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328" r:id="rId3"/>
    <p:sldId id="327" r:id="rId4"/>
    <p:sldId id="340" r:id="rId5"/>
    <p:sldId id="345" r:id="rId6"/>
    <p:sldId id="348" r:id="rId7"/>
    <p:sldId id="342" r:id="rId8"/>
    <p:sldId id="343" r:id="rId9"/>
    <p:sldId id="341" r:id="rId10"/>
    <p:sldId id="347" r:id="rId11"/>
    <p:sldId id="291" r:id="rId12"/>
    <p:sldId id="290" r:id="rId13"/>
    <p:sldId id="300" r:id="rId14"/>
    <p:sldId id="310" r:id="rId15"/>
    <p:sldId id="320" r:id="rId16"/>
    <p:sldId id="312" r:id="rId17"/>
    <p:sldId id="346" r:id="rId18"/>
    <p:sldId id="319" r:id="rId19"/>
    <p:sldId id="339" r:id="rId20"/>
    <p:sldId id="335" r:id="rId21"/>
    <p:sldId id="308" r:id="rId22"/>
    <p:sldId id="309" r:id="rId23"/>
    <p:sldId id="323" r:id="rId24"/>
    <p:sldId id="330" r:id="rId25"/>
    <p:sldId id="336" r:id="rId26"/>
    <p:sldId id="331" r:id="rId27"/>
    <p:sldId id="332" r:id="rId28"/>
    <p:sldId id="333" r:id="rId29"/>
    <p:sldId id="338" r:id="rId30"/>
    <p:sldId id="334" r:id="rId31"/>
    <p:sldId id="299" r:id="rId32"/>
    <p:sldId id="282" r:id="rId33"/>
    <p:sldId id="302" r:id="rId34"/>
    <p:sldId id="326" r:id="rId35"/>
    <p:sldId id="329" r:id="rId36"/>
    <p:sldId id="33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84"/>
    <p:restoredTop sz="85271" autoAdjust="0"/>
  </p:normalViewPr>
  <p:slideViewPr>
    <p:cSldViewPr snapToGrid="0" snapToObjects="1">
      <p:cViewPr varScale="1">
        <p:scale>
          <a:sx n="94" d="100"/>
          <a:sy n="94" d="100"/>
        </p:scale>
        <p:origin x="191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F823F-E493-4245-9740-83357BF3AF47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C4801-FB48-DC41-AD69-6E5B36256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thanks to DKRZ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19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70 GCRMs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9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2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68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24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1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1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10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28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3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WRF-GCMs</a:t>
            </a:r>
            <a:r>
              <a:rPr lang="en-US" dirty="0">
                <a:latin typeface="Helvetica Light" panose="020B0403020202020204" pitchFamily="34" charset="0"/>
              </a:rPr>
              <a:t> show spread within with different convection schemes is just as large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thanks to DKRZ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02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convective self-aggregation leads to larger and drier subsidence regions, and thus to increased outgoing longwave radiation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sensitivity is overall smaller in GCMs than in CRMs because GCMs have more shallow clouds and more self-aggregation with increasing temperature, while CRMs show no overall tendency On the large domain and in GCMs, differences in shallow cloud fraction and convective self-aggregation lead to an extreme spread in climate sensitivities across RCEMIP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6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ICON-LEM:</a:t>
            </a:r>
            <a:r>
              <a:rPr lang="en-US" baseline="0" dirty="0"/>
              <a:t> microphysics scheme produces a lot of thin cirrus cloud. If use 5*10^-5 threshold, cloud fraction more comparable. See spread in total cloud water as well.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1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77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7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thanks to DKRZ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7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/>
              <a:t>Despite simplicity, many questions remain about basic physics </a:t>
            </a:r>
            <a:r>
              <a:rPr lang="en-US"/>
              <a:t>of RCE</a:t>
            </a:r>
          </a:p>
          <a:p>
            <a:pPr marL="0" indent="0">
              <a:buFont typeface="Arial"/>
              <a:buNone/>
            </a:pPr>
            <a:r>
              <a:rPr lang="en-US" baseline="0"/>
              <a:t>Simplest </a:t>
            </a:r>
            <a:r>
              <a:rPr lang="en-US" baseline="0" dirty="0"/>
              <a:t>possible way to phrase questions about: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Basic characteristics of climate, climate sensitivity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How the representation of </a:t>
            </a:r>
            <a:r>
              <a:rPr lang="en-US" dirty="0" err="1">
                <a:solidFill>
                  <a:srgbClr val="000000"/>
                </a:solidFill>
                <a:latin typeface="Helvetica Light"/>
                <a:cs typeface="Helvetica Light"/>
              </a:rPr>
              <a:t>subgrid</a:t>
            </a: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-scale processes influences the coupling of clouds and convection to the climate system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Response of clouds and hydrological cycle to warming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59F1-C6D7-B842-B5C3-69F18BE0E4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2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Aquaplanet</a:t>
            </a:r>
            <a:r>
              <a:rPr lang="en-US" dirty="0"/>
              <a:t>, uniform insolation, no diurnal cycle, initialized</a:t>
            </a:r>
            <a:r>
              <a:rPr lang="en-US" baseline="0" dirty="0"/>
              <a:t> by random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29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93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70 GCRMs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C4801-FB48-DC41-AD69-6E5B362562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8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8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6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thodology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-1" y="0"/>
            <a:ext cx="3042745" cy="304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Introduction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42743" y="0"/>
            <a:ext cx="3058511" cy="304800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aseline="0" dirty="0">
                <a:solidFill>
                  <a:schemeClr val="bg1"/>
                </a:solidFill>
                <a:latin typeface="Helvetica"/>
                <a:cs typeface="Helvetica"/>
              </a:rPr>
              <a:t>RCE State/Clouds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101254" y="0"/>
            <a:ext cx="3042746" cy="304800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Self-Aggregation</a:t>
            </a:r>
          </a:p>
        </p:txBody>
      </p:sp>
    </p:spTree>
    <p:extLst>
      <p:ext uri="{BB962C8B-B14F-4D97-AF65-F5344CB8AC3E}">
        <p14:creationId xmlns:p14="http://schemas.microsoft.com/office/powerpoint/2010/main" val="817096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thodology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-1" y="0"/>
            <a:ext cx="3042745" cy="304800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Introduction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42743" y="0"/>
            <a:ext cx="3058511" cy="304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RCE</a:t>
            </a:r>
            <a:r>
              <a:rPr lang="en-US" sz="1200" baseline="0" dirty="0">
                <a:solidFill>
                  <a:schemeClr val="bg1"/>
                </a:solidFill>
                <a:latin typeface="Helvetica"/>
                <a:cs typeface="Helvetica"/>
              </a:rPr>
              <a:t> State/Clouds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101254" y="0"/>
            <a:ext cx="3042746" cy="304800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Self-Aggregation</a:t>
            </a:r>
          </a:p>
        </p:txBody>
      </p:sp>
    </p:spTree>
    <p:extLst>
      <p:ext uri="{BB962C8B-B14F-4D97-AF65-F5344CB8AC3E}">
        <p14:creationId xmlns:p14="http://schemas.microsoft.com/office/powerpoint/2010/main" val="882288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thodology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-1" y="0"/>
            <a:ext cx="3042745" cy="304800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Introduction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42743" y="0"/>
            <a:ext cx="3058511" cy="304800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RCE</a:t>
            </a:r>
            <a:r>
              <a:rPr lang="en-US" sz="1200" baseline="0" dirty="0">
                <a:solidFill>
                  <a:schemeClr val="bg1"/>
                </a:solidFill>
                <a:latin typeface="Helvetica"/>
                <a:cs typeface="Helvetica"/>
              </a:rPr>
              <a:t> State/Clouds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101254" y="0"/>
            <a:ext cx="3042746" cy="304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/>
                </a:solidFill>
                <a:latin typeface="Helvetica"/>
                <a:cs typeface="Helvetica"/>
              </a:rPr>
              <a:t>Self-Aggregation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75551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ult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828799" y="0"/>
            <a:ext cx="18288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Overview	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3657600" y="0"/>
            <a:ext cx="18288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Self-Aggregation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7315200" y="0"/>
            <a:ext cx="18288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5486400" y="0"/>
            <a:ext cx="18288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Changes with Warming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3" y="0"/>
            <a:ext cx="1828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Motivation	</a:t>
            </a:r>
          </a:p>
        </p:txBody>
      </p:sp>
    </p:spTree>
    <p:extLst>
      <p:ext uri="{BB962C8B-B14F-4D97-AF65-F5344CB8AC3E}">
        <p14:creationId xmlns:p14="http://schemas.microsoft.com/office/powerpoint/2010/main" val="3858755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Overview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828800" y="0"/>
            <a:ext cx="18288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Simple Models	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657600" y="0"/>
            <a:ext cx="18288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SCM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486400" y="0"/>
            <a:ext cx="18288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CRM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315200" y="0"/>
            <a:ext cx="18288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GCM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7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0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1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8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8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2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23C68-E3F1-3C4B-825A-56B4F238AB26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0A886-E899-394C-9CD8-0F19CE33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2" r:id="rId13"/>
    <p:sldLayoutId id="2147483676" r:id="rId14"/>
    <p:sldLayoutId id="2147483673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D07DC-978D-B047-8502-074CF72BE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r="5452"/>
          <a:stretch/>
        </p:blipFill>
        <p:spPr>
          <a:xfrm>
            <a:off x="0" y="-1572"/>
            <a:ext cx="9144000" cy="6861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40200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Convective Self-Aggregation:</a:t>
            </a:r>
            <a:b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  <a:b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Impact on Climate and Sensitivity to SST across the RCEMIP simulations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65E0E-EB04-EC44-A258-503C763903F3}"/>
              </a:ext>
            </a:extLst>
          </p:cNvPr>
          <p:cNvSpPr/>
          <p:nvPr/>
        </p:nvSpPr>
        <p:spPr>
          <a:xfrm>
            <a:off x="7768302" y="661177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OTREC-August 2019</a:t>
            </a:r>
          </a:p>
        </p:txBody>
      </p:sp>
    </p:spTree>
    <p:extLst>
      <p:ext uri="{BB962C8B-B14F-4D97-AF65-F5344CB8AC3E}">
        <p14:creationId xmlns:p14="http://schemas.microsoft.com/office/powerpoint/2010/main" val="98707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D07DC-978D-B047-8502-074CF72BE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r="5452"/>
          <a:stretch/>
        </p:blipFill>
        <p:spPr>
          <a:xfrm>
            <a:off x="0" y="-1572"/>
            <a:ext cx="9144000" cy="6861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40200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Investigate convective self-aggregation in a multi-model ensemble of radiative-convective equilibrium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E3D39-6869-E14B-8F53-BFD5DE738BD8}"/>
              </a:ext>
            </a:extLst>
          </p:cNvPr>
          <p:cNvSpPr/>
          <p:nvPr/>
        </p:nvSpPr>
        <p:spPr>
          <a:xfrm>
            <a:off x="7768302" y="661177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OTREC-August 2019</a:t>
            </a:r>
          </a:p>
        </p:txBody>
      </p:sp>
    </p:spTree>
    <p:extLst>
      <p:ext uri="{BB962C8B-B14F-4D97-AF65-F5344CB8AC3E}">
        <p14:creationId xmlns:p14="http://schemas.microsoft.com/office/powerpoint/2010/main" val="3875168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3CEF95B-A782-F34D-BA7C-8DDF8D8B2EB2}"/>
              </a:ext>
            </a:extLst>
          </p:cNvPr>
          <p:cNvSpPr txBox="1"/>
          <p:nvPr/>
        </p:nvSpPr>
        <p:spPr>
          <a:xfrm>
            <a:off x="4145726" y="1517354"/>
            <a:ext cx="4976283" cy="36317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Helvetica"/>
                <a:cs typeface="Helvetica"/>
              </a:rPr>
              <a:t>“Time-honored idealization for understanding the tropical atmosphere and its sensitivity to relevant </a:t>
            </a:r>
            <a:r>
              <a:rPr lang="en-US" b="1" i="1" dirty="0" err="1">
                <a:solidFill>
                  <a:srgbClr val="000000"/>
                </a:solidFill>
                <a:latin typeface="Helvetica"/>
                <a:cs typeface="Helvetica"/>
              </a:rPr>
              <a:t>forcings</a:t>
            </a:r>
            <a:r>
              <a:rPr lang="en-US" b="1" i="1" dirty="0">
                <a:solidFill>
                  <a:srgbClr val="000000"/>
                </a:solidFill>
                <a:latin typeface="Helvetica"/>
                <a:cs typeface="Helvetica"/>
              </a:rPr>
              <a:t>” 	</a:t>
            </a: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			  </a:t>
            </a:r>
            <a:r>
              <a:rPr lang="en-US" sz="1200" dirty="0">
                <a:solidFill>
                  <a:srgbClr val="000000"/>
                </a:solidFill>
                <a:latin typeface="Helvetica Light"/>
                <a:cs typeface="Helvetica Light"/>
              </a:rPr>
              <a:t>Bretherton et al. (2005)</a:t>
            </a:r>
          </a:p>
          <a:p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Simplest possible way to phrase questions about 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Accessible by many model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Common baseline needed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endParaRPr lang="en-US" sz="140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endParaRPr lang="en-US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97A21EF-CEDC-3245-8625-91728AF1DB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39669" r="6230" b="39777"/>
          <a:stretch/>
        </p:blipFill>
        <p:spPr>
          <a:xfrm>
            <a:off x="15177" y="-2941"/>
            <a:ext cx="9113646" cy="14193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161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Radiative-Convective Equilibrium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501" y="2856298"/>
            <a:ext cx="4056217" cy="1960181"/>
            <a:chOff x="1494041" y="1565892"/>
            <a:chExt cx="7241566" cy="4122401"/>
          </a:xfrm>
        </p:grpSpPr>
        <p:grpSp>
          <p:nvGrpSpPr>
            <p:cNvPr id="5" name="Group 4"/>
            <p:cNvGrpSpPr/>
            <p:nvPr/>
          </p:nvGrpSpPr>
          <p:grpSpPr>
            <a:xfrm>
              <a:off x="1494041" y="1565892"/>
              <a:ext cx="6069543" cy="4093271"/>
              <a:chOff x="1494041" y="1565892"/>
              <a:chExt cx="6069543" cy="4093271"/>
            </a:xfrm>
          </p:grpSpPr>
          <p:sp>
            <p:nvSpPr>
              <p:cNvPr id="10" name="Freeform 9"/>
              <p:cNvSpPr/>
              <p:nvPr/>
            </p:nvSpPr>
            <p:spPr>
              <a:xfrm rot="1430682">
                <a:off x="3191663" y="2568100"/>
                <a:ext cx="449942" cy="1045918"/>
              </a:xfrm>
              <a:custGeom>
                <a:avLst/>
                <a:gdLst>
                  <a:gd name="connsiteX0" fmla="*/ 431266 w 449942"/>
                  <a:gd name="connsiteY0" fmla="*/ 1045918 h 1045918"/>
                  <a:gd name="connsiteX1" fmla="*/ 337888 w 449942"/>
                  <a:gd name="connsiteY1" fmla="*/ 1036580 h 1045918"/>
                  <a:gd name="connsiteX2" fmla="*/ 300537 w 449942"/>
                  <a:gd name="connsiteY2" fmla="*/ 989887 h 1045918"/>
                  <a:gd name="connsiteX3" fmla="*/ 272524 w 449942"/>
                  <a:gd name="connsiteY3" fmla="*/ 961871 h 1045918"/>
                  <a:gd name="connsiteX4" fmla="*/ 263186 w 449942"/>
                  <a:gd name="connsiteY4" fmla="*/ 924517 h 1045918"/>
                  <a:gd name="connsiteX5" fmla="*/ 263186 w 449942"/>
                  <a:gd name="connsiteY5" fmla="*/ 831132 h 1045918"/>
                  <a:gd name="connsiteX6" fmla="*/ 272524 w 449942"/>
                  <a:gd name="connsiteY6" fmla="*/ 793777 h 1045918"/>
                  <a:gd name="connsiteX7" fmla="*/ 281862 w 449942"/>
                  <a:gd name="connsiteY7" fmla="*/ 709730 h 1045918"/>
                  <a:gd name="connsiteX8" fmla="*/ 309875 w 449942"/>
                  <a:gd name="connsiteY8" fmla="*/ 700392 h 1045918"/>
                  <a:gd name="connsiteX9" fmla="*/ 440604 w 449942"/>
                  <a:gd name="connsiteY9" fmla="*/ 728408 h 1045918"/>
                  <a:gd name="connsiteX10" fmla="*/ 449942 w 449942"/>
                  <a:gd name="connsiteY10" fmla="*/ 756423 h 1045918"/>
                  <a:gd name="connsiteX11" fmla="*/ 440604 w 449942"/>
                  <a:gd name="connsiteY11" fmla="*/ 784439 h 1045918"/>
                  <a:gd name="connsiteX12" fmla="*/ 431266 w 449942"/>
                  <a:gd name="connsiteY12" fmla="*/ 831132 h 1045918"/>
                  <a:gd name="connsiteX13" fmla="*/ 375239 w 449942"/>
                  <a:gd name="connsiteY13" fmla="*/ 859147 h 1045918"/>
                  <a:gd name="connsiteX14" fmla="*/ 253849 w 449942"/>
                  <a:gd name="connsiteY14" fmla="*/ 831132 h 1045918"/>
                  <a:gd name="connsiteX15" fmla="*/ 235173 w 449942"/>
                  <a:gd name="connsiteY15" fmla="*/ 775100 h 1045918"/>
                  <a:gd name="connsiteX16" fmla="*/ 225835 w 449942"/>
                  <a:gd name="connsiteY16" fmla="*/ 747085 h 1045918"/>
                  <a:gd name="connsiteX17" fmla="*/ 216498 w 449942"/>
                  <a:gd name="connsiteY17" fmla="*/ 719069 h 1045918"/>
                  <a:gd name="connsiteX18" fmla="*/ 207160 w 449942"/>
                  <a:gd name="connsiteY18" fmla="*/ 691053 h 1045918"/>
                  <a:gd name="connsiteX19" fmla="*/ 216498 w 449942"/>
                  <a:gd name="connsiteY19" fmla="*/ 560314 h 1045918"/>
                  <a:gd name="connsiteX20" fmla="*/ 216498 w 449942"/>
                  <a:gd name="connsiteY20" fmla="*/ 494944 h 1045918"/>
                  <a:gd name="connsiteX21" fmla="*/ 207160 w 449942"/>
                  <a:gd name="connsiteY21" fmla="*/ 457589 h 1045918"/>
                  <a:gd name="connsiteX22" fmla="*/ 263186 w 449942"/>
                  <a:gd name="connsiteY22" fmla="*/ 410897 h 1045918"/>
                  <a:gd name="connsiteX23" fmla="*/ 328551 w 449942"/>
                  <a:gd name="connsiteY23" fmla="*/ 420235 h 1045918"/>
                  <a:gd name="connsiteX24" fmla="*/ 347226 w 449942"/>
                  <a:gd name="connsiteY24" fmla="*/ 476267 h 1045918"/>
                  <a:gd name="connsiteX25" fmla="*/ 337888 w 449942"/>
                  <a:gd name="connsiteY25" fmla="*/ 504282 h 1045918"/>
                  <a:gd name="connsiteX26" fmla="*/ 347226 w 449942"/>
                  <a:gd name="connsiteY26" fmla="*/ 541636 h 1045918"/>
                  <a:gd name="connsiteX27" fmla="*/ 291200 w 449942"/>
                  <a:gd name="connsiteY27" fmla="*/ 560314 h 1045918"/>
                  <a:gd name="connsiteX28" fmla="*/ 179147 w 449942"/>
                  <a:gd name="connsiteY28" fmla="*/ 550975 h 1045918"/>
                  <a:gd name="connsiteX29" fmla="*/ 141796 w 449942"/>
                  <a:gd name="connsiteY29" fmla="*/ 494944 h 1045918"/>
                  <a:gd name="connsiteX30" fmla="*/ 113782 w 449942"/>
                  <a:gd name="connsiteY30" fmla="*/ 476267 h 1045918"/>
                  <a:gd name="connsiteX31" fmla="*/ 104444 w 449942"/>
                  <a:gd name="connsiteY31" fmla="*/ 438912 h 1045918"/>
                  <a:gd name="connsiteX32" fmla="*/ 113782 w 449942"/>
                  <a:gd name="connsiteY32" fmla="*/ 410897 h 1045918"/>
                  <a:gd name="connsiteX33" fmla="*/ 95107 w 449942"/>
                  <a:gd name="connsiteY33" fmla="*/ 382881 h 1045918"/>
                  <a:gd name="connsiteX34" fmla="*/ 95107 w 449942"/>
                  <a:gd name="connsiteY34" fmla="*/ 308173 h 1045918"/>
                  <a:gd name="connsiteX35" fmla="*/ 104444 w 449942"/>
                  <a:gd name="connsiteY35" fmla="*/ 270818 h 1045918"/>
                  <a:gd name="connsiteX36" fmla="*/ 95107 w 449942"/>
                  <a:gd name="connsiteY36" fmla="*/ 242803 h 1045918"/>
                  <a:gd name="connsiteX37" fmla="*/ 113782 w 449942"/>
                  <a:gd name="connsiteY37" fmla="*/ 205449 h 1045918"/>
                  <a:gd name="connsiteX38" fmla="*/ 123120 w 449942"/>
                  <a:gd name="connsiteY38" fmla="*/ 177433 h 1045918"/>
                  <a:gd name="connsiteX39" fmla="*/ 207160 w 449942"/>
                  <a:gd name="connsiteY39" fmla="*/ 186771 h 1045918"/>
                  <a:gd name="connsiteX40" fmla="*/ 216498 w 449942"/>
                  <a:gd name="connsiteY40" fmla="*/ 214787 h 1045918"/>
                  <a:gd name="connsiteX41" fmla="*/ 179147 w 449942"/>
                  <a:gd name="connsiteY41" fmla="*/ 289496 h 1045918"/>
                  <a:gd name="connsiteX42" fmla="*/ 141796 w 449942"/>
                  <a:gd name="connsiteY42" fmla="*/ 298834 h 1045918"/>
                  <a:gd name="connsiteX43" fmla="*/ 20405 w 449942"/>
                  <a:gd name="connsiteY43" fmla="*/ 280157 h 1045918"/>
                  <a:gd name="connsiteX44" fmla="*/ 1729 w 449942"/>
                  <a:gd name="connsiteY44" fmla="*/ 224126 h 1045918"/>
                  <a:gd name="connsiteX45" fmla="*/ 11067 w 449942"/>
                  <a:gd name="connsiteY45" fmla="*/ 177433 h 1045918"/>
                  <a:gd name="connsiteX46" fmla="*/ 11067 w 449942"/>
                  <a:gd name="connsiteY46" fmla="*/ 121402 h 1045918"/>
                  <a:gd name="connsiteX47" fmla="*/ 20405 w 449942"/>
                  <a:gd name="connsiteY47" fmla="*/ 37355 h 1045918"/>
                  <a:gd name="connsiteX48" fmla="*/ 29742 w 449942"/>
                  <a:gd name="connsiteY48" fmla="*/ 0 h 104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49942" h="1045918">
                    <a:moveTo>
                      <a:pt x="431266" y="1045918"/>
                    </a:moveTo>
                    <a:cubicBezTo>
                      <a:pt x="400140" y="1042805"/>
                      <a:pt x="368368" y="1043614"/>
                      <a:pt x="337888" y="1036580"/>
                    </a:cubicBezTo>
                    <a:cubicBezTo>
                      <a:pt x="296756" y="1027087"/>
                      <a:pt x="317747" y="1015704"/>
                      <a:pt x="300537" y="989887"/>
                    </a:cubicBezTo>
                    <a:cubicBezTo>
                      <a:pt x="293212" y="978898"/>
                      <a:pt x="281862" y="971210"/>
                      <a:pt x="272524" y="961871"/>
                    </a:cubicBezTo>
                    <a:cubicBezTo>
                      <a:pt x="269411" y="949420"/>
                      <a:pt x="263186" y="937352"/>
                      <a:pt x="263186" y="924517"/>
                    </a:cubicBezTo>
                    <a:cubicBezTo>
                      <a:pt x="263186" y="817211"/>
                      <a:pt x="284283" y="894425"/>
                      <a:pt x="263186" y="831132"/>
                    </a:cubicBezTo>
                    <a:cubicBezTo>
                      <a:pt x="266299" y="818680"/>
                      <a:pt x="272524" y="806612"/>
                      <a:pt x="272524" y="793777"/>
                    </a:cubicBezTo>
                    <a:cubicBezTo>
                      <a:pt x="272524" y="770949"/>
                      <a:pt x="228945" y="727370"/>
                      <a:pt x="281862" y="709730"/>
                    </a:cubicBezTo>
                    <a:lnTo>
                      <a:pt x="309875" y="700392"/>
                    </a:lnTo>
                    <a:cubicBezTo>
                      <a:pt x="349731" y="703713"/>
                      <a:pt x="414447" y="684811"/>
                      <a:pt x="440604" y="728408"/>
                    </a:cubicBezTo>
                    <a:cubicBezTo>
                      <a:pt x="445668" y="736849"/>
                      <a:pt x="446829" y="747085"/>
                      <a:pt x="449942" y="756423"/>
                    </a:cubicBezTo>
                    <a:cubicBezTo>
                      <a:pt x="446829" y="765762"/>
                      <a:pt x="442991" y="774889"/>
                      <a:pt x="440604" y="784439"/>
                    </a:cubicBezTo>
                    <a:cubicBezTo>
                      <a:pt x="436755" y="799838"/>
                      <a:pt x="439140" y="817350"/>
                      <a:pt x="431266" y="831132"/>
                    </a:cubicBezTo>
                    <a:cubicBezTo>
                      <a:pt x="422747" y="846041"/>
                      <a:pt x="389619" y="854354"/>
                      <a:pt x="375239" y="859147"/>
                    </a:cubicBezTo>
                    <a:cubicBezTo>
                      <a:pt x="363732" y="857868"/>
                      <a:pt x="273755" y="857675"/>
                      <a:pt x="253849" y="831132"/>
                    </a:cubicBezTo>
                    <a:cubicBezTo>
                      <a:pt x="242037" y="815382"/>
                      <a:pt x="241398" y="793777"/>
                      <a:pt x="235173" y="775100"/>
                    </a:cubicBezTo>
                    <a:lnTo>
                      <a:pt x="225835" y="747085"/>
                    </a:lnTo>
                    <a:lnTo>
                      <a:pt x="216498" y="719069"/>
                    </a:lnTo>
                    <a:lnTo>
                      <a:pt x="207160" y="691053"/>
                    </a:lnTo>
                    <a:cubicBezTo>
                      <a:pt x="210273" y="647473"/>
                      <a:pt x="216498" y="604005"/>
                      <a:pt x="216498" y="560314"/>
                    </a:cubicBezTo>
                    <a:cubicBezTo>
                      <a:pt x="216498" y="466534"/>
                      <a:pt x="187306" y="611718"/>
                      <a:pt x="216498" y="494944"/>
                    </a:cubicBezTo>
                    <a:cubicBezTo>
                      <a:pt x="213385" y="482492"/>
                      <a:pt x="203634" y="469930"/>
                      <a:pt x="207160" y="457589"/>
                    </a:cubicBezTo>
                    <a:cubicBezTo>
                      <a:pt x="211389" y="442786"/>
                      <a:pt x="251142" y="418927"/>
                      <a:pt x="263186" y="410897"/>
                    </a:cubicBezTo>
                    <a:cubicBezTo>
                      <a:pt x="284974" y="414010"/>
                      <a:pt x="311178" y="406722"/>
                      <a:pt x="328551" y="420235"/>
                    </a:cubicBezTo>
                    <a:cubicBezTo>
                      <a:pt x="344091" y="432323"/>
                      <a:pt x="347226" y="476267"/>
                      <a:pt x="347226" y="476267"/>
                    </a:cubicBezTo>
                    <a:cubicBezTo>
                      <a:pt x="344113" y="485605"/>
                      <a:pt x="337888" y="494439"/>
                      <a:pt x="337888" y="504282"/>
                    </a:cubicBezTo>
                    <a:cubicBezTo>
                      <a:pt x="337888" y="517117"/>
                      <a:pt x="355442" y="531776"/>
                      <a:pt x="347226" y="541636"/>
                    </a:cubicBezTo>
                    <a:cubicBezTo>
                      <a:pt x="334624" y="556760"/>
                      <a:pt x="291200" y="560314"/>
                      <a:pt x="291200" y="560314"/>
                    </a:cubicBezTo>
                    <a:cubicBezTo>
                      <a:pt x="253849" y="557201"/>
                      <a:pt x="215362" y="560633"/>
                      <a:pt x="179147" y="550975"/>
                    </a:cubicBezTo>
                    <a:cubicBezTo>
                      <a:pt x="137987" y="539998"/>
                      <a:pt x="159920" y="517600"/>
                      <a:pt x="141796" y="494944"/>
                    </a:cubicBezTo>
                    <a:cubicBezTo>
                      <a:pt x="134785" y="486180"/>
                      <a:pt x="123120" y="482493"/>
                      <a:pt x="113782" y="476267"/>
                    </a:cubicBezTo>
                    <a:cubicBezTo>
                      <a:pt x="110669" y="463815"/>
                      <a:pt x="104444" y="451747"/>
                      <a:pt x="104444" y="438912"/>
                    </a:cubicBezTo>
                    <a:cubicBezTo>
                      <a:pt x="104444" y="429069"/>
                      <a:pt x="115400" y="420607"/>
                      <a:pt x="113782" y="410897"/>
                    </a:cubicBezTo>
                    <a:cubicBezTo>
                      <a:pt x="111937" y="399826"/>
                      <a:pt x="101332" y="392220"/>
                      <a:pt x="95107" y="382881"/>
                    </a:cubicBezTo>
                    <a:cubicBezTo>
                      <a:pt x="120006" y="283270"/>
                      <a:pt x="95107" y="407784"/>
                      <a:pt x="95107" y="308173"/>
                    </a:cubicBezTo>
                    <a:cubicBezTo>
                      <a:pt x="95107" y="295338"/>
                      <a:pt x="101332" y="283270"/>
                      <a:pt x="104444" y="270818"/>
                    </a:cubicBezTo>
                    <a:cubicBezTo>
                      <a:pt x="101332" y="261480"/>
                      <a:pt x="93715" y="252547"/>
                      <a:pt x="95107" y="242803"/>
                    </a:cubicBezTo>
                    <a:cubicBezTo>
                      <a:pt x="97076" y="229022"/>
                      <a:pt x="108299" y="218244"/>
                      <a:pt x="113782" y="205449"/>
                    </a:cubicBezTo>
                    <a:cubicBezTo>
                      <a:pt x="117659" y="196401"/>
                      <a:pt x="120007" y="186772"/>
                      <a:pt x="123120" y="177433"/>
                    </a:cubicBezTo>
                    <a:cubicBezTo>
                      <a:pt x="151133" y="180546"/>
                      <a:pt x="180990" y="176302"/>
                      <a:pt x="207160" y="186771"/>
                    </a:cubicBezTo>
                    <a:cubicBezTo>
                      <a:pt x="216300" y="190427"/>
                      <a:pt x="217585" y="205003"/>
                      <a:pt x="216498" y="214787"/>
                    </a:cubicBezTo>
                    <a:cubicBezTo>
                      <a:pt x="214474" y="233000"/>
                      <a:pt x="203050" y="277543"/>
                      <a:pt x="179147" y="289496"/>
                    </a:cubicBezTo>
                    <a:cubicBezTo>
                      <a:pt x="167669" y="295236"/>
                      <a:pt x="154246" y="295721"/>
                      <a:pt x="141796" y="298834"/>
                    </a:cubicBezTo>
                    <a:cubicBezTo>
                      <a:pt x="101332" y="292608"/>
                      <a:pt x="56528" y="299424"/>
                      <a:pt x="20405" y="280157"/>
                    </a:cubicBezTo>
                    <a:cubicBezTo>
                      <a:pt x="3034" y="270892"/>
                      <a:pt x="1729" y="224126"/>
                      <a:pt x="1729" y="224126"/>
                    </a:cubicBezTo>
                    <a:cubicBezTo>
                      <a:pt x="4842" y="208562"/>
                      <a:pt x="11067" y="193306"/>
                      <a:pt x="11067" y="177433"/>
                    </a:cubicBezTo>
                    <a:cubicBezTo>
                      <a:pt x="11067" y="102726"/>
                      <a:pt x="-13834" y="196107"/>
                      <a:pt x="11067" y="121402"/>
                    </a:cubicBezTo>
                    <a:cubicBezTo>
                      <a:pt x="-6053" y="70037"/>
                      <a:pt x="1730" y="112068"/>
                      <a:pt x="20405" y="37355"/>
                    </a:cubicBezTo>
                    <a:lnTo>
                      <a:pt x="29742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494041" y="1565892"/>
                <a:ext cx="6069543" cy="4093271"/>
                <a:chOff x="812385" y="1397798"/>
                <a:chExt cx="6069543" cy="4093271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2304753" y="4029586"/>
                  <a:ext cx="564936" cy="1200004"/>
                </a:xfrm>
                <a:prstGeom prst="line">
                  <a:avLst/>
                </a:prstGeom>
                <a:ln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2434821" y="4029586"/>
                  <a:ext cx="564936" cy="1200004"/>
                </a:xfrm>
                <a:prstGeom prst="line">
                  <a:avLst/>
                </a:prstGeom>
                <a:ln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812385" y="5472392"/>
                  <a:ext cx="5948152" cy="18677"/>
                </a:xfrm>
                <a:prstGeom prst="line">
                  <a:avLst/>
                </a:prstGeom>
                <a:ln w="76200" cmpd="sng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Cloud 18"/>
                <p:cNvSpPr/>
                <p:nvPr/>
              </p:nvSpPr>
              <p:spPr>
                <a:xfrm>
                  <a:off x="812385" y="1811679"/>
                  <a:ext cx="1858214" cy="3417911"/>
                </a:xfrm>
                <a:prstGeom prst="cloud">
                  <a:avLst/>
                </a:prstGeom>
                <a:gradFill flip="none" rotWithShape="1">
                  <a:gsLst>
                    <a:gs pos="1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loud 19"/>
                <p:cNvSpPr/>
                <p:nvPr/>
              </p:nvSpPr>
              <p:spPr>
                <a:xfrm>
                  <a:off x="2133678" y="1685609"/>
                  <a:ext cx="1428677" cy="2544756"/>
                </a:xfrm>
                <a:prstGeom prst="cloud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alpha val="62000"/>
                      </a:schemeClr>
                    </a:gs>
                    <a:gs pos="100000">
                      <a:schemeClr val="bg1">
                        <a:alpha val="82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loud 20"/>
                <p:cNvSpPr/>
                <p:nvPr/>
              </p:nvSpPr>
              <p:spPr>
                <a:xfrm>
                  <a:off x="1531393" y="2922967"/>
                  <a:ext cx="1522055" cy="2017127"/>
                </a:xfrm>
                <a:prstGeom prst="cloud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alpha val="83000"/>
                      </a:schemeClr>
                    </a:gs>
                    <a:gs pos="100000">
                      <a:schemeClr val="bg1">
                        <a:lumMod val="95000"/>
                        <a:alpha val="83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717289" y="3964216"/>
                  <a:ext cx="564936" cy="1200004"/>
                </a:xfrm>
                <a:prstGeom prst="line">
                  <a:avLst/>
                </a:prstGeom>
                <a:ln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2587221" y="3964216"/>
                  <a:ext cx="564936" cy="1200004"/>
                </a:xfrm>
                <a:prstGeom prst="line">
                  <a:avLst/>
                </a:prstGeom>
                <a:ln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reeform 23"/>
                <p:cNvSpPr/>
                <p:nvPr/>
              </p:nvSpPr>
              <p:spPr>
                <a:xfrm>
                  <a:off x="4727195" y="4399955"/>
                  <a:ext cx="236358" cy="1027241"/>
                </a:xfrm>
                <a:custGeom>
                  <a:avLst/>
                  <a:gdLst>
                    <a:gd name="connsiteX0" fmla="*/ 535166 w 535166"/>
                    <a:gd name="connsiteY0" fmla="*/ 2753074 h 2753074"/>
                    <a:gd name="connsiteX1" fmla="*/ 2914 w 535166"/>
                    <a:gd name="connsiteY1" fmla="*/ 2239454 h 2753074"/>
                    <a:gd name="connsiteX2" fmla="*/ 525828 w 535166"/>
                    <a:gd name="connsiteY2" fmla="*/ 1772526 h 2753074"/>
                    <a:gd name="connsiteX3" fmla="*/ 58940 w 535166"/>
                    <a:gd name="connsiteY3" fmla="*/ 1305599 h 2753074"/>
                    <a:gd name="connsiteX4" fmla="*/ 460464 w 535166"/>
                    <a:gd name="connsiteY4" fmla="*/ 782640 h 2753074"/>
                    <a:gd name="connsiteX5" fmla="*/ 2914 w 535166"/>
                    <a:gd name="connsiteY5" fmla="*/ 371743 h 2753074"/>
                    <a:gd name="connsiteX6" fmla="*/ 264371 w 535166"/>
                    <a:gd name="connsiteY6" fmla="*/ 35555 h 2753074"/>
                    <a:gd name="connsiteX7" fmla="*/ 255033 w 535166"/>
                    <a:gd name="connsiteY7" fmla="*/ 26217 h 275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5166" h="2753074">
                      <a:moveTo>
                        <a:pt x="535166" y="2753074"/>
                      </a:moveTo>
                      <a:cubicBezTo>
                        <a:pt x="269818" y="2577976"/>
                        <a:pt x="4470" y="2402879"/>
                        <a:pt x="2914" y="2239454"/>
                      </a:cubicBezTo>
                      <a:cubicBezTo>
                        <a:pt x="1358" y="2076029"/>
                        <a:pt x="516490" y="1928168"/>
                        <a:pt x="525828" y="1772526"/>
                      </a:cubicBezTo>
                      <a:cubicBezTo>
                        <a:pt x="535166" y="1616884"/>
                        <a:pt x="69834" y="1470580"/>
                        <a:pt x="58940" y="1305599"/>
                      </a:cubicBezTo>
                      <a:cubicBezTo>
                        <a:pt x="48046" y="1140618"/>
                        <a:pt x="469802" y="938283"/>
                        <a:pt x="460464" y="782640"/>
                      </a:cubicBezTo>
                      <a:cubicBezTo>
                        <a:pt x="451126" y="626997"/>
                        <a:pt x="35596" y="496257"/>
                        <a:pt x="2914" y="371743"/>
                      </a:cubicBezTo>
                      <a:cubicBezTo>
                        <a:pt x="-29768" y="247229"/>
                        <a:pt x="222351" y="93143"/>
                        <a:pt x="264371" y="35555"/>
                      </a:cubicBezTo>
                      <a:cubicBezTo>
                        <a:pt x="306391" y="-22033"/>
                        <a:pt x="280712" y="2092"/>
                        <a:pt x="255033" y="26217"/>
                      </a:cubicBezTo>
                    </a:path>
                  </a:pathLst>
                </a:custGeom>
                <a:noFill/>
                <a:ln>
                  <a:solidFill>
                    <a:schemeClr val="accent2"/>
                  </a:solidFill>
                  <a:headEnd type="none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4490837" y="1487812"/>
                  <a:ext cx="236358" cy="734764"/>
                </a:xfrm>
                <a:custGeom>
                  <a:avLst/>
                  <a:gdLst>
                    <a:gd name="connsiteX0" fmla="*/ 535166 w 535166"/>
                    <a:gd name="connsiteY0" fmla="*/ 2753074 h 2753074"/>
                    <a:gd name="connsiteX1" fmla="*/ 2914 w 535166"/>
                    <a:gd name="connsiteY1" fmla="*/ 2239454 h 2753074"/>
                    <a:gd name="connsiteX2" fmla="*/ 525828 w 535166"/>
                    <a:gd name="connsiteY2" fmla="*/ 1772526 h 2753074"/>
                    <a:gd name="connsiteX3" fmla="*/ 58940 w 535166"/>
                    <a:gd name="connsiteY3" fmla="*/ 1305599 h 2753074"/>
                    <a:gd name="connsiteX4" fmla="*/ 460464 w 535166"/>
                    <a:gd name="connsiteY4" fmla="*/ 782640 h 2753074"/>
                    <a:gd name="connsiteX5" fmla="*/ 2914 w 535166"/>
                    <a:gd name="connsiteY5" fmla="*/ 371743 h 2753074"/>
                    <a:gd name="connsiteX6" fmla="*/ 264371 w 535166"/>
                    <a:gd name="connsiteY6" fmla="*/ 35555 h 2753074"/>
                    <a:gd name="connsiteX7" fmla="*/ 255033 w 535166"/>
                    <a:gd name="connsiteY7" fmla="*/ 26217 h 275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5166" h="2753074">
                      <a:moveTo>
                        <a:pt x="535166" y="2753074"/>
                      </a:moveTo>
                      <a:cubicBezTo>
                        <a:pt x="269818" y="2577976"/>
                        <a:pt x="4470" y="2402879"/>
                        <a:pt x="2914" y="2239454"/>
                      </a:cubicBezTo>
                      <a:cubicBezTo>
                        <a:pt x="1358" y="2076029"/>
                        <a:pt x="516490" y="1928168"/>
                        <a:pt x="525828" y="1772526"/>
                      </a:cubicBezTo>
                      <a:cubicBezTo>
                        <a:pt x="535166" y="1616884"/>
                        <a:pt x="69834" y="1470580"/>
                        <a:pt x="58940" y="1305599"/>
                      </a:cubicBezTo>
                      <a:cubicBezTo>
                        <a:pt x="48046" y="1140618"/>
                        <a:pt x="469802" y="938283"/>
                        <a:pt x="460464" y="782640"/>
                      </a:cubicBezTo>
                      <a:cubicBezTo>
                        <a:pt x="451126" y="626997"/>
                        <a:pt x="35596" y="496257"/>
                        <a:pt x="2914" y="371743"/>
                      </a:cubicBezTo>
                      <a:cubicBezTo>
                        <a:pt x="-29768" y="247229"/>
                        <a:pt x="222351" y="93143"/>
                        <a:pt x="264371" y="35555"/>
                      </a:cubicBezTo>
                      <a:cubicBezTo>
                        <a:pt x="306391" y="-22033"/>
                        <a:pt x="280712" y="2092"/>
                        <a:pt x="255033" y="26217"/>
                      </a:cubicBezTo>
                    </a:path>
                  </a:pathLst>
                </a:custGeom>
                <a:noFill/>
                <a:ln>
                  <a:solidFill>
                    <a:schemeClr val="accent2"/>
                  </a:solidFill>
                  <a:headEnd type="none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2957778" y="1397798"/>
                  <a:ext cx="83958" cy="488589"/>
                </a:xfrm>
                <a:custGeom>
                  <a:avLst/>
                  <a:gdLst>
                    <a:gd name="connsiteX0" fmla="*/ 535166 w 535166"/>
                    <a:gd name="connsiteY0" fmla="*/ 2753074 h 2753074"/>
                    <a:gd name="connsiteX1" fmla="*/ 2914 w 535166"/>
                    <a:gd name="connsiteY1" fmla="*/ 2239454 h 2753074"/>
                    <a:gd name="connsiteX2" fmla="*/ 525828 w 535166"/>
                    <a:gd name="connsiteY2" fmla="*/ 1772526 h 2753074"/>
                    <a:gd name="connsiteX3" fmla="*/ 58940 w 535166"/>
                    <a:gd name="connsiteY3" fmla="*/ 1305599 h 2753074"/>
                    <a:gd name="connsiteX4" fmla="*/ 460464 w 535166"/>
                    <a:gd name="connsiteY4" fmla="*/ 782640 h 2753074"/>
                    <a:gd name="connsiteX5" fmla="*/ 2914 w 535166"/>
                    <a:gd name="connsiteY5" fmla="*/ 371743 h 2753074"/>
                    <a:gd name="connsiteX6" fmla="*/ 264371 w 535166"/>
                    <a:gd name="connsiteY6" fmla="*/ 35555 h 2753074"/>
                    <a:gd name="connsiteX7" fmla="*/ 255033 w 535166"/>
                    <a:gd name="connsiteY7" fmla="*/ 26217 h 275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5166" h="2753074">
                      <a:moveTo>
                        <a:pt x="535166" y="2753074"/>
                      </a:moveTo>
                      <a:cubicBezTo>
                        <a:pt x="269818" y="2577976"/>
                        <a:pt x="4470" y="2402879"/>
                        <a:pt x="2914" y="2239454"/>
                      </a:cubicBezTo>
                      <a:cubicBezTo>
                        <a:pt x="1358" y="2076029"/>
                        <a:pt x="516490" y="1928168"/>
                        <a:pt x="525828" y="1772526"/>
                      </a:cubicBezTo>
                      <a:cubicBezTo>
                        <a:pt x="535166" y="1616884"/>
                        <a:pt x="69834" y="1470580"/>
                        <a:pt x="58940" y="1305599"/>
                      </a:cubicBezTo>
                      <a:cubicBezTo>
                        <a:pt x="48046" y="1140618"/>
                        <a:pt x="469802" y="938283"/>
                        <a:pt x="460464" y="782640"/>
                      </a:cubicBezTo>
                      <a:cubicBezTo>
                        <a:pt x="451126" y="626997"/>
                        <a:pt x="35596" y="496257"/>
                        <a:pt x="2914" y="371743"/>
                      </a:cubicBezTo>
                      <a:cubicBezTo>
                        <a:pt x="-29768" y="247229"/>
                        <a:pt x="222351" y="93143"/>
                        <a:pt x="264371" y="35555"/>
                      </a:cubicBezTo>
                      <a:cubicBezTo>
                        <a:pt x="306391" y="-22033"/>
                        <a:pt x="280712" y="2092"/>
                        <a:pt x="255033" y="26217"/>
                      </a:cubicBezTo>
                    </a:path>
                  </a:pathLst>
                </a:custGeom>
                <a:noFill/>
                <a:ln>
                  <a:solidFill>
                    <a:schemeClr val="accent2"/>
                  </a:solidFill>
                  <a:headEnd type="none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un 26"/>
                <p:cNvSpPr/>
                <p:nvPr/>
              </p:nvSpPr>
              <p:spPr>
                <a:xfrm>
                  <a:off x="5752059" y="1397798"/>
                  <a:ext cx="1129869" cy="1039564"/>
                </a:xfrm>
                <a:prstGeom prst="sun">
                  <a:avLst/>
                </a:prstGeom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 rot="1618674">
                  <a:off x="5436685" y="2246688"/>
                  <a:ext cx="298947" cy="803115"/>
                </a:xfrm>
                <a:custGeom>
                  <a:avLst/>
                  <a:gdLst>
                    <a:gd name="connsiteX0" fmla="*/ 233576 w 298947"/>
                    <a:gd name="connsiteY0" fmla="*/ 803115 h 803115"/>
                    <a:gd name="connsiteX1" fmla="*/ 132 w 298947"/>
                    <a:gd name="connsiteY1" fmla="*/ 653698 h 803115"/>
                    <a:gd name="connsiteX2" fmla="*/ 261590 w 298947"/>
                    <a:gd name="connsiteY2" fmla="*/ 597667 h 803115"/>
                    <a:gd name="connsiteX3" fmla="*/ 37483 w 298947"/>
                    <a:gd name="connsiteY3" fmla="*/ 494943 h 803115"/>
                    <a:gd name="connsiteX4" fmla="*/ 261590 w 298947"/>
                    <a:gd name="connsiteY4" fmla="*/ 438912 h 803115"/>
                    <a:gd name="connsiteX5" fmla="*/ 18808 w 298947"/>
                    <a:gd name="connsiteY5" fmla="*/ 345526 h 803115"/>
                    <a:gd name="connsiteX6" fmla="*/ 298941 w 298947"/>
                    <a:gd name="connsiteY6" fmla="*/ 280156 h 803115"/>
                    <a:gd name="connsiteX7" fmla="*/ 28146 w 298947"/>
                    <a:gd name="connsiteY7" fmla="*/ 205448 h 803115"/>
                    <a:gd name="connsiteX8" fmla="*/ 289603 w 298947"/>
                    <a:gd name="connsiteY8" fmla="*/ 130739 h 803115"/>
                    <a:gd name="connsiteX9" fmla="*/ 28146 w 298947"/>
                    <a:gd name="connsiteY9" fmla="*/ 74708 h 803115"/>
                    <a:gd name="connsiteX10" fmla="*/ 289603 w 298947"/>
                    <a:gd name="connsiteY10" fmla="*/ 0 h 80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947" h="803115">
                      <a:moveTo>
                        <a:pt x="233576" y="803115"/>
                      </a:moveTo>
                      <a:cubicBezTo>
                        <a:pt x="114519" y="745527"/>
                        <a:pt x="-4537" y="687939"/>
                        <a:pt x="132" y="653698"/>
                      </a:cubicBezTo>
                      <a:cubicBezTo>
                        <a:pt x="4801" y="619457"/>
                        <a:pt x="255365" y="624126"/>
                        <a:pt x="261590" y="597667"/>
                      </a:cubicBezTo>
                      <a:cubicBezTo>
                        <a:pt x="267815" y="571208"/>
                        <a:pt x="37483" y="521402"/>
                        <a:pt x="37483" y="494943"/>
                      </a:cubicBezTo>
                      <a:cubicBezTo>
                        <a:pt x="37483" y="468484"/>
                        <a:pt x="264702" y="463815"/>
                        <a:pt x="261590" y="438912"/>
                      </a:cubicBezTo>
                      <a:cubicBezTo>
                        <a:pt x="258478" y="414009"/>
                        <a:pt x="12583" y="371985"/>
                        <a:pt x="18808" y="345526"/>
                      </a:cubicBezTo>
                      <a:cubicBezTo>
                        <a:pt x="25033" y="319067"/>
                        <a:pt x="297385" y="303502"/>
                        <a:pt x="298941" y="280156"/>
                      </a:cubicBezTo>
                      <a:cubicBezTo>
                        <a:pt x="300497" y="256810"/>
                        <a:pt x="29702" y="230351"/>
                        <a:pt x="28146" y="205448"/>
                      </a:cubicBezTo>
                      <a:cubicBezTo>
                        <a:pt x="26590" y="180545"/>
                        <a:pt x="289603" y="152529"/>
                        <a:pt x="289603" y="130739"/>
                      </a:cubicBezTo>
                      <a:cubicBezTo>
                        <a:pt x="289603" y="108949"/>
                        <a:pt x="28146" y="96498"/>
                        <a:pt x="28146" y="74708"/>
                      </a:cubicBezTo>
                      <a:cubicBezTo>
                        <a:pt x="28146" y="52918"/>
                        <a:pt x="289603" y="0"/>
                        <a:pt x="289603" y="0"/>
                      </a:cubicBezTo>
                    </a:path>
                  </a:pathLst>
                </a:custGeom>
                <a:ln>
                  <a:solidFill>
                    <a:srgbClr val="F79646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 rot="1618674">
                  <a:off x="5880676" y="2399091"/>
                  <a:ext cx="298947" cy="803115"/>
                </a:xfrm>
                <a:custGeom>
                  <a:avLst/>
                  <a:gdLst>
                    <a:gd name="connsiteX0" fmla="*/ 233576 w 298947"/>
                    <a:gd name="connsiteY0" fmla="*/ 803115 h 803115"/>
                    <a:gd name="connsiteX1" fmla="*/ 132 w 298947"/>
                    <a:gd name="connsiteY1" fmla="*/ 653698 h 803115"/>
                    <a:gd name="connsiteX2" fmla="*/ 261590 w 298947"/>
                    <a:gd name="connsiteY2" fmla="*/ 597667 h 803115"/>
                    <a:gd name="connsiteX3" fmla="*/ 37483 w 298947"/>
                    <a:gd name="connsiteY3" fmla="*/ 494943 h 803115"/>
                    <a:gd name="connsiteX4" fmla="*/ 261590 w 298947"/>
                    <a:gd name="connsiteY4" fmla="*/ 438912 h 803115"/>
                    <a:gd name="connsiteX5" fmla="*/ 18808 w 298947"/>
                    <a:gd name="connsiteY5" fmla="*/ 345526 h 803115"/>
                    <a:gd name="connsiteX6" fmla="*/ 298941 w 298947"/>
                    <a:gd name="connsiteY6" fmla="*/ 280156 h 803115"/>
                    <a:gd name="connsiteX7" fmla="*/ 28146 w 298947"/>
                    <a:gd name="connsiteY7" fmla="*/ 205448 h 803115"/>
                    <a:gd name="connsiteX8" fmla="*/ 289603 w 298947"/>
                    <a:gd name="connsiteY8" fmla="*/ 130739 h 803115"/>
                    <a:gd name="connsiteX9" fmla="*/ 28146 w 298947"/>
                    <a:gd name="connsiteY9" fmla="*/ 74708 h 803115"/>
                    <a:gd name="connsiteX10" fmla="*/ 289603 w 298947"/>
                    <a:gd name="connsiteY10" fmla="*/ 0 h 80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947" h="803115">
                      <a:moveTo>
                        <a:pt x="233576" y="803115"/>
                      </a:moveTo>
                      <a:cubicBezTo>
                        <a:pt x="114519" y="745527"/>
                        <a:pt x="-4537" y="687939"/>
                        <a:pt x="132" y="653698"/>
                      </a:cubicBezTo>
                      <a:cubicBezTo>
                        <a:pt x="4801" y="619457"/>
                        <a:pt x="255365" y="624126"/>
                        <a:pt x="261590" y="597667"/>
                      </a:cubicBezTo>
                      <a:cubicBezTo>
                        <a:pt x="267815" y="571208"/>
                        <a:pt x="37483" y="521402"/>
                        <a:pt x="37483" y="494943"/>
                      </a:cubicBezTo>
                      <a:cubicBezTo>
                        <a:pt x="37483" y="468484"/>
                        <a:pt x="264702" y="463815"/>
                        <a:pt x="261590" y="438912"/>
                      </a:cubicBezTo>
                      <a:cubicBezTo>
                        <a:pt x="258478" y="414009"/>
                        <a:pt x="12583" y="371985"/>
                        <a:pt x="18808" y="345526"/>
                      </a:cubicBezTo>
                      <a:cubicBezTo>
                        <a:pt x="25033" y="319067"/>
                        <a:pt x="297385" y="303502"/>
                        <a:pt x="298941" y="280156"/>
                      </a:cubicBezTo>
                      <a:cubicBezTo>
                        <a:pt x="300497" y="256810"/>
                        <a:pt x="29702" y="230351"/>
                        <a:pt x="28146" y="205448"/>
                      </a:cubicBezTo>
                      <a:cubicBezTo>
                        <a:pt x="26590" y="180545"/>
                        <a:pt x="289603" y="152529"/>
                        <a:pt x="289603" y="130739"/>
                      </a:cubicBezTo>
                      <a:cubicBezTo>
                        <a:pt x="289603" y="108949"/>
                        <a:pt x="28146" y="96498"/>
                        <a:pt x="28146" y="74708"/>
                      </a:cubicBezTo>
                      <a:cubicBezTo>
                        <a:pt x="28146" y="52918"/>
                        <a:pt x="289603" y="0"/>
                        <a:pt x="289603" y="0"/>
                      </a:cubicBezTo>
                    </a:path>
                  </a:pathLst>
                </a:custGeom>
                <a:ln>
                  <a:solidFill>
                    <a:srgbClr val="F79646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 rot="1618674">
                  <a:off x="6348449" y="2399091"/>
                  <a:ext cx="298947" cy="803115"/>
                </a:xfrm>
                <a:custGeom>
                  <a:avLst/>
                  <a:gdLst>
                    <a:gd name="connsiteX0" fmla="*/ 233576 w 298947"/>
                    <a:gd name="connsiteY0" fmla="*/ 803115 h 803115"/>
                    <a:gd name="connsiteX1" fmla="*/ 132 w 298947"/>
                    <a:gd name="connsiteY1" fmla="*/ 653698 h 803115"/>
                    <a:gd name="connsiteX2" fmla="*/ 261590 w 298947"/>
                    <a:gd name="connsiteY2" fmla="*/ 597667 h 803115"/>
                    <a:gd name="connsiteX3" fmla="*/ 37483 w 298947"/>
                    <a:gd name="connsiteY3" fmla="*/ 494943 h 803115"/>
                    <a:gd name="connsiteX4" fmla="*/ 261590 w 298947"/>
                    <a:gd name="connsiteY4" fmla="*/ 438912 h 803115"/>
                    <a:gd name="connsiteX5" fmla="*/ 18808 w 298947"/>
                    <a:gd name="connsiteY5" fmla="*/ 345526 h 803115"/>
                    <a:gd name="connsiteX6" fmla="*/ 298941 w 298947"/>
                    <a:gd name="connsiteY6" fmla="*/ 280156 h 803115"/>
                    <a:gd name="connsiteX7" fmla="*/ 28146 w 298947"/>
                    <a:gd name="connsiteY7" fmla="*/ 205448 h 803115"/>
                    <a:gd name="connsiteX8" fmla="*/ 289603 w 298947"/>
                    <a:gd name="connsiteY8" fmla="*/ 130739 h 803115"/>
                    <a:gd name="connsiteX9" fmla="*/ 28146 w 298947"/>
                    <a:gd name="connsiteY9" fmla="*/ 74708 h 803115"/>
                    <a:gd name="connsiteX10" fmla="*/ 289603 w 298947"/>
                    <a:gd name="connsiteY10" fmla="*/ 0 h 80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947" h="803115">
                      <a:moveTo>
                        <a:pt x="233576" y="803115"/>
                      </a:moveTo>
                      <a:cubicBezTo>
                        <a:pt x="114519" y="745527"/>
                        <a:pt x="-4537" y="687939"/>
                        <a:pt x="132" y="653698"/>
                      </a:cubicBezTo>
                      <a:cubicBezTo>
                        <a:pt x="4801" y="619457"/>
                        <a:pt x="255365" y="624126"/>
                        <a:pt x="261590" y="597667"/>
                      </a:cubicBezTo>
                      <a:cubicBezTo>
                        <a:pt x="267815" y="571208"/>
                        <a:pt x="37483" y="521402"/>
                        <a:pt x="37483" y="494943"/>
                      </a:cubicBezTo>
                      <a:cubicBezTo>
                        <a:pt x="37483" y="468484"/>
                        <a:pt x="264702" y="463815"/>
                        <a:pt x="261590" y="438912"/>
                      </a:cubicBezTo>
                      <a:cubicBezTo>
                        <a:pt x="258478" y="414009"/>
                        <a:pt x="12583" y="371985"/>
                        <a:pt x="18808" y="345526"/>
                      </a:cubicBezTo>
                      <a:cubicBezTo>
                        <a:pt x="25033" y="319067"/>
                        <a:pt x="297385" y="303502"/>
                        <a:pt x="298941" y="280156"/>
                      </a:cubicBezTo>
                      <a:cubicBezTo>
                        <a:pt x="300497" y="256810"/>
                        <a:pt x="29702" y="230351"/>
                        <a:pt x="28146" y="205448"/>
                      </a:cubicBezTo>
                      <a:cubicBezTo>
                        <a:pt x="26590" y="180545"/>
                        <a:pt x="289603" y="152529"/>
                        <a:pt x="289603" y="130739"/>
                      </a:cubicBezTo>
                      <a:cubicBezTo>
                        <a:pt x="289603" y="108949"/>
                        <a:pt x="28146" y="96498"/>
                        <a:pt x="28146" y="74708"/>
                      </a:cubicBezTo>
                      <a:cubicBezTo>
                        <a:pt x="28146" y="52918"/>
                        <a:pt x="289603" y="0"/>
                        <a:pt x="289603" y="0"/>
                      </a:cubicBezTo>
                    </a:path>
                  </a:pathLst>
                </a:custGeom>
                <a:ln>
                  <a:solidFill>
                    <a:srgbClr val="F79646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3599775" y="4415772"/>
                  <a:ext cx="0" cy="102724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840814" y="4913576"/>
                  <a:ext cx="0" cy="53229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Freeform 11"/>
              <p:cNvSpPr/>
              <p:nvPr/>
            </p:nvSpPr>
            <p:spPr>
              <a:xfrm rot="1430682">
                <a:off x="1772445" y="3772775"/>
                <a:ext cx="449942" cy="1045918"/>
              </a:xfrm>
              <a:custGeom>
                <a:avLst/>
                <a:gdLst>
                  <a:gd name="connsiteX0" fmla="*/ 431266 w 449942"/>
                  <a:gd name="connsiteY0" fmla="*/ 1045918 h 1045918"/>
                  <a:gd name="connsiteX1" fmla="*/ 337888 w 449942"/>
                  <a:gd name="connsiteY1" fmla="*/ 1036580 h 1045918"/>
                  <a:gd name="connsiteX2" fmla="*/ 300537 w 449942"/>
                  <a:gd name="connsiteY2" fmla="*/ 989887 h 1045918"/>
                  <a:gd name="connsiteX3" fmla="*/ 272524 w 449942"/>
                  <a:gd name="connsiteY3" fmla="*/ 961871 h 1045918"/>
                  <a:gd name="connsiteX4" fmla="*/ 263186 w 449942"/>
                  <a:gd name="connsiteY4" fmla="*/ 924517 h 1045918"/>
                  <a:gd name="connsiteX5" fmla="*/ 263186 w 449942"/>
                  <a:gd name="connsiteY5" fmla="*/ 831132 h 1045918"/>
                  <a:gd name="connsiteX6" fmla="*/ 272524 w 449942"/>
                  <a:gd name="connsiteY6" fmla="*/ 793777 h 1045918"/>
                  <a:gd name="connsiteX7" fmla="*/ 281862 w 449942"/>
                  <a:gd name="connsiteY7" fmla="*/ 709730 h 1045918"/>
                  <a:gd name="connsiteX8" fmla="*/ 309875 w 449942"/>
                  <a:gd name="connsiteY8" fmla="*/ 700392 h 1045918"/>
                  <a:gd name="connsiteX9" fmla="*/ 440604 w 449942"/>
                  <a:gd name="connsiteY9" fmla="*/ 728408 h 1045918"/>
                  <a:gd name="connsiteX10" fmla="*/ 449942 w 449942"/>
                  <a:gd name="connsiteY10" fmla="*/ 756423 h 1045918"/>
                  <a:gd name="connsiteX11" fmla="*/ 440604 w 449942"/>
                  <a:gd name="connsiteY11" fmla="*/ 784439 h 1045918"/>
                  <a:gd name="connsiteX12" fmla="*/ 431266 w 449942"/>
                  <a:gd name="connsiteY12" fmla="*/ 831132 h 1045918"/>
                  <a:gd name="connsiteX13" fmla="*/ 375239 w 449942"/>
                  <a:gd name="connsiteY13" fmla="*/ 859147 h 1045918"/>
                  <a:gd name="connsiteX14" fmla="*/ 253849 w 449942"/>
                  <a:gd name="connsiteY14" fmla="*/ 831132 h 1045918"/>
                  <a:gd name="connsiteX15" fmla="*/ 235173 w 449942"/>
                  <a:gd name="connsiteY15" fmla="*/ 775100 h 1045918"/>
                  <a:gd name="connsiteX16" fmla="*/ 225835 w 449942"/>
                  <a:gd name="connsiteY16" fmla="*/ 747085 h 1045918"/>
                  <a:gd name="connsiteX17" fmla="*/ 216498 w 449942"/>
                  <a:gd name="connsiteY17" fmla="*/ 719069 h 1045918"/>
                  <a:gd name="connsiteX18" fmla="*/ 207160 w 449942"/>
                  <a:gd name="connsiteY18" fmla="*/ 691053 h 1045918"/>
                  <a:gd name="connsiteX19" fmla="*/ 216498 w 449942"/>
                  <a:gd name="connsiteY19" fmla="*/ 560314 h 1045918"/>
                  <a:gd name="connsiteX20" fmla="*/ 216498 w 449942"/>
                  <a:gd name="connsiteY20" fmla="*/ 494944 h 1045918"/>
                  <a:gd name="connsiteX21" fmla="*/ 207160 w 449942"/>
                  <a:gd name="connsiteY21" fmla="*/ 457589 h 1045918"/>
                  <a:gd name="connsiteX22" fmla="*/ 263186 w 449942"/>
                  <a:gd name="connsiteY22" fmla="*/ 410897 h 1045918"/>
                  <a:gd name="connsiteX23" fmla="*/ 328551 w 449942"/>
                  <a:gd name="connsiteY23" fmla="*/ 420235 h 1045918"/>
                  <a:gd name="connsiteX24" fmla="*/ 347226 w 449942"/>
                  <a:gd name="connsiteY24" fmla="*/ 476267 h 1045918"/>
                  <a:gd name="connsiteX25" fmla="*/ 337888 w 449942"/>
                  <a:gd name="connsiteY25" fmla="*/ 504282 h 1045918"/>
                  <a:gd name="connsiteX26" fmla="*/ 347226 w 449942"/>
                  <a:gd name="connsiteY26" fmla="*/ 541636 h 1045918"/>
                  <a:gd name="connsiteX27" fmla="*/ 291200 w 449942"/>
                  <a:gd name="connsiteY27" fmla="*/ 560314 h 1045918"/>
                  <a:gd name="connsiteX28" fmla="*/ 179147 w 449942"/>
                  <a:gd name="connsiteY28" fmla="*/ 550975 h 1045918"/>
                  <a:gd name="connsiteX29" fmla="*/ 141796 w 449942"/>
                  <a:gd name="connsiteY29" fmla="*/ 494944 h 1045918"/>
                  <a:gd name="connsiteX30" fmla="*/ 113782 w 449942"/>
                  <a:gd name="connsiteY30" fmla="*/ 476267 h 1045918"/>
                  <a:gd name="connsiteX31" fmla="*/ 104444 w 449942"/>
                  <a:gd name="connsiteY31" fmla="*/ 438912 h 1045918"/>
                  <a:gd name="connsiteX32" fmla="*/ 113782 w 449942"/>
                  <a:gd name="connsiteY32" fmla="*/ 410897 h 1045918"/>
                  <a:gd name="connsiteX33" fmla="*/ 95107 w 449942"/>
                  <a:gd name="connsiteY33" fmla="*/ 382881 h 1045918"/>
                  <a:gd name="connsiteX34" fmla="*/ 95107 w 449942"/>
                  <a:gd name="connsiteY34" fmla="*/ 308173 h 1045918"/>
                  <a:gd name="connsiteX35" fmla="*/ 104444 w 449942"/>
                  <a:gd name="connsiteY35" fmla="*/ 270818 h 1045918"/>
                  <a:gd name="connsiteX36" fmla="*/ 95107 w 449942"/>
                  <a:gd name="connsiteY36" fmla="*/ 242803 h 1045918"/>
                  <a:gd name="connsiteX37" fmla="*/ 113782 w 449942"/>
                  <a:gd name="connsiteY37" fmla="*/ 205449 h 1045918"/>
                  <a:gd name="connsiteX38" fmla="*/ 123120 w 449942"/>
                  <a:gd name="connsiteY38" fmla="*/ 177433 h 1045918"/>
                  <a:gd name="connsiteX39" fmla="*/ 207160 w 449942"/>
                  <a:gd name="connsiteY39" fmla="*/ 186771 h 1045918"/>
                  <a:gd name="connsiteX40" fmla="*/ 216498 w 449942"/>
                  <a:gd name="connsiteY40" fmla="*/ 214787 h 1045918"/>
                  <a:gd name="connsiteX41" fmla="*/ 179147 w 449942"/>
                  <a:gd name="connsiteY41" fmla="*/ 289496 h 1045918"/>
                  <a:gd name="connsiteX42" fmla="*/ 141796 w 449942"/>
                  <a:gd name="connsiteY42" fmla="*/ 298834 h 1045918"/>
                  <a:gd name="connsiteX43" fmla="*/ 20405 w 449942"/>
                  <a:gd name="connsiteY43" fmla="*/ 280157 h 1045918"/>
                  <a:gd name="connsiteX44" fmla="*/ 1729 w 449942"/>
                  <a:gd name="connsiteY44" fmla="*/ 224126 h 1045918"/>
                  <a:gd name="connsiteX45" fmla="*/ 11067 w 449942"/>
                  <a:gd name="connsiteY45" fmla="*/ 177433 h 1045918"/>
                  <a:gd name="connsiteX46" fmla="*/ 11067 w 449942"/>
                  <a:gd name="connsiteY46" fmla="*/ 121402 h 1045918"/>
                  <a:gd name="connsiteX47" fmla="*/ 20405 w 449942"/>
                  <a:gd name="connsiteY47" fmla="*/ 37355 h 1045918"/>
                  <a:gd name="connsiteX48" fmla="*/ 29742 w 449942"/>
                  <a:gd name="connsiteY48" fmla="*/ 0 h 104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49942" h="1045918">
                    <a:moveTo>
                      <a:pt x="431266" y="1045918"/>
                    </a:moveTo>
                    <a:cubicBezTo>
                      <a:pt x="400140" y="1042805"/>
                      <a:pt x="368368" y="1043614"/>
                      <a:pt x="337888" y="1036580"/>
                    </a:cubicBezTo>
                    <a:cubicBezTo>
                      <a:pt x="296756" y="1027087"/>
                      <a:pt x="317747" y="1015704"/>
                      <a:pt x="300537" y="989887"/>
                    </a:cubicBezTo>
                    <a:cubicBezTo>
                      <a:pt x="293212" y="978898"/>
                      <a:pt x="281862" y="971210"/>
                      <a:pt x="272524" y="961871"/>
                    </a:cubicBezTo>
                    <a:cubicBezTo>
                      <a:pt x="269411" y="949420"/>
                      <a:pt x="263186" y="937352"/>
                      <a:pt x="263186" y="924517"/>
                    </a:cubicBezTo>
                    <a:cubicBezTo>
                      <a:pt x="263186" y="817211"/>
                      <a:pt x="284283" y="894425"/>
                      <a:pt x="263186" y="831132"/>
                    </a:cubicBezTo>
                    <a:cubicBezTo>
                      <a:pt x="266299" y="818680"/>
                      <a:pt x="272524" y="806612"/>
                      <a:pt x="272524" y="793777"/>
                    </a:cubicBezTo>
                    <a:cubicBezTo>
                      <a:pt x="272524" y="770949"/>
                      <a:pt x="228945" y="727370"/>
                      <a:pt x="281862" y="709730"/>
                    </a:cubicBezTo>
                    <a:lnTo>
                      <a:pt x="309875" y="700392"/>
                    </a:lnTo>
                    <a:cubicBezTo>
                      <a:pt x="349731" y="703713"/>
                      <a:pt x="414447" y="684811"/>
                      <a:pt x="440604" y="728408"/>
                    </a:cubicBezTo>
                    <a:cubicBezTo>
                      <a:pt x="445668" y="736849"/>
                      <a:pt x="446829" y="747085"/>
                      <a:pt x="449942" y="756423"/>
                    </a:cubicBezTo>
                    <a:cubicBezTo>
                      <a:pt x="446829" y="765762"/>
                      <a:pt x="442991" y="774889"/>
                      <a:pt x="440604" y="784439"/>
                    </a:cubicBezTo>
                    <a:cubicBezTo>
                      <a:pt x="436755" y="799838"/>
                      <a:pt x="439140" y="817350"/>
                      <a:pt x="431266" y="831132"/>
                    </a:cubicBezTo>
                    <a:cubicBezTo>
                      <a:pt x="422747" y="846041"/>
                      <a:pt x="389619" y="854354"/>
                      <a:pt x="375239" y="859147"/>
                    </a:cubicBezTo>
                    <a:cubicBezTo>
                      <a:pt x="363732" y="857868"/>
                      <a:pt x="273755" y="857675"/>
                      <a:pt x="253849" y="831132"/>
                    </a:cubicBezTo>
                    <a:cubicBezTo>
                      <a:pt x="242037" y="815382"/>
                      <a:pt x="241398" y="793777"/>
                      <a:pt x="235173" y="775100"/>
                    </a:cubicBezTo>
                    <a:lnTo>
                      <a:pt x="225835" y="747085"/>
                    </a:lnTo>
                    <a:lnTo>
                      <a:pt x="216498" y="719069"/>
                    </a:lnTo>
                    <a:lnTo>
                      <a:pt x="207160" y="691053"/>
                    </a:lnTo>
                    <a:cubicBezTo>
                      <a:pt x="210273" y="647473"/>
                      <a:pt x="216498" y="604005"/>
                      <a:pt x="216498" y="560314"/>
                    </a:cubicBezTo>
                    <a:cubicBezTo>
                      <a:pt x="216498" y="466534"/>
                      <a:pt x="187306" y="611718"/>
                      <a:pt x="216498" y="494944"/>
                    </a:cubicBezTo>
                    <a:cubicBezTo>
                      <a:pt x="213385" y="482492"/>
                      <a:pt x="203634" y="469930"/>
                      <a:pt x="207160" y="457589"/>
                    </a:cubicBezTo>
                    <a:cubicBezTo>
                      <a:pt x="211389" y="442786"/>
                      <a:pt x="251142" y="418927"/>
                      <a:pt x="263186" y="410897"/>
                    </a:cubicBezTo>
                    <a:cubicBezTo>
                      <a:pt x="284974" y="414010"/>
                      <a:pt x="311178" y="406722"/>
                      <a:pt x="328551" y="420235"/>
                    </a:cubicBezTo>
                    <a:cubicBezTo>
                      <a:pt x="344091" y="432323"/>
                      <a:pt x="347226" y="476267"/>
                      <a:pt x="347226" y="476267"/>
                    </a:cubicBezTo>
                    <a:cubicBezTo>
                      <a:pt x="344113" y="485605"/>
                      <a:pt x="337888" y="494439"/>
                      <a:pt x="337888" y="504282"/>
                    </a:cubicBezTo>
                    <a:cubicBezTo>
                      <a:pt x="337888" y="517117"/>
                      <a:pt x="355442" y="531776"/>
                      <a:pt x="347226" y="541636"/>
                    </a:cubicBezTo>
                    <a:cubicBezTo>
                      <a:pt x="334624" y="556760"/>
                      <a:pt x="291200" y="560314"/>
                      <a:pt x="291200" y="560314"/>
                    </a:cubicBezTo>
                    <a:cubicBezTo>
                      <a:pt x="253849" y="557201"/>
                      <a:pt x="215362" y="560633"/>
                      <a:pt x="179147" y="550975"/>
                    </a:cubicBezTo>
                    <a:cubicBezTo>
                      <a:pt x="137987" y="539998"/>
                      <a:pt x="159920" y="517600"/>
                      <a:pt x="141796" y="494944"/>
                    </a:cubicBezTo>
                    <a:cubicBezTo>
                      <a:pt x="134785" y="486180"/>
                      <a:pt x="123120" y="482493"/>
                      <a:pt x="113782" y="476267"/>
                    </a:cubicBezTo>
                    <a:cubicBezTo>
                      <a:pt x="110669" y="463815"/>
                      <a:pt x="104444" y="451747"/>
                      <a:pt x="104444" y="438912"/>
                    </a:cubicBezTo>
                    <a:cubicBezTo>
                      <a:pt x="104444" y="429069"/>
                      <a:pt x="115400" y="420607"/>
                      <a:pt x="113782" y="410897"/>
                    </a:cubicBezTo>
                    <a:cubicBezTo>
                      <a:pt x="111937" y="399826"/>
                      <a:pt x="101332" y="392220"/>
                      <a:pt x="95107" y="382881"/>
                    </a:cubicBezTo>
                    <a:cubicBezTo>
                      <a:pt x="120006" y="283270"/>
                      <a:pt x="95107" y="407784"/>
                      <a:pt x="95107" y="308173"/>
                    </a:cubicBezTo>
                    <a:cubicBezTo>
                      <a:pt x="95107" y="295338"/>
                      <a:pt x="101332" y="283270"/>
                      <a:pt x="104444" y="270818"/>
                    </a:cubicBezTo>
                    <a:cubicBezTo>
                      <a:pt x="101332" y="261480"/>
                      <a:pt x="93715" y="252547"/>
                      <a:pt x="95107" y="242803"/>
                    </a:cubicBezTo>
                    <a:cubicBezTo>
                      <a:pt x="97076" y="229022"/>
                      <a:pt x="108299" y="218244"/>
                      <a:pt x="113782" y="205449"/>
                    </a:cubicBezTo>
                    <a:cubicBezTo>
                      <a:pt x="117659" y="196401"/>
                      <a:pt x="120007" y="186772"/>
                      <a:pt x="123120" y="177433"/>
                    </a:cubicBezTo>
                    <a:cubicBezTo>
                      <a:pt x="151133" y="180546"/>
                      <a:pt x="180990" y="176302"/>
                      <a:pt x="207160" y="186771"/>
                    </a:cubicBezTo>
                    <a:cubicBezTo>
                      <a:pt x="216300" y="190427"/>
                      <a:pt x="217585" y="205003"/>
                      <a:pt x="216498" y="214787"/>
                    </a:cubicBezTo>
                    <a:cubicBezTo>
                      <a:pt x="214474" y="233000"/>
                      <a:pt x="203050" y="277543"/>
                      <a:pt x="179147" y="289496"/>
                    </a:cubicBezTo>
                    <a:cubicBezTo>
                      <a:pt x="167669" y="295236"/>
                      <a:pt x="154246" y="295721"/>
                      <a:pt x="141796" y="298834"/>
                    </a:cubicBezTo>
                    <a:cubicBezTo>
                      <a:pt x="101332" y="292608"/>
                      <a:pt x="56528" y="299424"/>
                      <a:pt x="20405" y="280157"/>
                    </a:cubicBezTo>
                    <a:cubicBezTo>
                      <a:pt x="3034" y="270892"/>
                      <a:pt x="1729" y="224126"/>
                      <a:pt x="1729" y="224126"/>
                    </a:cubicBezTo>
                    <a:cubicBezTo>
                      <a:pt x="4842" y="208562"/>
                      <a:pt x="11067" y="193306"/>
                      <a:pt x="11067" y="177433"/>
                    </a:cubicBezTo>
                    <a:cubicBezTo>
                      <a:pt x="11067" y="102726"/>
                      <a:pt x="-13834" y="196107"/>
                      <a:pt x="11067" y="121402"/>
                    </a:cubicBezTo>
                    <a:cubicBezTo>
                      <a:pt x="-6053" y="70037"/>
                      <a:pt x="1730" y="112068"/>
                      <a:pt x="20405" y="37355"/>
                    </a:cubicBezTo>
                    <a:lnTo>
                      <a:pt x="29742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430682">
                <a:off x="2590362" y="3502340"/>
                <a:ext cx="449942" cy="1045918"/>
              </a:xfrm>
              <a:custGeom>
                <a:avLst/>
                <a:gdLst>
                  <a:gd name="connsiteX0" fmla="*/ 431266 w 449942"/>
                  <a:gd name="connsiteY0" fmla="*/ 1045918 h 1045918"/>
                  <a:gd name="connsiteX1" fmla="*/ 337888 w 449942"/>
                  <a:gd name="connsiteY1" fmla="*/ 1036580 h 1045918"/>
                  <a:gd name="connsiteX2" fmla="*/ 300537 w 449942"/>
                  <a:gd name="connsiteY2" fmla="*/ 989887 h 1045918"/>
                  <a:gd name="connsiteX3" fmla="*/ 272524 w 449942"/>
                  <a:gd name="connsiteY3" fmla="*/ 961871 h 1045918"/>
                  <a:gd name="connsiteX4" fmla="*/ 263186 w 449942"/>
                  <a:gd name="connsiteY4" fmla="*/ 924517 h 1045918"/>
                  <a:gd name="connsiteX5" fmla="*/ 263186 w 449942"/>
                  <a:gd name="connsiteY5" fmla="*/ 831132 h 1045918"/>
                  <a:gd name="connsiteX6" fmla="*/ 272524 w 449942"/>
                  <a:gd name="connsiteY6" fmla="*/ 793777 h 1045918"/>
                  <a:gd name="connsiteX7" fmla="*/ 281862 w 449942"/>
                  <a:gd name="connsiteY7" fmla="*/ 709730 h 1045918"/>
                  <a:gd name="connsiteX8" fmla="*/ 309875 w 449942"/>
                  <a:gd name="connsiteY8" fmla="*/ 700392 h 1045918"/>
                  <a:gd name="connsiteX9" fmla="*/ 440604 w 449942"/>
                  <a:gd name="connsiteY9" fmla="*/ 728408 h 1045918"/>
                  <a:gd name="connsiteX10" fmla="*/ 449942 w 449942"/>
                  <a:gd name="connsiteY10" fmla="*/ 756423 h 1045918"/>
                  <a:gd name="connsiteX11" fmla="*/ 440604 w 449942"/>
                  <a:gd name="connsiteY11" fmla="*/ 784439 h 1045918"/>
                  <a:gd name="connsiteX12" fmla="*/ 431266 w 449942"/>
                  <a:gd name="connsiteY12" fmla="*/ 831132 h 1045918"/>
                  <a:gd name="connsiteX13" fmla="*/ 375239 w 449942"/>
                  <a:gd name="connsiteY13" fmla="*/ 859147 h 1045918"/>
                  <a:gd name="connsiteX14" fmla="*/ 253849 w 449942"/>
                  <a:gd name="connsiteY14" fmla="*/ 831132 h 1045918"/>
                  <a:gd name="connsiteX15" fmla="*/ 235173 w 449942"/>
                  <a:gd name="connsiteY15" fmla="*/ 775100 h 1045918"/>
                  <a:gd name="connsiteX16" fmla="*/ 225835 w 449942"/>
                  <a:gd name="connsiteY16" fmla="*/ 747085 h 1045918"/>
                  <a:gd name="connsiteX17" fmla="*/ 216498 w 449942"/>
                  <a:gd name="connsiteY17" fmla="*/ 719069 h 1045918"/>
                  <a:gd name="connsiteX18" fmla="*/ 207160 w 449942"/>
                  <a:gd name="connsiteY18" fmla="*/ 691053 h 1045918"/>
                  <a:gd name="connsiteX19" fmla="*/ 216498 w 449942"/>
                  <a:gd name="connsiteY19" fmla="*/ 560314 h 1045918"/>
                  <a:gd name="connsiteX20" fmla="*/ 216498 w 449942"/>
                  <a:gd name="connsiteY20" fmla="*/ 494944 h 1045918"/>
                  <a:gd name="connsiteX21" fmla="*/ 207160 w 449942"/>
                  <a:gd name="connsiteY21" fmla="*/ 457589 h 1045918"/>
                  <a:gd name="connsiteX22" fmla="*/ 263186 w 449942"/>
                  <a:gd name="connsiteY22" fmla="*/ 410897 h 1045918"/>
                  <a:gd name="connsiteX23" fmla="*/ 328551 w 449942"/>
                  <a:gd name="connsiteY23" fmla="*/ 420235 h 1045918"/>
                  <a:gd name="connsiteX24" fmla="*/ 347226 w 449942"/>
                  <a:gd name="connsiteY24" fmla="*/ 476267 h 1045918"/>
                  <a:gd name="connsiteX25" fmla="*/ 337888 w 449942"/>
                  <a:gd name="connsiteY25" fmla="*/ 504282 h 1045918"/>
                  <a:gd name="connsiteX26" fmla="*/ 347226 w 449942"/>
                  <a:gd name="connsiteY26" fmla="*/ 541636 h 1045918"/>
                  <a:gd name="connsiteX27" fmla="*/ 291200 w 449942"/>
                  <a:gd name="connsiteY27" fmla="*/ 560314 h 1045918"/>
                  <a:gd name="connsiteX28" fmla="*/ 179147 w 449942"/>
                  <a:gd name="connsiteY28" fmla="*/ 550975 h 1045918"/>
                  <a:gd name="connsiteX29" fmla="*/ 141796 w 449942"/>
                  <a:gd name="connsiteY29" fmla="*/ 494944 h 1045918"/>
                  <a:gd name="connsiteX30" fmla="*/ 113782 w 449942"/>
                  <a:gd name="connsiteY30" fmla="*/ 476267 h 1045918"/>
                  <a:gd name="connsiteX31" fmla="*/ 104444 w 449942"/>
                  <a:gd name="connsiteY31" fmla="*/ 438912 h 1045918"/>
                  <a:gd name="connsiteX32" fmla="*/ 113782 w 449942"/>
                  <a:gd name="connsiteY32" fmla="*/ 410897 h 1045918"/>
                  <a:gd name="connsiteX33" fmla="*/ 95107 w 449942"/>
                  <a:gd name="connsiteY33" fmla="*/ 382881 h 1045918"/>
                  <a:gd name="connsiteX34" fmla="*/ 95107 w 449942"/>
                  <a:gd name="connsiteY34" fmla="*/ 308173 h 1045918"/>
                  <a:gd name="connsiteX35" fmla="*/ 104444 w 449942"/>
                  <a:gd name="connsiteY35" fmla="*/ 270818 h 1045918"/>
                  <a:gd name="connsiteX36" fmla="*/ 95107 w 449942"/>
                  <a:gd name="connsiteY36" fmla="*/ 242803 h 1045918"/>
                  <a:gd name="connsiteX37" fmla="*/ 113782 w 449942"/>
                  <a:gd name="connsiteY37" fmla="*/ 205449 h 1045918"/>
                  <a:gd name="connsiteX38" fmla="*/ 123120 w 449942"/>
                  <a:gd name="connsiteY38" fmla="*/ 177433 h 1045918"/>
                  <a:gd name="connsiteX39" fmla="*/ 207160 w 449942"/>
                  <a:gd name="connsiteY39" fmla="*/ 186771 h 1045918"/>
                  <a:gd name="connsiteX40" fmla="*/ 216498 w 449942"/>
                  <a:gd name="connsiteY40" fmla="*/ 214787 h 1045918"/>
                  <a:gd name="connsiteX41" fmla="*/ 179147 w 449942"/>
                  <a:gd name="connsiteY41" fmla="*/ 289496 h 1045918"/>
                  <a:gd name="connsiteX42" fmla="*/ 141796 w 449942"/>
                  <a:gd name="connsiteY42" fmla="*/ 298834 h 1045918"/>
                  <a:gd name="connsiteX43" fmla="*/ 20405 w 449942"/>
                  <a:gd name="connsiteY43" fmla="*/ 280157 h 1045918"/>
                  <a:gd name="connsiteX44" fmla="*/ 1729 w 449942"/>
                  <a:gd name="connsiteY44" fmla="*/ 224126 h 1045918"/>
                  <a:gd name="connsiteX45" fmla="*/ 11067 w 449942"/>
                  <a:gd name="connsiteY45" fmla="*/ 177433 h 1045918"/>
                  <a:gd name="connsiteX46" fmla="*/ 11067 w 449942"/>
                  <a:gd name="connsiteY46" fmla="*/ 121402 h 1045918"/>
                  <a:gd name="connsiteX47" fmla="*/ 20405 w 449942"/>
                  <a:gd name="connsiteY47" fmla="*/ 37355 h 1045918"/>
                  <a:gd name="connsiteX48" fmla="*/ 29742 w 449942"/>
                  <a:gd name="connsiteY48" fmla="*/ 0 h 104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49942" h="1045918">
                    <a:moveTo>
                      <a:pt x="431266" y="1045918"/>
                    </a:moveTo>
                    <a:cubicBezTo>
                      <a:pt x="400140" y="1042805"/>
                      <a:pt x="368368" y="1043614"/>
                      <a:pt x="337888" y="1036580"/>
                    </a:cubicBezTo>
                    <a:cubicBezTo>
                      <a:pt x="296756" y="1027087"/>
                      <a:pt x="317747" y="1015704"/>
                      <a:pt x="300537" y="989887"/>
                    </a:cubicBezTo>
                    <a:cubicBezTo>
                      <a:pt x="293212" y="978898"/>
                      <a:pt x="281862" y="971210"/>
                      <a:pt x="272524" y="961871"/>
                    </a:cubicBezTo>
                    <a:cubicBezTo>
                      <a:pt x="269411" y="949420"/>
                      <a:pt x="263186" y="937352"/>
                      <a:pt x="263186" y="924517"/>
                    </a:cubicBezTo>
                    <a:cubicBezTo>
                      <a:pt x="263186" y="817211"/>
                      <a:pt x="284283" y="894425"/>
                      <a:pt x="263186" y="831132"/>
                    </a:cubicBezTo>
                    <a:cubicBezTo>
                      <a:pt x="266299" y="818680"/>
                      <a:pt x="272524" y="806612"/>
                      <a:pt x="272524" y="793777"/>
                    </a:cubicBezTo>
                    <a:cubicBezTo>
                      <a:pt x="272524" y="770949"/>
                      <a:pt x="228945" y="727370"/>
                      <a:pt x="281862" y="709730"/>
                    </a:cubicBezTo>
                    <a:lnTo>
                      <a:pt x="309875" y="700392"/>
                    </a:lnTo>
                    <a:cubicBezTo>
                      <a:pt x="349731" y="703713"/>
                      <a:pt x="414447" y="684811"/>
                      <a:pt x="440604" y="728408"/>
                    </a:cubicBezTo>
                    <a:cubicBezTo>
                      <a:pt x="445668" y="736849"/>
                      <a:pt x="446829" y="747085"/>
                      <a:pt x="449942" y="756423"/>
                    </a:cubicBezTo>
                    <a:cubicBezTo>
                      <a:pt x="446829" y="765762"/>
                      <a:pt x="442991" y="774889"/>
                      <a:pt x="440604" y="784439"/>
                    </a:cubicBezTo>
                    <a:cubicBezTo>
                      <a:pt x="436755" y="799838"/>
                      <a:pt x="439140" y="817350"/>
                      <a:pt x="431266" y="831132"/>
                    </a:cubicBezTo>
                    <a:cubicBezTo>
                      <a:pt x="422747" y="846041"/>
                      <a:pt x="389619" y="854354"/>
                      <a:pt x="375239" y="859147"/>
                    </a:cubicBezTo>
                    <a:cubicBezTo>
                      <a:pt x="363732" y="857868"/>
                      <a:pt x="273755" y="857675"/>
                      <a:pt x="253849" y="831132"/>
                    </a:cubicBezTo>
                    <a:cubicBezTo>
                      <a:pt x="242037" y="815382"/>
                      <a:pt x="241398" y="793777"/>
                      <a:pt x="235173" y="775100"/>
                    </a:cubicBezTo>
                    <a:lnTo>
                      <a:pt x="225835" y="747085"/>
                    </a:lnTo>
                    <a:lnTo>
                      <a:pt x="216498" y="719069"/>
                    </a:lnTo>
                    <a:lnTo>
                      <a:pt x="207160" y="691053"/>
                    </a:lnTo>
                    <a:cubicBezTo>
                      <a:pt x="210273" y="647473"/>
                      <a:pt x="216498" y="604005"/>
                      <a:pt x="216498" y="560314"/>
                    </a:cubicBezTo>
                    <a:cubicBezTo>
                      <a:pt x="216498" y="466534"/>
                      <a:pt x="187306" y="611718"/>
                      <a:pt x="216498" y="494944"/>
                    </a:cubicBezTo>
                    <a:cubicBezTo>
                      <a:pt x="213385" y="482492"/>
                      <a:pt x="203634" y="469930"/>
                      <a:pt x="207160" y="457589"/>
                    </a:cubicBezTo>
                    <a:cubicBezTo>
                      <a:pt x="211389" y="442786"/>
                      <a:pt x="251142" y="418927"/>
                      <a:pt x="263186" y="410897"/>
                    </a:cubicBezTo>
                    <a:cubicBezTo>
                      <a:pt x="284974" y="414010"/>
                      <a:pt x="311178" y="406722"/>
                      <a:pt x="328551" y="420235"/>
                    </a:cubicBezTo>
                    <a:cubicBezTo>
                      <a:pt x="344091" y="432323"/>
                      <a:pt x="347226" y="476267"/>
                      <a:pt x="347226" y="476267"/>
                    </a:cubicBezTo>
                    <a:cubicBezTo>
                      <a:pt x="344113" y="485605"/>
                      <a:pt x="337888" y="494439"/>
                      <a:pt x="337888" y="504282"/>
                    </a:cubicBezTo>
                    <a:cubicBezTo>
                      <a:pt x="337888" y="517117"/>
                      <a:pt x="355442" y="531776"/>
                      <a:pt x="347226" y="541636"/>
                    </a:cubicBezTo>
                    <a:cubicBezTo>
                      <a:pt x="334624" y="556760"/>
                      <a:pt x="291200" y="560314"/>
                      <a:pt x="291200" y="560314"/>
                    </a:cubicBezTo>
                    <a:cubicBezTo>
                      <a:pt x="253849" y="557201"/>
                      <a:pt x="215362" y="560633"/>
                      <a:pt x="179147" y="550975"/>
                    </a:cubicBezTo>
                    <a:cubicBezTo>
                      <a:pt x="137987" y="539998"/>
                      <a:pt x="159920" y="517600"/>
                      <a:pt x="141796" y="494944"/>
                    </a:cubicBezTo>
                    <a:cubicBezTo>
                      <a:pt x="134785" y="486180"/>
                      <a:pt x="123120" y="482493"/>
                      <a:pt x="113782" y="476267"/>
                    </a:cubicBezTo>
                    <a:cubicBezTo>
                      <a:pt x="110669" y="463815"/>
                      <a:pt x="104444" y="451747"/>
                      <a:pt x="104444" y="438912"/>
                    </a:cubicBezTo>
                    <a:cubicBezTo>
                      <a:pt x="104444" y="429069"/>
                      <a:pt x="115400" y="420607"/>
                      <a:pt x="113782" y="410897"/>
                    </a:cubicBezTo>
                    <a:cubicBezTo>
                      <a:pt x="111937" y="399826"/>
                      <a:pt x="101332" y="392220"/>
                      <a:pt x="95107" y="382881"/>
                    </a:cubicBezTo>
                    <a:cubicBezTo>
                      <a:pt x="120006" y="283270"/>
                      <a:pt x="95107" y="407784"/>
                      <a:pt x="95107" y="308173"/>
                    </a:cubicBezTo>
                    <a:cubicBezTo>
                      <a:pt x="95107" y="295338"/>
                      <a:pt x="101332" y="283270"/>
                      <a:pt x="104444" y="270818"/>
                    </a:cubicBezTo>
                    <a:cubicBezTo>
                      <a:pt x="101332" y="261480"/>
                      <a:pt x="93715" y="252547"/>
                      <a:pt x="95107" y="242803"/>
                    </a:cubicBezTo>
                    <a:cubicBezTo>
                      <a:pt x="97076" y="229022"/>
                      <a:pt x="108299" y="218244"/>
                      <a:pt x="113782" y="205449"/>
                    </a:cubicBezTo>
                    <a:cubicBezTo>
                      <a:pt x="117659" y="196401"/>
                      <a:pt x="120007" y="186772"/>
                      <a:pt x="123120" y="177433"/>
                    </a:cubicBezTo>
                    <a:cubicBezTo>
                      <a:pt x="151133" y="180546"/>
                      <a:pt x="180990" y="176302"/>
                      <a:pt x="207160" y="186771"/>
                    </a:cubicBezTo>
                    <a:cubicBezTo>
                      <a:pt x="216300" y="190427"/>
                      <a:pt x="217585" y="205003"/>
                      <a:pt x="216498" y="214787"/>
                    </a:cubicBezTo>
                    <a:cubicBezTo>
                      <a:pt x="214474" y="233000"/>
                      <a:pt x="203050" y="277543"/>
                      <a:pt x="179147" y="289496"/>
                    </a:cubicBezTo>
                    <a:cubicBezTo>
                      <a:pt x="167669" y="295236"/>
                      <a:pt x="154246" y="295721"/>
                      <a:pt x="141796" y="298834"/>
                    </a:cubicBezTo>
                    <a:cubicBezTo>
                      <a:pt x="101332" y="292608"/>
                      <a:pt x="56528" y="299424"/>
                      <a:pt x="20405" y="280157"/>
                    </a:cubicBezTo>
                    <a:cubicBezTo>
                      <a:pt x="3034" y="270892"/>
                      <a:pt x="1729" y="224126"/>
                      <a:pt x="1729" y="224126"/>
                    </a:cubicBezTo>
                    <a:cubicBezTo>
                      <a:pt x="4842" y="208562"/>
                      <a:pt x="11067" y="193306"/>
                      <a:pt x="11067" y="177433"/>
                    </a:cubicBezTo>
                    <a:cubicBezTo>
                      <a:pt x="11067" y="102726"/>
                      <a:pt x="-13834" y="196107"/>
                      <a:pt x="11067" y="121402"/>
                    </a:cubicBezTo>
                    <a:cubicBezTo>
                      <a:pt x="-6053" y="70037"/>
                      <a:pt x="1730" y="112068"/>
                      <a:pt x="20405" y="37355"/>
                    </a:cubicBezTo>
                    <a:lnTo>
                      <a:pt x="29742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1430682">
                <a:off x="2092925" y="2568101"/>
                <a:ext cx="449942" cy="1045918"/>
              </a:xfrm>
              <a:custGeom>
                <a:avLst/>
                <a:gdLst>
                  <a:gd name="connsiteX0" fmla="*/ 431266 w 449942"/>
                  <a:gd name="connsiteY0" fmla="*/ 1045918 h 1045918"/>
                  <a:gd name="connsiteX1" fmla="*/ 337888 w 449942"/>
                  <a:gd name="connsiteY1" fmla="*/ 1036580 h 1045918"/>
                  <a:gd name="connsiteX2" fmla="*/ 300537 w 449942"/>
                  <a:gd name="connsiteY2" fmla="*/ 989887 h 1045918"/>
                  <a:gd name="connsiteX3" fmla="*/ 272524 w 449942"/>
                  <a:gd name="connsiteY3" fmla="*/ 961871 h 1045918"/>
                  <a:gd name="connsiteX4" fmla="*/ 263186 w 449942"/>
                  <a:gd name="connsiteY4" fmla="*/ 924517 h 1045918"/>
                  <a:gd name="connsiteX5" fmla="*/ 263186 w 449942"/>
                  <a:gd name="connsiteY5" fmla="*/ 831132 h 1045918"/>
                  <a:gd name="connsiteX6" fmla="*/ 272524 w 449942"/>
                  <a:gd name="connsiteY6" fmla="*/ 793777 h 1045918"/>
                  <a:gd name="connsiteX7" fmla="*/ 281862 w 449942"/>
                  <a:gd name="connsiteY7" fmla="*/ 709730 h 1045918"/>
                  <a:gd name="connsiteX8" fmla="*/ 309875 w 449942"/>
                  <a:gd name="connsiteY8" fmla="*/ 700392 h 1045918"/>
                  <a:gd name="connsiteX9" fmla="*/ 440604 w 449942"/>
                  <a:gd name="connsiteY9" fmla="*/ 728408 h 1045918"/>
                  <a:gd name="connsiteX10" fmla="*/ 449942 w 449942"/>
                  <a:gd name="connsiteY10" fmla="*/ 756423 h 1045918"/>
                  <a:gd name="connsiteX11" fmla="*/ 440604 w 449942"/>
                  <a:gd name="connsiteY11" fmla="*/ 784439 h 1045918"/>
                  <a:gd name="connsiteX12" fmla="*/ 431266 w 449942"/>
                  <a:gd name="connsiteY12" fmla="*/ 831132 h 1045918"/>
                  <a:gd name="connsiteX13" fmla="*/ 375239 w 449942"/>
                  <a:gd name="connsiteY13" fmla="*/ 859147 h 1045918"/>
                  <a:gd name="connsiteX14" fmla="*/ 253849 w 449942"/>
                  <a:gd name="connsiteY14" fmla="*/ 831132 h 1045918"/>
                  <a:gd name="connsiteX15" fmla="*/ 235173 w 449942"/>
                  <a:gd name="connsiteY15" fmla="*/ 775100 h 1045918"/>
                  <a:gd name="connsiteX16" fmla="*/ 225835 w 449942"/>
                  <a:gd name="connsiteY16" fmla="*/ 747085 h 1045918"/>
                  <a:gd name="connsiteX17" fmla="*/ 216498 w 449942"/>
                  <a:gd name="connsiteY17" fmla="*/ 719069 h 1045918"/>
                  <a:gd name="connsiteX18" fmla="*/ 207160 w 449942"/>
                  <a:gd name="connsiteY18" fmla="*/ 691053 h 1045918"/>
                  <a:gd name="connsiteX19" fmla="*/ 216498 w 449942"/>
                  <a:gd name="connsiteY19" fmla="*/ 560314 h 1045918"/>
                  <a:gd name="connsiteX20" fmla="*/ 216498 w 449942"/>
                  <a:gd name="connsiteY20" fmla="*/ 494944 h 1045918"/>
                  <a:gd name="connsiteX21" fmla="*/ 207160 w 449942"/>
                  <a:gd name="connsiteY21" fmla="*/ 457589 h 1045918"/>
                  <a:gd name="connsiteX22" fmla="*/ 263186 w 449942"/>
                  <a:gd name="connsiteY22" fmla="*/ 410897 h 1045918"/>
                  <a:gd name="connsiteX23" fmla="*/ 328551 w 449942"/>
                  <a:gd name="connsiteY23" fmla="*/ 420235 h 1045918"/>
                  <a:gd name="connsiteX24" fmla="*/ 347226 w 449942"/>
                  <a:gd name="connsiteY24" fmla="*/ 476267 h 1045918"/>
                  <a:gd name="connsiteX25" fmla="*/ 337888 w 449942"/>
                  <a:gd name="connsiteY25" fmla="*/ 504282 h 1045918"/>
                  <a:gd name="connsiteX26" fmla="*/ 347226 w 449942"/>
                  <a:gd name="connsiteY26" fmla="*/ 541636 h 1045918"/>
                  <a:gd name="connsiteX27" fmla="*/ 291200 w 449942"/>
                  <a:gd name="connsiteY27" fmla="*/ 560314 h 1045918"/>
                  <a:gd name="connsiteX28" fmla="*/ 179147 w 449942"/>
                  <a:gd name="connsiteY28" fmla="*/ 550975 h 1045918"/>
                  <a:gd name="connsiteX29" fmla="*/ 141796 w 449942"/>
                  <a:gd name="connsiteY29" fmla="*/ 494944 h 1045918"/>
                  <a:gd name="connsiteX30" fmla="*/ 113782 w 449942"/>
                  <a:gd name="connsiteY30" fmla="*/ 476267 h 1045918"/>
                  <a:gd name="connsiteX31" fmla="*/ 104444 w 449942"/>
                  <a:gd name="connsiteY31" fmla="*/ 438912 h 1045918"/>
                  <a:gd name="connsiteX32" fmla="*/ 113782 w 449942"/>
                  <a:gd name="connsiteY32" fmla="*/ 410897 h 1045918"/>
                  <a:gd name="connsiteX33" fmla="*/ 95107 w 449942"/>
                  <a:gd name="connsiteY33" fmla="*/ 382881 h 1045918"/>
                  <a:gd name="connsiteX34" fmla="*/ 95107 w 449942"/>
                  <a:gd name="connsiteY34" fmla="*/ 308173 h 1045918"/>
                  <a:gd name="connsiteX35" fmla="*/ 104444 w 449942"/>
                  <a:gd name="connsiteY35" fmla="*/ 270818 h 1045918"/>
                  <a:gd name="connsiteX36" fmla="*/ 95107 w 449942"/>
                  <a:gd name="connsiteY36" fmla="*/ 242803 h 1045918"/>
                  <a:gd name="connsiteX37" fmla="*/ 113782 w 449942"/>
                  <a:gd name="connsiteY37" fmla="*/ 205449 h 1045918"/>
                  <a:gd name="connsiteX38" fmla="*/ 123120 w 449942"/>
                  <a:gd name="connsiteY38" fmla="*/ 177433 h 1045918"/>
                  <a:gd name="connsiteX39" fmla="*/ 207160 w 449942"/>
                  <a:gd name="connsiteY39" fmla="*/ 186771 h 1045918"/>
                  <a:gd name="connsiteX40" fmla="*/ 216498 w 449942"/>
                  <a:gd name="connsiteY40" fmla="*/ 214787 h 1045918"/>
                  <a:gd name="connsiteX41" fmla="*/ 179147 w 449942"/>
                  <a:gd name="connsiteY41" fmla="*/ 289496 h 1045918"/>
                  <a:gd name="connsiteX42" fmla="*/ 141796 w 449942"/>
                  <a:gd name="connsiteY42" fmla="*/ 298834 h 1045918"/>
                  <a:gd name="connsiteX43" fmla="*/ 20405 w 449942"/>
                  <a:gd name="connsiteY43" fmla="*/ 280157 h 1045918"/>
                  <a:gd name="connsiteX44" fmla="*/ 1729 w 449942"/>
                  <a:gd name="connsiteY44" fmla="*/ 224126 h 1045918"/>
                  <a:gd name="connsiteX45" fmla="*/ 11067 w 449942"/>
                  <a:gd name="connsiteY45" fmla="*/ 177433 h 1045918"/>
                  <a:gd name="connsiteX46" fmla="*/ 11067 w 449942"/>
                  <a:gd name="connsiteY46" fmla="*/ 121402 h 1045918"/>
                  <a:gd name="connsiteX47" fmla="*/ 20405 w 449942"/>
                  <a:gd name="connsiteY47" fmla="*/ 37355 h 1045918"/>
                  <a:gd name="connsiteX48" fmla="*/ 29742 w 449942"/>
                  <a:gd name="connsiteY48" fmla="*/ 0 h 104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49942" h="1045918">
                    <a:moveTo>
                      <a:pt x="431266" y="1045918"/>
                    </a:moveTo>
                    <a:cubicBezTo>
                      <a:pt x="400140" y="1042805"/>
                      <a:pt x="368368" y="1043614"/>
                      <a:pt x="337888" y="1036580"/>
                    </a:cubicBezTo>
                    <a:cubicBezTo>
                      <a:pt x="296756" y="1027087"/>
                      <a:pt x="317747" y="1015704"/>
                      <a:pt x="300537" y="989887"/>
                    </a:cubicBezTo>
                    <a:cubicBezTo>
                      <a:pt x="293212" y="978898"/>
                      <a:pt x="281862" y="971210"/>
                      <a:pt x="272524" y="961871"/>
                    </a:cubicBezTo>
                    <a:cubicBezTo>
                      <a:pt x="269411" y="949420"/>
                      <a:pt x="263186" y="937352"/>
                      <a:pt x="263186" y="924517"/>
                    </a:cubicBezTo>
                    <a:cubicBezTo>
                      <a:pt x="263186" y="817211"/>
                      <a:pt x="284283" y="894425"/>
                      <a:pt x="263186" y="831132"/>
                    </a:cubicBezTo>
                    <a:cubicBezTo>
                      <a:pt x="266299" y="818680"/>
                      <a:pt x="272524" y="806612"/>
                      <a:pt x="272524" y="793777"/>
                    </a:cubicBezTo>
                    <a:cubicBezTo>
                      <a:pt x="272524" y="770949"/>
                      <a:pt x="228945" y="727370"/>
                      <a:pt x="281862" y="709730"/>
                    </a:cubicBezTo>
                    <a:lnTo>
                      <a:pt x="309875" y="700392"/>
                    </a:lnTo>
                    <a:cubicBezTo>
                      <a:pt x="349731" y="703713"/>
                      <a:pt x="414447" y="684811"/>
                      <a:pt x="440604" y="728408"/>
                    </a:cubicBezTo>
                    <a:cubicBezTo>
                      <a:pt x="445668" y="736849"/>
                      <a:pt x="446829" y="747085"/>
                      <a:pt x="449942" y="756423"/>
                    </a:cubicBezTo>
                    <a:cubicBezTo>
                      <a:pt x="446829" y="765762"/>
                      <a:pt x="442991" y="774889"/>
                      <a:pt x="440604" y="784439"/>
                    </a:cubicBezTo>
                    <a:cubicBezTo>
                      <a:pt x="436755" y="799838"/>
                      <a:pt x="439140" y="817350"/>
                      <a:pt x="431266" y="831132"/>
                    </a:cubicBezTo>
                    <a:cubicBezTo>
                      <a:pt x="422747" y="846041"/>
                      <a:pt x="389619" y="854354"/>
                      <a:pt x="375239" y="859147"/>
                    </a:cubicBezTo>
                    <a:cubicBezTo>
                      <a:pt x="363732" y="857868"/>
                      <a:pt x="273755" y="857675"/>
                      <a:pt x="253849" y="831132"/>
                    </a:cubicBezTo>
                    <a:cubicBezTo>
                      <a:pt x="242037" y="815382"/>
                      <a:pt x="241398" y="793777"/>
                      <a:pt x="235173" y="775100"/>
                    </a:cubicBezTo>
                    <a:lnTo>
                      <a:pt x="225835" y="747085"/>
                    </a:lnTo>
                    <a:lnTo>
                      <a:pt x="216498" y="719069"/>
                    </a:lnTo>
                    <a:lnTo>
                      <a:pt x="207160" y="691053"/>
                    </a:lnTo>
                    <a:cubicBezTo>
                      <a:pt x="210273" y="647473"/>
                      <a:pt x="216498" y="604005"/>
                      <a:pt x="216498" y="560314"/>
                    </a:cubicBezTo>
                    <a:cubicBezTo>
                      <a:pt x="216498" y="466534"/>
                      <a:pt x="187306" y="611718"/>
                      <a:pt x="216498" y="494944"/>
                    </a:cubicBezTo>
                    <a:cubicBezTo>
                      <a:pt x="213385" y="482492"/>
                      <a:pt x="203634" y="469930"/>
                      <a:pt x="207160" y="457589"/>
                    </a:cubicBezTo>
                    <a:cubicBezTo>
                      <a:pt x="211389" y="442786"/>
                      <a:pt x="251142" y="418927"/>
                      <a:pt x="263186" y="410897"/>
                    </a:cubicBezTo>
                    <a:cubicBezTo>
                      <a:pt x="284974" y="414010"/>
                      <a:pt x="311178" y="406722"/>
                      <a:pt x="328551" y="420235"/>
                    </a:cubicBezTo>
                    <a:cubicBezTo>
                      <a:pt x="344091" y="432323"/>
                      <a:pt x="347226" y="476267"/>
                      <a:pt x="347226" y="476267"/>
                    </a:cubicBezTo>
                    <a:cubicBezTo>
                      <a:pt x="344113" y="485605"/>
                      <a:pt x="337888" y="494439"/>
                      <a:pt x="337888" y="504282"/>
                    </a:cubicBezTo>
                    <a:cubicBezTo>
                      <a:pt x="337888" y="517117"/>
                      <a:pt x="355442" y="531776"/>
                      <a:pt x="347226" y="541636"/>
                    </a:cubicBezTo>
                    <a:cubicBezTo>
                      <a:pt x="334624" y="556760"/>
                      <a:pt x="291200" y="560314"/>
                      <a:pt x="291200" y="560314"/>
                    </a:cubicBezTo>
                    <a:cubicBezTo>
                      <a:pt x="253849" y="557201"/>
                      <a:pt x="215362" y="560633"/>
                      <a:pt x="179147" y="550975"/>
                    </a:cubicBezTo>
                    <a:cubicBezTo>
                      <a:pt x="137987" y="539998"/>
                      <a:pt x="159920" y="517600"/>
                      <a:pt x="141796" y="494944"/>
                    </a:cubicBezTo>
                    <a:cubicBezTo>
                      <a:pt x="134785" y="486180"/>
                      <a:pt x="123120" y="482493"/>
                      <a:pt x="113782" y="476267"/>
                    </a:cubicBezTo>
                    <a:cubicBezTo>
                      <a:pt x="110669" y="463815"/>
                      <a:pt x="104444" y="451747"/>
                      <a:pt x="104444" y="438912"/>
                    </a:cubicBezTo>
                    <a:cubicBezTo>
                      <a:pt x="104444" y="429069"/>
                      <a:pt x="115400" y="420607"/>
                      <a:pt x="113782" y="410897"/>
                    </a:cubicBezTo>
                    <a:cubicBezTo>
                      <a:pt x="111937" y="399826"/>
                      <a:pt x="101332" y="392220"/>
                      <a:pt x="95107" y="382881"/>
                    </a:cubicBezTo>
                    <a:cubicBezTo>
                      <a:pt x="120006" y="283270"/>
                      <a:pt x="95107" y="407784"/>
                      <a:pt x="95107" y="308173"/>
                    </a:cubicBezTo>
                    <a:cubicBezTo>
                      <a:pt x="95107" y="295338"/>
                      <a:pt x="101332" y="283270"/>
                      <a:pt x="104444" y="270818"/>
                    </a:cubicBezTo>
                    <a:cubicBezTo>
                      <a:pt x="101332" y="261480"/>
                      <a:pt x="93715" y="252547"/>
                      <a:pt x="95107" y="242803"/>
                    </a:cubicBezTo>
                    <a:cubicBezTo>
                      <a:pt x="97076" y="229022"/>
                      <a:pt x="108299" y="218244"/>
                      <a:pt x="113782" y="205449"/>
                    </a:cubicBezTo>
                    <a:cubicBezTo>
                      <a:pt x="117659" y="196401"/>
                      <a:pt x="120007" y="186772"/>
                      <a:pt x="123120" y="177433"/>
                    </a:cubicBezTo>
                    <a:cubicBezTo>
                      <a:pt x="151133" y="180546"/>
                      <a:pt x="180990" y="176302"/>
                      <a:pt x="207160" y="186771"/>
                    </a:cubicBezTo>
                    <a:cubicBezTo>
                      <a:pt x="216300" y="190427"/>
                      <a:pt x="217585" y="205003"/>
                      <a:pt x="216498" y="214787"/>
                    </a:cubicBezTo>
                    <a:cubicBezTo>
                      <a:pt x="214474" y="233000"/>
                      <a:pt x="203050" y="277543"/>
                      <a:pt x="179147" y="289496"/>
                    </a:cubicBezTo>
                    <a:cubicBezTo>
                      <a:pt x="167669" y="295236"/>
                      <a:pt x="154246" y="295721"/>
                      <a:pt x="141796" y="298834"/>
                    </a:cubicBezTo>
                    <a:cubicBezTo>
                      <a:pt x="101332" y="292608"/>
                      <a:pt x="56528" y="299424"/>
                      <a:pt x="20405" y="280157"/>
                    </a:cubicBezTo>
                    <a:cubicBezTo>
                      <a:pt x="3034" y="270892"/>
                      <a:pt x="1729" y="224126"/>
                      <a:pt x="1729" y="224126"/>
                    </a:cubicBezTo>
                    <a:cubicBezTo>
                      <a:pt x="4842" y="208562"/>
                      <a:pt x="11067" y="193306"/>
                      <a:pt x="11067" y="177433"/>
                    </a:cubicBezTo>
                    <a:cubicBezTo>
                      <a:pt x="11067" y="102726"/>
                      <a:pt x="-13834" y="196107"/>
                      <a:pt x="11067" y="121402"/>
                    </a:cubicBezTo>
                    <a:cubicBezTo>
                      <a:pt x="-6053" y="70037"/>
                      <a:pt x="1730" y="112068"/>
                      <a:pt x="20405" y="37355"/>
                    </a:cubicBezTo>
                    <a:lnTo>
                      <a:pt x="29742" y="0"/>
                    </a:lnTo>
                  </a:path>
                </a:pathLst>
              </a:custGeom>
              <a:noFill/>
              <a:ln>
                <a:solidFill>
                  <a:schemeClr val="bg1">
                    <a:lumMod val="65000"/>
                  </a:scheme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 flipH="1" flipV="1">
                <a:off x="4091182" y="3575019"/>
                <a:ext cx="106762" cy="487252"/>
              </a:xfrm>
              <a:custGeom>
                <a:avLst/>
                <a:gdLst>
                  <a:gd name="connsiteX0" fmla="*/ 535166 w 535166"/>
                  <a:gd name="connsiteY0" fmla="*/ 2753074 h 2753074"/>
                  <a:gd name="connsiteX1" fmla="*/ 2914 w 535166"/>
                  <a:gd name="connsiteY1" fmla="*/ 2239454 h 2753074"/>
                  <a:gd name="connsiteX2" fmla="*/ 525828 w 535166"/>
                  <a:gd name="connsiteY2" fmla="*/ 1772526 h 2753074"/>
                  <a:gd name="connsiteX3" fmla="*/ 58940 w 535166"/>
                  <a:gd name="connsiteY3" fmla="*/ 1305599 h 2753074"/>
                  <a:gd name="connsiteX4" fmla="*/ 460464 w 535166"/>
                  <a:gd name="connsiteY4" fmla="*/ 782640 h 2753074"/>
                  <a:gd name="connsiteX5" fmla="*/ 2914 w 535166"/>
                  <a:gd name="connsiteY5" fmla="*/ 371743 h 2753074"/>
                  <a:gd name="connsiteX6" fmla="*/ 264371 w 535166"/>
                  <a:gd name="connsiteY6" fmla="*/ 35555 h 2753074"/>
                  <a:gd name="connsiteX7" fmla="*/ 255033 w 535166"/>
                  <a:gd name="connsiteY7" fmla="*/ 26217 h 2753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5166" h="2753074">
                    <a:moveTo>
                      <a:pt x="535166" y="2753074"/>
                    </a:moveTo>
                    <a:cubicBezTo>
                      <a:pt x="269818" y="2577976"/>
                      <a:pt x="4470" y="2402879"/>
                      <a:pt x="2914" y="2239454"/>
                    </a:cubicBezTo>
                    <a:cubicBezTo>
                      <a:pt x="1358" y="2076029"/>
                      <a:pt x="516490" y="1928168"/>
                      <a:pt x="525828" y="1772526"/>
                    </a:cubicBezTo>
                    <a:cubicBezTo>
                      <a:pt x="535166" y="1616884"/>
                      <a:pt x="69834" y="1470580"/>
                      <a:pt x="58940" y="1305599"/>
                    </a:cubicBezTo>
                    <a:cubicBezTo>
                      <a:pt x="48046" y="1140618"/>
                      <a:pt x="469802" y="938283"/>
                      <a:pt x="460464" y="782640"/>
                    </a:cubicBezTo>
                    <a:cubicBezTo>
                      <a:pt x="451126" y="626997"/>
                      <a:pt x="35596" y="496257"/>
                      <a:pt x="2914" y="371743"/>
                    </a:cubicBezTo>
                    <a:cubicBezTo>
                      <a:pt x="-29768" y="247229"/>
                      <a:pt x="222351" y="93143"/>
                      <a:pt x="264371" y="35555"/>
                    </a:cubicBezTo>
                    <a:cubicBezTo>
                      <a:pt x="306391" y="-22033"/>
                      <a:pt x="280712" y="2092"/>
                      <a:pt x="255033" y="26217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522469" y="4846833"/>
              <a:ext cx="1363779" cy="84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4"/>
                  </a:solidFill>
                  <a:latin typeface="Helvetica Light"/>
                  <a:cs typeface="Helvetica Light"/>
                </a:rPr>
                <a:t>Sensible heat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90439" y="4355478"/>
              <a:ext cx="1207725" cy="84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3"/>
                  </a:solidFill>
                  <a:latin typeface="Helvetica Light"/>
                  <a:cs typeface="Helvetica Light"/>
                </a:rPr>
                <a:t>Latent heat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95148" y="3062471"/>
              <a:ext cx="1440459" cy="84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6"/>
                  </a:solidFill>
                  <a:latin typeface="Helvetica Light"/>
                  <a:cs typeface="Helvetica Light"/>
                </a:rPr>
                <a:t>Shortwave radiation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45209" y="4804288"/>
              <a:ext cx="1649939" cy="84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Helvetica Light"/>
                  <a:cs typeface="Helvetica Light"/>
                </a:rPr>
                <a:t>Longwave radiation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354" y="1216693"/>
            <a:ext cx="421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>
                <a:latin typeface="Helvetica Light"/>
                <a:cs typeface="Helvetica Light"/>
              </a:rPr>
              <a:t>A statistical equilibrium: balance between net radiative cooling and convective heating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2FD4DF-E932-2A45-9657-EC6C6CC9C9D0}"/>
              </a:ext>
            </a:extLst>
          </p:cNvPr>
          <p:cNvSpPr/>
          <p:nvPr/>
        </p:nvSpPr>
        <p:spPr>
          <a:xfrm>
            <a:off x="30354" y="1517354"/>
            <a:ext cx="4115372" cy="36317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E6952B-B865-AA4B-817E-D31B10F6D769}"/>
              </a:ext>
            </a:extLst>
          </p:cNvPr>
          <p:cNvSpPr/>
          <p:nvPr/>
        </p:nvSpPr>
        <p:spPr>
          <a:xfrm>
            <a:off x="30354" y="5384330"/>
            <a:ext cx="9113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itchFamily="2" charset="0"/>
                <a:cs typeface="Helvetica Light"/>
              </a:rPr>
              <a:t>RCEMIP:</a:t>
            </a:r>
          </a:p>
          <a:p>
            <a:pPr marL="342900" indent="-342900">
              <a:buAutoNum type="arabicParenBoth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Response of clouds to warming &amp; climate sensitivity</a:t>
            </a:r>
          </a:p>
          <a:p>
            <a:pPr marL="342900" indent="-342900">
              <a:buAutoNum type="arabicParenBoth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Convective self-aggregation</a:t>
            </a:r>
          </a:p>
          <a:p>
            <a:pPr marL="342900" indent="-342900">
              <a:buAutoNum type="arabicParenBoth"/>
            </a:pPr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Robustness of RCE state </a:t>
            </a:r>
            <a:endParaRPr lang="en-US" sz="24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9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DDDC942-C7F3-564D-9D9A-3F3829281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39669" r="6230" b="39777"/>
          <a:stretch/>
        </p:blipFill>
        <p:spPr>
          <a:xfrm>
            <a:off x="15177" y="-2941"/>
            <a:ext cx="9113646" cy="1419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40788E-A50D-1149-A8BF-88EB33A361D7}"/>
              </a:ext>
            </a:extLst>
          </p:cNvPr>
          <p:cNvSpPr txBox="1"/>
          <p:nvPr/>
        </p:nvSpPr>
        <p:spPr>
          <a:xfrm>
            <a:off x="-1" y="1182701"/>
            <a:ext cx="907035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>
              <a:latin typeface="Helvetica" pitchFamily="2" charset="0"/>
            </a:endParaRPr>
          </a:p>
          <a:p>
            <a:r>
              <a:rPr lang="en-US" sz="2200" b="1" dirty="0">
                <a:latin typeface="Helvetica" pitchFamily="2" charset="0"/>
              </a:rPr>
              <a:t>Two Sets of Simulations:</a:t>
            </a:r>
          </a:p>
          <a:p>
            <a:r>
              <a:rPr lang="en-US" sz="2200" b="1" dirty="0">
                <a:latin typeface="Helvetica"/>
                <a:cs typeface="Helvetica"/>
              </a:rPr>
              <a:t>1. </a:t>
            </a:r>
            <a:r>
              <a:rPr lang="en-US" sz="2200" b="1" dirty="0" err="1">
                <a:latin typeface="Helvetica"/>
                <a:cs typeface="Helvetica"/>
              </a:rPr>
              <a:t>RCE_small</a:t>
            </a:r>
            <a:r>
              <a:rPr lang="en-US" sz="2200" b="1" dirty="0">
                <a:latin typeface="Helvetica"/>
                <a:cs typeface="Helvetica"/>
              </a:rPr>
              <a:t> (295 K, 300 K, 305 K)</a:t>
            </a:r>
          </a:p>
          <a:p>
            <a:pPr marL="457200" indent="-457200">
              <a:buFont typeface="Arial"/>
              <a:buChar char="•"/>
            </a:pPr>
            <a:r>
              <a:rPr lang="en-US" sz="1400" dirty="0">
                <a:latin typeface="Helvetica Light"/>
                <a:cs typeface="Helvetica Light"/>
              </a:rPr>
              <a:t>100 km square for CRMs, 1 km </a:t>
            </a:r>
            <a:r>
              <a:rPr lang="en-US" sz="1400" dirty="0" err="1">
                <a:latin typeface="Helvetica Light"/>
                <a:cs typeface="Helvetica Light"/>
              </a:rPr>
              <a:t>horiz</a:t>
            </a:r>
            <a:r>
              <a:rPr lang="en-US" sz="1400" dirty="0">
                <a:latin typeface="Helvetica Light"/>
                <a:cs typeface="Helvetica Light"/>
              </a:rPr>
              <a:t> spacing</a:t>
            </a:r>
          </a:p>
          <a:p>
            <a:pPr marL="457200" indent="-457200">
              <a:buFont typeface="Arial"/>
              <a:buChar char="•"/>
            </a:pPr>
            <a:r>
              <a:rPr lang="en-US" sz="1400" dirty="0">
                <a:latin typeface="Helvetica Light"/>
                <a:cs typeface="Helvetica Light"/>
              </a:rPr>
              <a:t>Single column or small Earth for GCMs</a:t>
            </a:r>
          </a:p>
          <a:p>
            <a:pPr marL="457200" indent="-457200">
              <a:buFont typeface="Arial"/>
              <a:buChar char="•"/>
            </a:pPr>
            <a:r>
              <a:rPr lang="en-US" sz="1400" dirty="0">
                <a:latin typeface="Helvetica Light"/>
                <a:cs typeface="Helvetica Light"/>
              </a:rPr>
              <a:t>200 m </a:t>
            </a:r>
            <a:r>
              <a:rPr lang="en-US" sz="1400" dirty="0" err="1">
                <a:latin typeface="Helvetica Light"/>
                <a:cs typeface="Helvetica Light"/>
              </a:rPr>
              <a:t>horiz</a:t>
            </a:r>
            <a:r>
              <a:rPr lang="en-US" sz="1400" dirty="0">
                <a:latin typeface="Helvetica Light"/>
                <a:cs typeface="Helvetica Light"/>
              </a:rPr>
              <a:t> spacing for LES</a:t>
            </a:r>
          </a:p>
          <a:p>
            <a:endParaRPr lang="en-US" sz="2200" dirty="0">
              <a:latin typeface="Helvetica Light"/>
              <a:cs typeface="Helvetica Light"/>
            </a:endParaRPr>
          </a:p>
          <a:p>
            <a:r>
              <a:rPr lang="en-US" sz="2200" b="1" dirty="0">
                <a:latin typeface="Helvetica"/>
                <a:cs typeface="Helvetica"/>
              </a:rPr>
              <a:t>2. </a:t>
            </a:r>
            <a:r>
              <a:rPr lang="en-US" sz="2200" b="1" dirty="0" err="1">
                <a:latin typeface="Helvetica"/>
                <a:cs typeface="Helvetica"/>
              </a:rPr>
              <a:t>RCE_large</a:t>
            </a:r>
            <a:r>
              <a:rPr lang="en-US" sz="2200" b="1" dirty="0">
                <a:latin typeface="Helvetica"/>
                <a:cs typeface="Helvetica"/>
              </a:rPr>
              <a:t> (295 K, 300 K, 305 K)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>
                <a:latin typeface="Helvetica Light"/>
                <a:cs typeface="Helvetica Light"/>
              </a:rPr>
              <a:t>6000 km x 400 km rectangle for CRMs, 3 km </a:t>
            </a:r>
            <a:r>
              <a:rPr lang="en-US" sz="1400" dirty="0" err="1">
                <a:latin typeface="Helvetica Light"/>
                <a:cs typeface="Helvetica Light"/>
              </a:rPr>
              <a:t>horiz</a:t>
            </a:r>
            <a:r>
              <a:rPr lang="en-US" sz="1400" dirty="0">
                <a:latin typeface="Helvetica Light"/>
                <a:cs typeface="Helvetica Light"/>
              </a:rPr>
              <a:t> spacing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>
                <a:latin typeface="Helvetica Light"/>
                <a:cs typeface="Helvetica Light"/>
              </a:rPr>
              <a:t>Global for GCMs, GCRMs</a:t>
            </a:r>
          </a:p>
          <a:p>
            <a:pPr lvl="1"/>
            <a:endParaRPr lang="en-US" sz="2200" dirty="0">
              <a:latin typeface="Helvetica Light"/>
              <a:cs typeface="Helvetica Ligh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916598" y="1673129"/>
            <a:ext cx="2360863" cy="771085"/>
            <a:chOff x="6783137" y="2002729"/>
            <a:chExt cx="2360863" cy="771085"/>
          </a:xfrm>
        </p:grpSpPr>
        <p:sp>
          <p:nvSpPr>
            <p:cNvPr id="28" name="Rectangle 27"/>
            <p:cNvSpPr/>
            <p:nvPr/>
          </p:nvSpPr>
          <p:spPr>
            <a:xfrm>
              <a:off x="6894312" y="2471852"/>
              <a:ext cx="173736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783137" y="2002729"/>
              <a:ext cx="2360863" cy="771085"/>
              <a:chOff x="3752569" y="4617335"/>
              <a:chExt cx="2360863" cy="771085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132232" y="5049866"/>
                <a:ext cx="19812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 Light"/>
                    <a:cs typeface="Helvetica Light"/>
                  </a:rPr>
                  <a:t>Width = 100 km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3752569" y="4617335"/>
                <a:ext cx="1981200" cy="674702"/>
                <a:chOff x="3752569" y="4617335"/>
                <a:chExt cx="1981200" cy="674702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3752569" y="4617335"/>
                  <a:ext cx="1981200" cy="33855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Helvetica Light"/>
                      <a:cs typeface="Helvetica Light"/>
                    </a:rPr>
                    <a:t>Length ~ 100 km</a:t>
                  </a:r>
                </a:p>
              </p:txBody>
            </p:sp>
            <p:cxnSp>
              <p:nvCxnSpPr>
                <p:cNvPr id="33" name="Straight Arrow Connector 32"/>
                <p:cNvCxnSpPr>
                  <a:cxnSpLocks/>
                </p:cNvCxnSpPr>
                <p:nvPr/>
              </p:nvCxnSpPr>
              <p:spPr>
                <a:xfrm>
                  <a:off x="3837388" y="4993512"/>
                  <a:ext cx="22644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>
                  <a:cxnSpLocks/>
                </p:cNvCxnSpPr>
                <p:nvPr/>
              </p:nvCxnSpPr>
              <p:spPr>
                <a:xfrm>
                  <a:off x="4121722" y="5065438"/>
                  <a:ext cx="0" cy="2265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125864" y="4083474"/>
            <a:ext cx="6771934" cy="1071888"/>
            <a:chOff x="1225510" y="5430744"/>
            <a:chExt cx="6771934" cy="1071888"/>
          </a:xfrm>
        </p:grpSpPr>
        <p:grpSp>
          <p:nvGrpSpPr>
            <p:cNvPr id="36" name="Group 35"/>
            <p:cNvGrpSpPr/>
            <p:nvPr/>
          </p:nvGrpSpPr>
          <p:grpSpPr>
            <a:xfrm>
              <a:off x="1225510" y="5819455"/>
              <a:ext cx="4496901" cy="683177"/>
              <a:chOff x="32066" y="5819455"/>
              <a:chExt cx="4496901" cy="68317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2066" y="5819455"/>
                <a:ext cx="4496901" cy="3492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2066" y="6168693"/>
                <a:ext cx="4496901" cy="33393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>
              <a:off x="1225510" y="5600021"/>
              <a:ext cx="449690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526825" y="5430744"/>
              <a:ext cx="1981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 Light"/>
                  <a:cs typeface="Helvetica Light"/>
                </a:rPr>
                <a:t>Length ~6000 km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16244" y="5999416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 Light"/>
                  <a:cs typeface="Helvetica Light"/>
                </a:rPr>
                <a:t>Width ~400 km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016244" y="5819455"/>
              <a:ext cx="0" cy="68317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3DC25B2C-6943-DA48-952B-1BDA75E5FAA1}"/>
              </a:ext>
            </a:extLst>
          </p:cNvPr>
          <p:cNvSpPr txBox="1">
            <a:spLocks/>
          </p:cNvSpPr>
          <p:nvPr/>
        </p:nvSpPr>
        <p:spPr>
          <a:xfrm>
            <a:off x="-1" y="35883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Light"/>
                <a:cs typeface="Helvetica Light"/>
              </a:rPr>
              <a:t>RCEMIP Protocol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8F18E8-E2E2-154B-82AF-1C8200829E01}"/>
              </a:ext>
            </a:extLst>
          </p:cNvPr>
          <p:cNvSpPr txBox="1"/>
          <p:nvPr/>
        </p:nvSpPr>
        <p:spPr>
          <a:xfrm>
            <a:off x="-1" y="5359444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Helvetica" pitchFamily="2" charset="0"/>
              </a:rPr>
              <a:t>Aquaplanet</a:t>
            </a:r>
            <a:r>
              <a:rPr lang="en-US" b="1" dirty="0">
                <a:latin typeface="Helvetica" pitchFamily="2" charset="0"/>
              </a:rPr>
              <a:t>, uniform insolation, uniform SST, initialized from random noise</a:t>
            </a:r>
          </a:p>
          <a:p>
            <a:pPr algn="ctr"/>
            <a:endParaRPr lang="en-US" sz="2200" b="1" i="1" dirty="0">
              <a:latin typeface="Helvetica" pitchFamily="2" charset="0"/>
            </a:endParaRPr>
          </a:p>
          <a:p>
            <a:pPr algn="ctr"/>
            <a:r>
              <a:rPr lang="en-US" sz="2200" b="1" i="1" dirty="0">
                <a:latin typeface="Helvetica" pitchFamily="2" charset="0"/>
              </a:rPr>
              <a:t>Participation from 47 Models</a:t>
            </a:r>
          </a:p>
          <a:p>
            <a:pPr algn="ctr"/>
            <a:r>
              <a:rPr lang="en-US" sz="2200" i="1" dirty="0">
                <a:latin typeface="Helvetica Light" pitchFamily="2" charset="0"/>
              </a:rPr>
              <a:t>GCMs (16), CRMs (17), LES (6), GCRMs (3), SCMs (5)</a:t>
            </a:r>
          </a:p>
          <a:p>
            <a:pPr algn="ctr"/>
            <a:endParaRPr lang="en-US" sz="2200" dirty="0">
              <a:latin typeface="Helvetica Light" pitchFamily="2" charset="0"/>
            </a:endParaRPr>
          </a:p>
          <a:p>
            <a:pPr algn="ctr"/>
            <a:endParaRPr lang="en-US" sz="2200" i="1" dirty="0">
              <a:latin typeface="Helvetic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4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Outgoing Longwave Radiation, Day 80: CRMs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21288" y="6669431"/>
            <a:ext cx="10183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RCE_small300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8FB81-DB95-1F42-BD40-D43933D31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52" y="774151"/>
            <a:ext cx="5883801" cy="59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969" y="414704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Outgoing Longwave Radiation, Day 80: CRMs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35391" y="6611779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DA54D-388E-8D4B-AE32-87D32BF95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23" y="937924"/>
            <a:ext cx="3883490" cy="59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33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135391" y="6611779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4C95F-B453-F740-BB52-869142080153}"/>
              </a:ext>
            </a:extLst>
          </p:cNvPr>
          <p:cNvSpPr txBox="1"/>
          <p:nvPr/>
        </p:nvSpPr>
        <p:spPr>
          <a:xfrm>
            <a:off x="0" y="1196283"/>
            <a:ext cx="83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CRM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D9421-C27D-1E47-BAE1-ABB4AB397FAB}"/>
              </a:ext>
            </a:extLst>
          </p:cNvPr>
          <p:cNvSpPr txBox="1"/>
          <p:nvPr/>
        </p:nvSpPr>
        <p:spPr>
          <a:xfrm>
            <a:off x="0" y="3878752"/>
            <a:ext cx="83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GCMs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0E4E9A2D-C7AC-2944-BB46-EE1642A05E5F}"/>
              </a:ext>
            </a:extLst>
          </p:cNvPr>
          <p:cNvSpPr/>
          <p:nvPr/>
        </p:nvSpPr>
        <p:spPr>
          <a:xfrm>
            <a:off x="783771" y="2131308"/>
            <a:ext cx="55002" cy="3966984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FEEDD-6EAE-944D-8A05-FA5215894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3" y="889431"/>
            <a:ext cx="7520602" cy="5978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C621E7-32BD-1646-8586-7F5FB955F3FB}"/>
              </a:ext>
            </a:extLst>
          </p:cNvPr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Outgoing Longwave Radiation, Day 80: WRF</a:t>
            </a:r>
          </a:p>
        </p:txBody>
      </p:sp>
    </p:spTree>
    <p:extLst>
      <p:ext uri="{BB962C8B-B14F-4D97-AF65-F5344CB8AC3E}">
        <p14:creationId xmlns:p14="http://schemas.microsoft.com/office/powerpoint/2010/main" val="186059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1EC1D8-B31E-EF4D-8AF1-D2079536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399"/>
            <a:ext cx="9144000" cy="510513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135391" y="6611779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7C029F-5CE5-C940-9BA4-BD9D3D4B068C}"/>
              </a:ext>
            </a:extLst>
          </p:cNvPr>
          <p:cNvSpPr/>
          <p:nvPr/>
        </p:nvSpPr>
        <p:spPr>
          <a:xfrm>
            <a:off x="4817658" y="4024795"/>
            <a:ext cx="4230807" cy="1015886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45C446-C4D0-BF49-B99C-09D0502B467F}"/>
              </a:ext>
            </a:extLst>
          </p:cNvPr>
          <p:cNvSpPr/>
          <p:nvPr/>
        </p:nvSpPr>
        <p:spPr>
          <a:xfrm>
            <a:off x="8055886" y="5089107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Helvetica Light"/>
                <a:cs typeface="Helvetica Light"/>
              </a:rPr>
              <a:t>GCRMs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3C386-1012-E242-A0D9-ECC27F8790C9}"/>
              </a:ext>
            </a:extLst>
          </p:cNvPr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Outgoing Longwave Radiation, Day 80: GCMS</a:t>
            </a:r>
          </a:p>
        </p:txBody>
      </p:sp>
    </p:spTree>
    <p:extLst>
      <p:ext uri="{BB962C8B-B14F-4D97-AF65-F5344CB8AC3E}">
        <p14:creationId xmlns:p14="http://schemas.microsoft.com/office/powerpoint/2010/main" val="384233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135391" y="6611779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3C386-1012-E242-A0D9-ECC27F8790C9}"/>
              </a:ext>
            </a:extLst>
          </p:cNvPr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Outgoing Longwave Radiation, Day 80: GCRMS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265E-6117-B140-935F-F91F4EAD3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789"/>
            <a:ext cx="9144000" cy="26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2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D042ED8-15D7-8548-8390-85E1FE23F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464"/>
            <a:ext cx="9144000" cy="387507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8135391" y="6611779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A5181-0621-0540-A0B2-F09272600BFB}"/>
              </a:ext>
            </a:extLst>
          </p:cNvPr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Large Domain Simulations are Aggregated!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47D8E-E86D-7644-9946-D06676B31F47}"/>
              </a:ext>
            </a:extLst>
          </p:cNvPr>
          <p:cNvSpPr/>
          <p:nvPr/>
        </p:nvSpPr>
        <p:spPr>
          <a:xfrm>
            <a:off x="1815153" y="575409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Light"/>
                <a:cs typeface="Helvetica Light"/>
              </a:rPr>
              <a:t>CRMs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7EF7E9-9330-5F45-AFB7-5699EABEA78A}"/>
              </a:ext>
            </a:extLst>
          </p:cNvPr>
          <p:cNvSpPr/>
          <p:nvPr/>
        </p:nvSpPr>
        <p:spPr>
          <a:xfrm>
            <a:off x="5515971" y="575409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Light"/>
                <a:cs typeface="Helvetica Light"/>
              </a:rPr>
              <a:t>GCMs</a:t>
            </a:r>
            <a:endParaRPr lang="en-US" b="1" dirty="0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6C79EAD3-7365-C842-81B1-DD1569C24701}"/>
              </a:ext>
            </a:extLst>
          </p:cNvPr>
          <p:cNvSpPr/>
          <p:nvPr/>
        </p:nvSpPr>
        <p:spPr>
          <a:xfrm rot="16200000">
            <a:off x="2284749" y="3614052"/>
            <a:ext cx="166277" cy="3671244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95ED0CC0-1B5B-3941-B7D3-359F19D41AC6}"/>
              </a:ext>
            </a:extLst>
          </p:cNvPr>
          <p:cNvSpPr/>
          <p:nvPr/>
        </p:nvSpPr>
        <p:spPr>
          <a:xfrm rot="16200000">
            <a:off x="5975100" y="3755983"/>
            <a:ext cx="166277" cy="3387384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872AB26-1CEF-D240-B81C-D65CE5BF16C2}"/>
              </a:ext>
            </a:extLst>
          </p:cNvPr>
          <p:cNvSpPr/>
          <p:nvPr/>
        </p:nvSpPr>
        <p:spPr>
          <a:xfrm>
            <a:off x="73028" y="2181323"/>
            <a:ext cx="113969" cy="6301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E27F260F-9EAA-0B49-9A1D-0B611FC3C727}"/>
              </a:ext>
            </a:extLst>
          </p:cNvPr>
          <p:cNvSpPr/>
          <p:nvPr/>
        </p:nvSpPr>
        <p:spPr>
          <a:xfrm flipV="1">
            <a:off x="73028" y="3213693"/>
            <a:ext cx="113969" cy="6301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53CD5D86-F86E-2347-A9BA-6A1B725272CB}"/>
              </a:ext>
            </a:extLst>
          </p:cNvPr>
          <p:cNvSpPr/>
          <p:nvPr/>
        </p:nvSpPr>
        <p:spPr>
          <a:xfrm>
            <a:off x="8108813" y="2140378"/>
            <a:ext cx="113969" cy="6301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D889B85-E4DA-0C47-8061-59FD18FF5604}"/>
              </a:ext>
            </a:extLst>
          </p:cNvPr>
          <p:cNvSpPr/>
          <p:nvPr/>
        </p:nvSpPr>
        <p:spPr>
          <a:xfrm flipV="1">
            <a:off x="8108813" y="3254636"/>
            <a:ext cx="113969" cy="6301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C5F91FA3-C5DD-984D-A0B5-54F6552E04E3}"/>
              </a:ext>
            </a:extLst>
          </p:cNvPr>
          <p:cNvSpPr/>
          <p:nvPr/>
        </p:nvSpPr>
        <p:spPr>
          <a:xfrm>
            <a:off x="8943600" y="2129005"/>
            <a:ext cx="113969" cy="63011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AEF21817-5848-3B46-8194-9A0FF675104F}"/>
              </a:ext>
            </a:extLst>
          </p:cNvPr>
          <p:cNvSpPr/>
          <p:nvPr/>
        </p:nvSpPr>
        <p:spPr>
          <a:xfrm flipV="1">
            <a:off x="8943600" y="3243263"/>
            <a:ext cx="113969" cy="63011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346E32-9680-9048-8B9F-0A384F805752}"/>
              </a:ext>
            </a:extLst>
          </p:cNvPr>
          <p:cNvCxnSpPr/>
          <p:nvPr/>
        </p:nvCxnSpPr>
        <p:spPr>
          <a:xfrm>
            <a:off x="436728" y="3002507"/>
            <a:ext cx="74380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58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34E61-FD46-AA4A-A8D5-E071C2544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814"/>
            <a:ext cx="9144000" cy="38843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CA5181-0621-0540-A0B2-F09272600BFB}"/>
              </a:ext>
            </a:extLst>
          </p:cNvPr>
          <p:cNvSpPr txBox="1"/>
          <p:nvPr/>
        </p:nvSpPr>
        <p:spPr>
          <a:xfrm>
            <a:off x="113969" y="250931"/>
            <a:ext cx="9030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Half the simulations have an increase in aggregation with warming, half have a decrease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47D8E-E86D-7644-9946-D06676B31F47}"/>
              </a:ext>
            </a:extLst>
          </p:cNvPr>
          <p:cNvSpPr/>
          <p:nvPr/>
        </p:nvSpPr>
        <p:spPr>
          <a:xfrm>
            <a:off x="1815153" y="575409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Light"/>
                <a:cs typeface="Helvetica Light"/>
              </a:rPr>
              <a:t>CRMs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7EF7E9-9330-5F45-AFB7-5699EABEA78A}"/>
              </a:ext>
            </a:extLst>
          </p:cNvPr>
          <p:cNvSpPr/>
          <p:nvPr/>
        </p:nvSpPr>
        <p:spPr>
          <a:xfrm>
            <a:off x="5515971" y="575409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Light"/>
                <a:cs typeface="Helvetica Light"/>
              </a:rPr>
              <a:t>GCMs</a:t>
            </a:r>
            <a:endParaRPr lang="en-US" b="1" dirty="0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6C79EAD3-7365-C842-81B1-DD1569C24701}"/>
              </a:ext>
            </a:extLst>
          </p:cNvPr>
          <p:cNvSpPr/>
          <p:nvPr/>
        </p:nvSpPr>
        <p:spPr>
          <a:xfrm rot="16200000">
            <a:off x="2284749" y="3614052"/>
            <a:ext cx="166277" cy="3671244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95ED0CC0-1B5B-3941-B7D3-359F19D41AC6}"/>
              </a:ext>
            </a:extLst>
          </p:cNvPr>
          <p:cNvSpPr/>
          <p:nvPr/>
        </p:nvSpPr>
        <p:spPr>
          <a:xfrm rot="16200000">
            <a:off x="5975100" y="3755983"/>
            <a:ext cx="166277" cy="3387384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872AB26-1CEF-D240-B81C-D65CE5BF16C2}"/>
              </a:ext>
            </a:extLst>
          </p:cNvPr>
          <p:cNvSpPr/>
          <p:nvPr/>
        </p:nvSpPr>
        <p:spPr>
          <a:xfrm>
            <a:off x="73028" y="1881068"/>
            <a:ext cx="113969" cy="6301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E27F260F-9EAA-0B49-9A1D-0B611FC3C727}"/>
              </a:ext>
            </a:extLst>
          </p:cNvPr>
          <p:cNvSpPr/>
          <p:nvPr/>
        </p:nvSpPr>
        <p:spPr>
          <a:xfrm flipV="1">
            <a:off x="73028" y="3636773"/>
            <a:ext cx="113969" cy="6301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53CD5D86-F86E-2347-A9BA-6A1B725272CB}"/>
              </a:ext>
            </a:extLst>
          </p:cNvPr>
          <p:cNvSpPr/>
          <p:nvPr/>
        </p:nvSpPr>
        <p:spPr>
          <a:xfrm>
            <a:off x="8108813" y="1840124"/>
            <a:ext cx="113969" cy="6301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D889B85-E4DA-0C47-8061-59FD18FF5604}"/>
              </a:ext>
            </a:extLst>
          </p:cNvPr>
          <p:cNvSpPr/>
          <p:nvPr/>
        </p:nvSpPr>
        <p:spPr>
          <a:xfrm flipV="1">
            <a:off x="8108813" y="3609477"/>
            <a:ext cx="113969" cy="6301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C5F91FA3-C5DD-984D-A0B5-54F6552E04E3}"/>
              </a:ext>
            </a:extLst>
          </p:cNvPr>
          <p:cNvSpPr/>
          <p:nvPr/>
        </p:nvSpPr>
        <p:spPr>
          <a:xfrm>
            <a:off x="8943600" y="1774164"/>
            <a:ext cx="113969" cy="63011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AEF21817-5848-3B46-8194-9A0FF675104F}"/>
              </a:ext>
            </a:extLst>
          </p:cNvPr>
          <p:cNvSpPr/>
          <p:nvPr/>
        </p:nvSpPr>
        <p:spPr>
          <a:xfrm flipV="1">
            <a:off x="8943600" y="3611757"/>
            <a:ext cx="113969" cy="63011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0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1D2F2-69FE-7146-821A-CBBA2FD19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r="5452"/>
          <a:stretch/>
        </p:blipFill>
        <p:spPr>
          <a:xfrm>
            <a:off x="0" y="-1572"/>
            <a:ext cx="9144000" cy="68611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6297" y="3162351"/>
            <a:ext cx="9250297" cy="2957419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latin typeface="Helvetica Light" pitchFamily="2" charset="0"/>
              </a:rPr>
              <a:t>Allison Wing*, Catherine Stauffer </a:t>
            </a:r>
          </a:p>
          <a:p>
            <a:endParaRPr lang="en-US" sz="2200" b="1" dirty="0">
              <a:latin typeface="Helvetica Light" pitchFamily="2" charset="0"/>
            </a:endParaRPr>
          </a:p>
          <a:p>
            <a:pPr algn="just"/>
            <a:r>
              <a:rPr lang="en-US" sz="2200" b="1" dirty="0">
                <a:latin typeface="Helvetica Light"/>
                <a:cs typeface="Helvetica Light"/>
              </a:rPr>
              <a:t>Kevin Reed, Tobias Becker, Min-</a:t>
            </a:r>
            <a:r>
              <a:rPr lang="en-US" sz="2200" b="1" dirty="0" err="1">
                <a:latin typeface="Helvetica Light"/>
                <a:cs typeface="Helvetica Light"/>
              </a:rPr>
              <a:t>Seop</a:t>
            </a:r>
            <a:r>
              <a:rPr lang="en-US" sz="2200" b="1" dirty="0">
                <a:latin typeface="Helvetica Light"/>
                <a:cs typeface="Helvetica Light"/>
              </a:rPr>
              <a:t> </a:t>
            </a:r>
            <a:r>
              <a:rPr lang="en-US" sz="2200" b="1" dirty="0" err="1">
                <a:latin typeface="Helvetica Light"/>
                <a:cs typeface="Helvetica Light"/>
              </a:rPr>
              <a:t>Ahn</a:t>
            </a:r>
            <a:r>
              <a:rPr lang="en-US" sz="2200" b="1" dirty="0">
                <a:latin typeface="Helvetica Light"/>
                <a:cs typeface="Helvetica Light"/>
              </a:rPr>
              <a:t>, Nathan Arnold, Sandrine Bony, Mark Branson, George Bryan, Jean-Pierre </a:t>
            </a:r>
            <a:r>
              <a:rPr lang="en-US" sz="2200" b="1" dirty="0" err="1">
                <a:latin typeface="Helvetica Light"/>
                <a:cs typeface="Helvetica Light"/>
              </a:rPr>
              <a:t>Chaboureau</a:t>
            </a:r>
            <a:r>
              <a:rPr lang="en-US" sz="2200" b="1" dirty="0">
                <a:latin typeface="Helvetica Light"/>
                <a:cs typeface="Helvetica Light"/>
              </a:rPr>
              <a:t>, Stephan de </a:t>
            </a:r>
            <a:r>
              <a:rPr lang="en-US" sz="2200" b="1" dirty="0" err="1">
                <a:latin typeface="Helvetica Light"/>
                <a:cs typeface="Helvetica Light"/>
              </a:rPr>
              <a:t>Roode</a:t>
            </a:r>
            <a:r>
              <a:rPr lang="en-US" sz="2200" b="1" dirty="0">
                <a:latin typeface="Helvetica Light"/>
                <a:cs typeface="Helvetica Light"/>
              </a:rPr>
              <a:t>, Kulkarni Gayatri, Cathy </a:t>
            </a:r>
            <a:r>
              <a:rPr lang="en-US" sz="2200" b="1" dirty="0" err="1">
                <a:latin typeface="Helvetica Light"/>
                <a:cs typeface="Helvetica Light"/>
              </a:rPr>
              <a:t>Hohenegger</a:t>
            </a:r>
            <a:r>
              <a:rPr lang="en-US" sz="2200" b="1" dirty="0">
                <a:latin typeface="Helvetica Light"/>
                <a:cs typeface="Helvetica Light"/>
              </a:rPr>
              <a:t>, I-</a:t>
            </a:r>
            <a:r>
              <a:rPr lang="en-US" sz="2200" b="1" dirty="0" err="1">
                <a:latin typeface="Helvetica Light"/>
                <a:cs typeface="Helvetica Light"/>
              </a:rPr>
              <a:t>Kuan</a:t>
            </a:r>
            <a:r>
              <a:rPr lang="en-US" sz="2200" b="1" dirty="0">
                <a:latin typeface="Helvetica Light"/>
                <a:cs typeface="Helvetica Light"/>
              </a:rPr>
              <a:t> Hu, Fredrik Jansson,  Todd Jones, Marat </a:t>
            </a:r>
            <a:r>
              <a:rPr lang="en-US" sz="2200" b="1" dirty="0" err="1">
                <a:latin typeface="Helvetica Light"/>
                <a:cs typeface="Helvetica Light"/>
              </a:rPr>
              <a:t>Khairoutdinov</a:t>
            </a:r>
            <a:r>
              <a:rPr lang="en-US" sz="2200" b="1" dirty="0">
                <a:latin typeface="Helvetica Light"/>
                <a:cs typeface="Helvetica Light"/>
              </a:rPr>
              <a:t>, </a:t>
            </a:r>
            <a:r>
              <a:rPr lang="en-US" sz="2200" b="1" dirty="0" err="1">
                <a:latin typeface="Helvetica Light"/>
                <a:cs typeface="Helvetica Light"/>
              </a:rPr>
              <a:t>Daehyun</a:t>
            </a:r>
            <a:r>
              <a:rPr lang="en-US" sz="2200" b="1" dirty="0">
                <a:latin typeface="Helvetica Light"/>
                <a:cs typeface="Helvetica Light"/>
              </a:rPr>
              <a:t> Kim, </a:t>
            </a:r>
            <a:r>
              <a:rPr lang="en-US" sz="2200" b="1" dirty="0" err="1">
                <a:latin typeface="Helvetica Light"/>
                <a:cs typeface="Helvetica Light"/>
              </a:rPr>
              <a:t>Shuhei</a:t>
            </a:r>
            <a:r>
              <a:rPr lang="en-US" sz="2200" b="1" dirty="0">
                <a:latin typeface="Helvetica Light"/>
                <a:cs typeface="Helvetica Light"/>
              </a:rPr>
              <a:t> </a:t>
            </a:r>
            <a:r>
              <a:rPr lang="en-US" sz="2200" b="1" dirty="0" err="1">
                <a:latin typeface="Helvetica Light"/>
                <a:cs typeface="Helvetica Light"/>
              </a:rPr>
              <a:t>Matsugishi</a:t>
            </a:r>
            <a:r>
              <a:rPr lang="en-US" sz="2200" b="1" dirty="0">
                <a:latin typeface="Helvetica Light"/>
                <a:cs typeface="Helvetica Light"/>
              </a:rPr>
              <a:t>, Zane Martin, Brian Medeiros, Hiroaki Miura, </a:t>
            </a:r>
            <a:r>
              <a:rPr lang="en-US" sz="2200" b="1" dirty="0" err="1">
                <a:latin typeface="Helvetica Light"/>
                <a:cs typeface="Helvetica Light"/>
              </a:rPr>
              <a:t>Yumin</a:t>
            </a:r>
            <a:r>
              <a:rPr lang="en-US" sz="2200" b="1" dirty="0">
                <a:latin typeface="Helvetica Light"/>
                <a:cs typeface="Helvetica Light"/>
              </a:rPr>
              <a:t> Moon, Sebastian Mueller, Tomoki Ohno, </a:t>
            </a:r>
            <a:r>
              <a:rPr lang="en-US" sz="2200" b="1" dirty="0" err="1">
                <a:latin typeface="Helvetica Light"/>
                <a:cs typeface="Helvetica Light"/>
              </a:rPr>
              <a:t>Thara</a:t>
            </a:r>
            <a:r>
              <a:rPr lang="en-US" sz="2200" b="1" dirty="0">
                <a:latin typeface="Helvetica Light"/>
                <a:cs typeface="Helvetica Light"/>
              </a:rPr>
              <a:t> Prabhakaran, David Randall, </a:t>
            </a:r>
            <a:r>
              <a:rPr lang="en-US" sz="2200" b="1" dirty="0" err="1">
                <a:latin typeface="Helvetica Light"/>
                <a:cs typeface="Helvetica Light"/>
              </a:rPr>
              <a:t>Rosimar</a:t>
            </a:r>
            <a:r>
              <a:rPr lang="en-US" sz="2200" b="1" dirty="0">
                <a:latin typeface="Helvetica Light"/>
                <a:cs typeface="Helvetica Light"/>
              </a:rPr>
              <a:t>-Rios Berrios, Nicolas </a:t>
            </a:r>
            <a:r>
              <a:rPr lang="en-US" sz="2200" b="1" dirty="0" err="1">
                <a:latin typeface="Helvetica Light"/>
                <a:cs typeface="Helvetica Light"/>
              </a:rPr>
              <a:t>Rochetin</a:t>
            </a:r>
            <a:r>
              <a:rPr lang="en-US" sz="2200" b="1" dirty="0">
                <a:latin typeface="Helvetica Light"/>
                <a:cs typeface="Helvetica Light"/>
              </a:rPr>
              <a:t>, Romain </a:t>
            </a:r>
            <a:r>
              <a:rPr lang="en-US" sz="2200" b="1" dirty="0" err="1">
                <a:latin typeface="Helvetica Light"/>
                <a:cs typeface="Helvetica Light"/>
              </a:rPr>
              <a:t>Roehrig</a:t>
            </a:r>
            <a:r>
              <a:rPr lang="en-US" sz="2200" b="1" dirty="0">
                <a:latin typeface="Helvetica Light"/>
                <a:cs typeface="Helvetica Light"/>
              </a:rPr>
              <a:t>, David </a:t>
            </a:r>
            <a:r>
              <a:rPr lang="en-US" sz="2200" b="1" dirty="0">
                <a:latin typeface="Helvetica Light" pitchFamily="2" charset="0"/>
              </a:rPr>
              <a:t>Romps, James </a:t>
            </a:r>
            <a:r>
              <a:rPr lang="en-US" sz="2200" b="1" dirty="0" err="1">
                <a:latin typeface="Helvetica Light" pitchFamily="2" charset="0"/>
              </a:rPr>
              <a:t>Ruppert</a:t>
            </a:r>
            <a:r>
              <a:rPr lang="en-US" sz="2200" b="1" dirty="0">
                <a:latin typeface="Helvetica Light" pitchFamily="2" charset="0"/>
              </a:rPr>
              <a:t> Jr., Masaki Satoh, Levi Silvers, Martin Singh, Bjorn Stevens, Lorenzo Tomassini, </a:t>
            </a:r>
            <a:r>
              <a:rPr lang="en-US" sz="2200" b="1" dirty="0" err="1">
                <a:latin typeface="Helvetica Light" pitchFamily="2" charset="0"/>
              </a:rPr>
              <a:t>Chiel</a:t>
            </a:r>
            <a:r>
              <a:rPr lang="en-US" sz="2200" b="1" dirty="0">
                <a:latin typeface="Helvetica Light" pitchFamily="2" charset="0"/>
              </a:rPr>
              <a:t> van </a:t>
            </a:r>
            <a:r>
              <a:rPr lang="en-US" sz="2200" b="1" dirty="0" err="1">
                <a:latin typeface="Helvetica Light" pitchFamily="2" charset="0"/>
              </a:rPr>
              <a:t>Heerwaarden</a:t>
            </a:r>
            <a:r>
              <a:rPr lang="en-US" sz="2200" b="1" dirty="0">
                <a:latin typeface="Helvetica Light" pitchFamily="2" charset="0"/>
              </a:rPr>
              <a:t>, </a:t>
            </a:r>
            <a:r>
              <a:rPr lang="en-US" sz="2200" b="1" dirty="0" err="1">
                <a:latin typeface="Helvetica Light" pitchFamily="2" charset="0"/>
              </a:rPr>
              <a:t>Shuguang</a:t>
            </a:r>
            <a:r>
              <a:rPr lang="en-US" sz="2200" b="1" dirty="0">
                <a:latin typeface="Helvetica Light" pitchFamily="2" charset="0"/>
              </a:rPr>
              <a:t> Wang, Ming Zhao</a:t>
            </a:r>
          </a:p>
        </p:txBody>
      </p:sp>
      <p:sp>
        <p:nvSpPr>
          <p:cNvPr id="5" name="Rectangle 4"/>
          <p:cNvSpPr/>
          <p:nvPr/>
        </p:nvSpPr>
        <p:spPr>
          <a:xfrm>
            <a:off x="-30977" y="6488668"/>
            <a:ext cx="9250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Light" pitchFamily="2" charset="0"/>
              </a:rPr>
              <a:t>*Assistant Professor, Florida State University 	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9587" y="6242736"/>
            <a:ext cx="3609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Light" pitchFamily="2" charset="0"/>
              </a:rPr>
              <a:t>Supported by NSF-AGS 1830724</a:t>
            </a:r>
          </a:p>
          <a:p>
            <a:r>
              <a:rPr lang="en-US" dirty="0">
                <a:solidFill>
                  <a:schemeClr val="bg1"/>
                </a:solidFill>
                <a:latin typeface="Helvetica Light" pitchFamily="2" charset="0"/>
              </a:rPr>
              <a:t>Thanks to DKRZ for hosting data.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0F3A371-3DE5-FA41-BFC0-DE6422377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40200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Convective Self-Aggregation:</a:t>
            </a:r>
            <a:b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  <a:b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Impact on Climate and Sensitivity to SST across the RCEMIP simulations</a:t>
            </a:r>
          </a:p>
        </p:txBody>
      </p:sp>
    </p:spTree>
    <p:extLst>
      <p:ext uri="{BB962C8B-B14F-4D97-AF65-F5344CB8AC3E}">
        <p14:creationId xmlns:p14="http://schemas.microsoft.com/office/powerpoint/2010/main" val="3414121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CA5181-0621-0540-A0B2-F09272600BFB}"/>
              </a:ext>
            </a:extLst>
          </p:cNvPr>
          <p:cNvSpPr txBox="1"/>
          <p:nvPr/>
        </p:nvSpPr>
        <p:spPr>
          <a:xfrm>
            <a:off x="0" y="250281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How does self-aggregation impact the mean state?</a:t>
            </a:r>
          </a:p>
          <a:p>
            <a:pPr algn="ctr"/>
            <a:endParaRPr lang="en-US" sz="2800" dirty="0">
              <a:latin typeface="Helvetica Light"/>
              <a:cs typeface="Helvetica Light"/>
            </a:endParaRPr>
          </a:p>
          <a:p>
            <a:pPr algn="ctr"/>
            <a:r>
              <a:rPr lang="en-US" sz="2800" i="1" dirty="0">
                <a:latin typeface="Helvetica Light"/>
                <a:cs typeface="Helvetica Light"/>
              </a:rPr>
              <a:t>Compare small &amp; large simulations </a:t>
            </a:r>
          </a:p>
        </p:txBody>
      </p:sp>
    </p:spTree>
    <p:extLst>
      <p:ext uri="{BB962C8B-B14F-4D97-AF65-F5344CB8AC3E}">
        <p14:creationId xmlns:p14="http://schemas.microsoft.com/office/powerpoint/2010/main" val="2584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03625" y="1065182"/>
            <a:ext cx="302478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/>
                <a:cs typeface="Helvetica Light"/>
              </a:rPr>
              <a:t>Reduction in high cloud fraction with aggregation</a:t>
            </a:r>
          </a:p>
          <a:p>
            <a:pPr algn="ctr"/>
            <a:endParaRPr lang="en-US" sz="2400" dirty="0">
              <a:latin typeface="Helvetica Light"/>
              <a:cs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A8EC5-604A-F247-997C-CDC11EE91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174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4AD10A-F694-3243-B194-7A3D49521C9D}"/>
              </a:ext>
            </a:extLst>
          </p:cNvPr>
          <p:cNvSpPr/>
          <p:nvPr/>
        </p:nvSpPr>
        <p:spPr>
          <a:xfrm>
            <a:off x="7216016" y="6611779"/>
            <a:ext cx="1975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 – RCE_small300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134152-A05A-9844-B0D6-38D1EB3FA745}"/>
              </a:ext>
            </a:extLst>
          </p:cNvPr>
          <p:cNvSpPr/>
          <p:nvPr/>
        </p:nvSpPr>
        <p:spPr>
          <a:xfrm>
            <a:off x="6712673" y="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Light"/>
                <a:cs typeface="Helvetica Light"/>
              </a:rPr>
              <a:t>Aggregated - Unaggregated</a:t>
            </a:r>
          </a:p>
        </p:txBody>
      </p:sp>
    </p:spTree>
    <p:extLst>
      <p:ext uri="{BB962C8B-B14F-4D97-AF65-F5344CB8AC3E}">
        <p14:creationId xmlns:p14="http://schemas.microsoft.com/office/powerpoint/2010/main" val="2865333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703625" y="1325928"/>
            <a:ext cx="302478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/>
                <a:cs typeface="Helvetica Light"/>
              </a:rPr>
              <a:t>Reduction in relative humidity with aggregation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E7131-AA4F-2C47-96A8-AE3B6F1D6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174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10D6BD-5152-4D44-A510-29E64FE967F3}"/>
              </a:ext>
            </a:extLst>
          </p:cNvPr>
          <p:cNvSpPr/>
          <p:nvPr/>
        </p:nvSpPr>
        <p:spPr>
          <a:xfrm>
            <a:off x="7216016" y="6611779"/>
            <a:ext cx="1975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 – RCE_small300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E71131-722A-1142-8C4A-27B925C07C40}"/>
              </a:ext>
            </a:extLst>
          </p:cNvPr>
          <p:cNvSpPr/>
          <p:nvPr/>
        </p:nvSpPr>
        <p:spPr>
          <a:xfrm>
            <a:off x="6712673" y="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Light"/>
                <a:cs typeface="Helvetica Light"/>
              </a:rPr>
              <a:t>Aggregated - Unaggregated</a:t>
            </a:r>
          </a:p>
        </p:txBody>
      </p:sp>
    </p:spTree>
    <p:extLst>
      <p:ext uri="{BB962C8B-B14F-4D97-AF65-F5344CB8AC3E}">
        <p14:creationId xmlns:p14="http://schemas.microsoft.com/office/powerpoint/2010/main" val="298865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703625" y="1189450"/>
            <a:ext cx="302478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/>
                <a:cs typeface="Helvetica Light"/>
              </a:rPr>
              <a:t>Increase in temperature with aggregation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23E8F-015F-F847-803C-3368F5227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174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1A6FD3-D8F4-9442-B904-5081C2C97B6F}"/>
              </a:ext>
            </a:extLst>
          </p:cNvPr>
          <p:cNvSpPr/>
          <p:nvPr/>
        </p:nvSpPr>
        <p:spPr>
          <a:xfrm>
            <a:off x="7216016" y="6611779"/>
            <a:ext cx="1975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 – RCE_small300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8601E-9569-2348-8F48-F61854BF4435}"/>
              </a:ext>
            </a:extLst>
          </p:cNvPr>
          <p:cNvSpPr/>
          <p:nvPr/>
        </p:nvSpPr>
        <p:spPr>
          <a:xfrm>
            <a:off x="6712673" y="0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Light"/>
                <a:cs typeface="Helvetica Light"/>
              </a:rPr>
              <a:t>Aggregated - Unaggregated</a:t>
            </a:r>
          </a:p>
        </p:txBody>
      </p:sp>
    </p:spTree>
    <p:extLst>
      <p:ext uri="{BB962C8B-B14F-4D97-AF65-F5344CB8AC3E}">
        <p14:creationId xmlns:p14="http://schemas.microsoft.com/office/powerpoint/2010/main" val="472414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89290F-F72E-EC4C-9301-E5274AA48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497"/>
            <a:ext cx="9144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991C6-BC78-6447-A395-43554046961C}"/>
              </a:ext>
            </a:extLst>
          </p:cNvPr>
          <p:cNvSpPr txBox="1"/>
          <p:nvPr/>
        </p:nvSpPr>
        <p:spPr>
          <a:xfrm>
            <a:off x="0" y="0"/>
            <a:ext cx="91440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/>
                <a:cs typeface="Helvetica Light"/>
              </a:rPr>
              <a:t>With aggregation…</a:t>
            </a:r>
          </a:p>
          <a:p>
            <a:endParaRPr lang="en-US" sz="2000" dirty="0">
              <a:solidFill>
                <a:schemeClr val="accent1"/>
              </a:solidFill>
              <a:latin typeface="Helvetica Light"/>
              <a:cs typeface="Helvetica Light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Helvetica Light"/>
                <a:cs typeface="Helvetica Light"/>
              </a:rPr>
              <a:t>more rain</a:t>
            </a:r>
            <a:endParaRPr lang="en-US" sz="2000" dirty="0">
              <a:latin typeface="Helvetica Light"/>
              <a:cs typeface="Helvetica Light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Helvetica Light"/>
                <a:cs typeface="Helvetica Light"/>
              </a:rPr>
              <a:t>less radiation into column at TOA (</a:t>
            </a:r>
            <a:r>
              <a:rPr lang="en-US" sz="2000" i="1" dirty="0">
                <a:solidFill>
                  <a:schemeClr val="accent6"/>
                </a:solidFill>
                <a:latin typeface="Helvetica Light"/>
                <a:cs typeface="Helvetica Light"/>
              </a:rPr>
              <a:t>more cooling to space</a:t>
            </a:r>
            <a:r>
              <a:rPr lang="en-US" sz="2000" dirty="0">
                <a:solidFill>
                  <a:schemeClr val="accent6"/>
                </a:solidFill>
                <a:latin typeface="Helvetica Light"/>
                <a:cs typeface="Helvetica Light"/>
              </a:rPr>
              <a:t>)</a:t>
            </a:r>
            <a:endParaRPr lang="en-US" sz="2000" dirty="0">
              <a:latin typeface="Helvetica Light"/>
              <a:cs typeface="Helvetica Light"/>
            </a:endParaRPr>
          </a:p>
          <a:p>
            <a:r>
              <a:rPr lang="en-US" sz="2000" dirty="0">
                <a:solidFill>
                  <a:schemeClr val="accent3"/>
                </a:solidFill>
                <a:latin typeface="Helvetica Light"/>
                <a:cs typeface="Helvetica Light"/>
              </a:rPr>
              <a:t>more condensed water?</a:t>
            </a:r>
          </a:p>
          <a:p>
            <a:r>
              <a:rPr lang="en-US" sz="2000" dirty="0">
                <a:solidFill>
                  <a:schemeClr val="accent4"/>
                </a:solidFill>
                <a:latin typeface="Helvetica Light"/>
                <a:cs typeface="Helvetica Light"/>
              </a:rPr>
              <a:t>drier</a:t>
            </a:r>
            <a:endParaRPr lang="en-US" sz="2000" dirty="0">
              <a:latin typeface="Helvetica Light"/>
              <a:cs typeface="Helvetica Light"/>
            </a:endParaRP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more stable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64530-7F55-6543-BDF6-69E330F4BC89}"/>
              </a:ext>
            </a:extLst>
          </p:cNvPr>
          <p:cNvSpPr/>
          <p:nvPr/>
        </p:nvSpPr>
        <p:spPr>
          <a:xfrm>
            <a:off x="7216016" y="6611779"/>
            <a:ext cx="19111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RCE_large300, RCE_small300</a:t>
            </a:r>
          </a:p>
        </p:txBody>
      </p:sp>
    </p:spTree>
    <p:extLst>
      <p:ext uri="{BB962C8B-B14F-4D97-AF65-F5344CB8AC3E}">
        <p14:creationId xmlns:p14="http://schemas.microsoft.com/office/powerpoint/2010/main" val="19706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3CA5181-0621-0540-A0B2-F09272600BFB}"/>
              </a:ext>
            </a:extLst>
          </p:cNvPr>
          <p:cNvSpPr txBox="1"/>
          <p:nvPr/>
        </p:nvSpPr>
        <p:spPr>
          <a:xfrm>
            <a:off x="0" y="2090172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Self-aggregation impacts the climate</a:t>
            </a:r>
          </a:p>
          <a:p>
            <a:pPr algn="ctr"/>
            <a:endParaRPr lang="en-US" sz="2800" i="1" dirty="0">
              <a:latin typeface="Helvetica Light"/>
              <a:cs typeface="Helvetica Light"/>
            </a:endParaRPr>
          </a:p>
          <a:p>
            <a:pPr algn="ctr"/>
            <a:r>
              <a:rPr lang="en-US" sz="2800" dirty="0">
                <a:latin typeface="Helvetica Light"/>
                <a:cs typeface="Helvetica Light"/>
              </a:rPr>
              <a:t>Does self-aggregation impact climate sensitivity?</a:t>
            </a:r>
          </a:p>
          <a:p>
            <a:pPr algn="ctr"/>
            <a:endParaRPr lang="en-US" sz="2800" dirty="0">
              <a:latin typeface="Helvetica Light"/>
              <a:cs typeface="Helvetica Light"/>
            </a:endParaRPr>
          </a:p>
          <a:p>
            <a:pPr algn="ctr"/>
            <a:r>
              <a:rPr lang="en-US" sz="2800" i="1" dirty="0">
                <a:latin typeface="Helvetica Light"/>
                <a:cs typeface="Helvetica Light"/>
              </a:rPr>
              <a:t>What is the climate sensitivity in the RCEMIP simulations? </a:t>
            </a:r>
            <a:r>
              <a:rPr lang="en-US" sz="2800" dirty="0">
                <a:latin typeface="Helvetica Light"/>
                <a:cs typeface="Helvetica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5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62CDB-B786-314F-9B4E-036158CAB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42" t="-1469"/>
          <a:stretch/>
        </p:blipFill>
        <p:spPr>
          <a:xfrm>
            <a:off x="3562066" y="559558"/>
            <a:ext cx="3411940" cy="55507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F05197-86E1-9D4E-921A-EF6A86540FB5}"/>
              </a:ext>
            </a:extLst>
          </p:cNvPr>
          <p:cNvSpPr/>
          <p:nvPr/>
        </p:nvSpPr>
        <p:spPr>
          <a:xfrm>
            <a:off x="7145555" y="974468"/>
            <a:ext cx="19984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small domain CRMs / LES:</a:t>
            </a:r>
          </a:p>
          <a:p>
            <a:endParaRPr lang="en-US" b="1" dirty="0">
              <a:latin typeface="Helvetica" pitchFamily="2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high climate sensitivity </a:t>
            </a:r>
          </a:p>
          <a:p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spread(models) &gt; spread(setups)</a:t>
            </a:r>
          </a:p>
          <a:p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LES models with similar spread as at coarser resolution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9302C8-918E-2E41-BA66-25A7F53C21C4}"/>
              </a:ext>
            </a:extLst>
          </p:cNvPr>
          <p:cNvSpPr/>
          <p:nvPr/>
        </p:nvSpPr>
        <p:spPr>
          <a:xfrm>
            <a:off x="3370997" y="2210937"/>
            <a:ext cx="586854" cy="403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2B166-5E23-0547-A60B-630ACEF3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74"/>
          <a:stretch/>
        </p:blipFill>
        <p:spPr>
          <a:xfrm>
            <a:off x="171549" y="639927"/>
            <a:ext cx="865681" cy="54703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05F1B7-7A57-0840-9FE2-5613DB297925}"/>
              </a:ext>
            </a:extLst>
          </p:cNvPr>
          <p:cNvGrpSpPr/>
          <p:nvPr/>
        </p:nvGrpSpPr>
        <p:grpSpPr>
          <a:xfrm>
            <a:off x="4091592" y="6227699"/>
            <a:ext cx="2882416" cy="504831"/>
            <a:chOff x="4091592" y="6227699"/>
            <a:chExt cx="2882416" cy="5048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F50A18-CBE1-F04C-B5FF-012E94FCE4C5}"/>
                </a:ext>
              </a:extLst>
            </p:cNvPr>
            <p:cNvSpPr/>
            <p:nvPr/>
          </p:nvSpPr>
          <p:spPr>
            <a:xfrm>
              <a:off x="4692753" y="6393976"/>
              <a:ext cx="16417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No Aggregation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A249F769-9130-1D46-9A5A-3A2D0455FD99}"/>
                </a:ext>
              </a:extLst>
            </p:cNvPr>
            <p:cNvSpPr/>
            <p:nvPr/>
          </p:nvSpPr>
          <p:spPr>
            <a:xfrm rot="16200000">
              <a:off x="5449662" y="4869629"/>
              <a:ext cx="166276" cy="2882416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3A5CEF3-1810-6042-89F8-A648A6B03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28" r="53428" b="56859"/>
          <a:stretch/>
        </p:blipFill>
        <p:spPr>
          <a:xfrm>
            <a:off x="1037230" y="317774"/>
            <a:ext cx="1589012" cy="574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77C0D4-4989-5E45-89B1-375BE149E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5" t="65726" r="46923" b="7613"/>
          <a:stretch/>
        </p:blipFill>
        <p:spPr>
          <a:xfrm>
            <a:off x="1248770" y="974468"/>
            <a:ext cx="1589012" cy="7506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F6AA43-51BA-904C-8586-E21A5FBAAADB}"/>
              </a:ext>
            </a:extLst>
          </p:cNvPr>
          <p:cNvSpPr/>
          <p:nvPr/>
        </p:nvSpPr>
        <p:spPr>
          <a:xfrm>
            <a:off x="81886" y="235804"/>
            <a:ext cx="1589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Net climate feedback parameter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2D22A8-5257-0A4B-8914-EC85F570B264}"/>
              </a:ext>
            </a:extLst>
          </p:cNvPr>
          <p:cNvSpPr/>
          <p:nvPr/>
        </p:nvSpPr>
        <p:spPr>
          <a:xfrm>
            <a:off x="81885" y="1009259"/>
            <a:ext cx="1589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Equilibrium climate sensitivity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9820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62CDB-B786-314F-9B4E-036158CA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9" y="639927"/>
            <a:ext cx="6802457" cy="54703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71A4DF-4CFF-BA44-9E75-E3DE46C46BD5}"/>
              </a:ext>
            </a:extLst>
          </p:cNvPr>
          <p:cNvSpPr/>
          <p:nvPr/>
        </p:nvSpPr>
        <p:spPr>
          <a:xfrm>
            <a:off x="1064524" y="747676"/>
            <a:ext cx="1965279" cy="5470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BCBA8-6293-AC45-BDFD-FFFF6CF3D096}"/>
              </a:ext>
            </a:extLst>
          </p:cNvPr>
          <p:cNvSpPr/>
          <p:nvPr/>
        </p:nvSpPr>
        <p:spPr>
          <a:xfrm>
            <a:off x="7165075" y="639927"/>
            <a:ext cx="1978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Helvetica Light" panose="020B0403020202020204" pitchFamily="34" charset="0"/>
            </a:endParaRPr>
          </a:p>
          <a:p>
            <a:r>
              <a:rPr lang="en-US" b="1" dirty="0">
                <a:latin typeface="Helvetica" pitchFamily="2" charset="0"/>
              </a:rPr>
              <a:t>large domain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b="1" dirty="0">
                <a:latin typeface="Helvetica" pitchFamily="2" charset="0"/>
              </a:rPr>
              <a:t>CRMs:</a:t>
            </a:r>
          </a:p>
          <a:p>
            <a:endParaRPr lang="en-US" b="1" dirty="0">
              <a:latin typeface="Helvetica" pitchFamily="2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spread significantly larger</a:t>
            </a:r>
          </a:p>
          <a:p>
            <a:endParaRPr lang="en-US" dirty="0">
              <a:latin typeface="Helvetica Light" panose="020B0403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98CB4E-AA94-014A-84A4-F47062A1D03F}"/>
              </a:ext>
            </a:extLst>
          </p:cNvPr>
          <p:cNvGrpSpPr/>
          <p:nvPr/>
        </p:nvGrpSpPr>
        <p:grpSpPr>
          <a:xfrm>
            <a:off x="4091592" y="6227699"/>
            <a:ext cx="2882416" cy="504831"/>
            <a:chOff x="4091592" y="6227699"/>
            <a:chExt cx="2882416" cy="5048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D0B6F8-5BD7-7F4B-A236-12A6082FDEC7}"/>
                </a:ext>
              </a:extLst>
            </p:cNvPr>
            <p:cNvSpPr/>
            <p:nvPr/>
          </p:nvSpPr>
          <p:spPr>
            <a:xfrm>
              <a:off x="4692753" y="6393976"/>
              <a:ext cx="16417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No Aggregation</a:t>
              </a:r>
            </a:p>
          </p:txBody>
        </p:sp>
        <p:sp>
          <p:nvSpPr>
            <p:cNvPr id="10" name="Left Bracket 9">
              <a:extLst>
                <a:ext uri="{FF2B5EF4-FFF2-40B4-BE49-F238E27FC236}">
                  <a16:creationId xmlns:a16="http://schemas.microsoft.com/office/drawing/2014/main" id="{E229DC82-A611-9E40-8C7B-16C51C22775A}"/>
                </a:ext>
              </a:extLst>
            </p:cNvPr>
            <p:cNvSpPr/>
            <p:nvPr/>
          </p:nvSpPr>
          <p:spPr>
            <a:xfrm rot="16200000">
              <a:off x="5449662" y="4869629"/>
              <a:ext cx="166276" cy="2882416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C6F8BA-65F3-CD4E-B000-85435E1F719A}"/>
              </a:ext>
            </a:extLst>
          </p:cNvPr>
          <p:cNvGrpSpPr/>
          <p:nvPr/>
        </p:nvGrpSpPr>
        <p:grpSpPr>
          <a:xfrm>
            <a:off x="1368250" y="6219757"/>
            <a:ext cx="2468880" cy="530603"/>
            <a:chOff x="1368250" y="6219757"/>
            <a:chExt cx="2468880" cy="5306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AA4402-71E8-A844-938A-BA56BB50CB32}"/>
                </a:ext>
              </a:extLst>
            </p:cNvPr>
            <p:cNvSpPr/>
            <p:nvPr/>
          </p:nvSpPr>
          <p:spPr>
            <a:xfrm>
              <a:off x="1967162" y="6411806"/>
              <a:ext cx="13227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Aggregation</a:t>
              </a: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481A6798-ECA3-C846-A7F4-508833CAECD4}"/>
                </a:ext>
              </a:extLst>
            </p:cNvPr>
            <p:cNvSpPr/>
            <p:nvPr/>
          </p:nvSpPr>
          <p:spPr>
            <a:xfrm rot="16200000">
              <a:off x="2520394" y="5067613"/>
              <a:ext cx="164592" cy="2468880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0108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62CDB-B786-314F-9B4E-036158CA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9" y="639927"/>
            <a:ext cx="6802457" cy="54703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2049E5-2DE4-784F-BFC3-D371C462EC3C}"/>
              </a:ext>
            </a:extLst>
          </p:cNvPr>
          <p:cNvSpPr/>
          <p:nvPr/>
        </p:nvSpPr>
        <p:spPr>
          <a:xfrm>
            <a:off x="7165075" y="639927"/>
            <a:ext cx="1978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Helvetica Light" panose="020B0403020202020204" pitchFamily="34" charset="0"/>
            </a:endParaRPr>
          </a:p>
          <a:p>
            <a:r>
              <a:rPr lang="en-US" b="1" dirty="0">
                <a:latin typeface="Helvetica" pitchFamily="2" charset="0"/>
              </a:rPr>
              <a:t>GCMs:</a:t>
            </a:r>
          </a:p>
          <a:p>
            <a:endParaRPr lang="en-US" b="1" dirty="0">
              <a:latin typeface="Helvetica" pitchFamily="2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spread even larger</a:t>
            </a:r>
          </a:p>
          <a:p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low mean climate sensitivity</a:t>
            </a:r>
          </a:p>
          <a:p>
            <a:endParaRPr lang="en-US" dirty="0">
              <a:latin typeface="Helvetica Light" panose="020B0403020202020204" pitchFamily="34" charset="0"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Helvetica Light" panose="020B0403020202020204" pitchFamily="34" charset="0"/>
            </a:endParaRPr>
          </a:p>
          <a:p>
            <a:endParaRPr lang="en-US" dirty="0">
              <a:latin typeface="Helvetica Light" panose="020B0403020202020204" pitchFamily="34" charset="0"/>
            </a:endParaRPr>
          </a:p>
          <a:p>
            <a:endParaRPr lang="en-US" dirty="0">
              <a:latin typeface="Helvetica Light" panose="020B0403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AFC34D-D509-024A-9D5A-B2E4C0A1F797}"/>
              </a:ext>
            </a:extLst>
          </p:cNvPr>
          <p:cNvGrpSpPr/>
          <p:nvPr/>
        </p:nvGrpSpPr>
        <p:grpSpPr>
          <a:xfrm>
            <a:off x="4091592" y="6227699"/>
            <a:ext cx="2882416" cy="504831"/>
            <a:chOff x="4091592" y="6227699"/>
            <a:chExt cx="2882416" cy="5048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8096-2695-3B41-AEE2-6ECAC933965C}"/>
                </a:ext>
              </a:extLst>
            </p:cNvPr>
            <p:cNvSpPr/>
            <p:nvPr/>
          </p:nvSpPr>
          <p:spPr>
            <a:xfrm>
              <a:off x="4692753" y="6393976"/>
              <a:ext cx="16417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No Aggregation</a:t>
              </a:r>
            </a:p>
          </p:txBody>
        </p:sp>
        <p:sp>
          <p:nvSpPr>
            <p:cNvPr id="9" name="Left Bracket 8">
              <a:extLst>
                <a:ext uri="{FF2B5EF4-FFF2-40B4-BE49-F238E27FC236}">
                  <a16:creationId xmlns:a16="http://schemas.microsoft.com/office/drawing/2014/main" id="{C88BD1B9-7F2F-8F41-9DB3-9F893F3E5B60}"/>
                </a:ext>
              </a:extLst>
            </p:cNvPr>
            <p:cNvSpPr/>
            <p:nvPr/>
          </p:nvSpPr>
          <p:spPr>
            <a:xfrm rot="16200000">
              <a:off x="5449662" y="4869629"/>
              <a:ext cx="166276" cy="2882416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3EF512-547A-AF4A-9CDC-B33A32C84ECB}"/>
              </a:ext>
            </a:extLst>
          </p:cNvPr>
          <p:cNvGrpSpPr/>
          <p:nvPr/>
        </p:nvGrpSpPr>
        <p:grpSpPr>
          <a:xfrm>
            <a:off x="1368250" y="6219757"/>
            <a:ext cx="2468880" cy="530603"/>
            <a:chOff x="1368250" y="6219757"/>
            <a:chExt cx="2468880" cy="53060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28724B-557A-B345-A3CE-8BAC6D083A2E}"/>
                </a:ext>
              </a:extLst>
            </p:cNvPr>
            <p:cNvSpPr/>
            <p:nvPr/>
          </p:nvSpPr>
          <p:spPr>
            <a:xfrm>
              <a:off x="1967162" y="6411806"/>
              <a:ext cx="13227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Aggregation</a:t>
              </a:r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DA4F8E30-3F33-CB4A-85C6-C1322137642C}"/>
                </a:ext>
              </a:extLst>
            </p:cNvPr>
            <p:cNvSpPr/>
            <p:nvPr/>
          </p:nvSpPr>
          <p:spPr>
            <a:xfrm rot="16200000">
              <a:off x="2520394" y="5067613"/>
              <a:ext cx="164592" cy="2468880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3524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01183-A26E-384A-BE99-D830F77E0D12}"/>
              </a:ext>
            </a:extLst>
          </p:cNvPr>
          <p:cNvSpPr txBox="1"/>
          <p:nvPr/>
        </p:nvSpPr>
        <p:spPr>
          <a:xfrm>
            <a:off x="0" y="2090172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Wide spread in climate sensitivity </a:t>
            </a:r>
          </a:p>
          <a:p>
            <a:pPr algn="ctr"/>
            <a:r>
              <a:rPr lang="en-US" sz="2800" dirty="0">
                <a:latin typeface="Helvetica Light"/>
                <a:cs typeface="Helvetica Light"/>
              </a:rPr>
              <a:t>Wide spread in self-aggregation</a:t>
            </a:r>
          </a:p>
          <a:p>
            <a:pPr algn="ctr"/>
            <a:r>
              <a:rPr lang="en-US" sz="2800" dirty="0">
                <a:latin typeface="Helvetica Light"/>
                <a:cs typeface="Helvetica Light"/>
              </a:rPr>
              <a:t>Wide spread in changes in self-aggregation with warming</a:t>
            </a:r>
          </a:p>
          <a:p>
            <a:pPr algn="ctr"/>
            <a:endParaRPr lang="en-US" sz="2800" dirty="0">
              <a:latin typeface="Helvetica Light"/>
              <a:cs typeface="Helvetica Light"/>
            </a:endParaRPr>
          </a:p>
          <a:p>
            <a:pPr algn="ctr"/>
            <a:r>
              <a:rPr lang="en-US" sz="2800" i="1" dirty="0">
                <a:latin typeface="Helvetica Light"/>
                <a:cs typeface="Helvetica Light"/>
              </a:rPr>
              <a:t>Do changes in self-aggregation with warming explain the </a:t>
            </a:r>
            <a:r>
              <a:rPr lang="en-US" sz="2800" i="1" dirty="0" err="1">
                <a:latin typeface="Helvetica Light"/>
                <a:cs typeface="Helvetica Light"/>
              </a:rPr>
              <a:t>intermodel</a:t>
            </a:r>
            <a:r>
              <a:rPr lang="en-US" sz="2800" i="1" dirty="0">
                <a:latin typeface="Helvetica Light"/>
                <a:cs typeface="Helvetica Light"/>
              </a:rPr>
              <a:t> spread in climate sensitivity?</a:t>
            </a:r>
          </a:p>
        </p:txBody>
      </p:sp>
    </p:spTree>
    <p:extLst>
      <p:ext uri="{BB962C8B-B14F-4D97-AF65-F5344CB8AC3E}">
        <p14:creationId xmlns:p14="http://schemas.microsoft.com/office/powerpoint/2010/main" val="2757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5787C9-C646-614D-9EB2-DF59BD18B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8" y="774151"/>
            <a:ext cx="8076063" cy="6057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DD4C0-C5DC-934D-9D44-E64587FD87BC}"/>
              </a:ext>
            </a:extLst>
          </p:cNvPr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Sometimes tropical convection is isolated or scattered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EB74C6-3B5D-534F-91B5-E4BA0AD6373D}"/>
              </a:ext>
            </a:extLst>
          </p:cNvPr>
          <p:cNvSpPr/>
          <p:nvPr/>
        </p:nvSpPr>
        <p:spPr>
          <a:xfrm>
            <a:off x="7234333" y="661177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OTREC-August 2019</a:t>
            </a:r>
          </a:p>
        </p:txBody>
      </p:sp>
    </p:spTree>
    <p:extLst>
      <p:ext uri="{BB962C8B-B14F-4D97-AF65-F5344CB8AC3E}">
        <p14:creationId xmlns:p14="http://schemas.microsoft.com/office/powerpoint/2010/main" val="1298846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8DAC5-EC96-354C-B3CB-C7BFC72CC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64" y="1625665"/>
            <a:ext cx="4904858" cy="49814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1C8841-A54A-FB49-9B70-8E625A266518}"/>
              </a:ext>
            </a:extLst>
          </p:cNvPr>
          <p:cNvSpPr/>
          <p:nvPr/>
        </p:nvSpPr>
        <p:spPr>
          <a:xfrm>
            <a:off x="7313025" y="5794999"/>
            <a:ext cx="1830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Helvetica Light" panose="020B0403020202020204" pitchFamily="34" charset="0"/>
              </a:rPr>
              <a:t>bright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Helvetica Light" panose="020B0403020202020204" pitchFamily="34" charset="0"/>
              </a:rPr>
              <a:t>color:</a:t>
            </a:r>
          </a:p>
          <a:p>
            <a:r>
              <a:rPr lang="en-US" dirty="0">
                <a:latin typeface="Helvetica Light" panose="020B0403020202020204" pitchFamily="34" charset="0"/>
              </a:rPr>
              <a:t>305 K - 300 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A3536-9A18-E945-AA80-05A09F42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86" y="1625665"/>
            <a:ext cx="2908300" cy="3695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E2CDE1-E722-2543-92FC-F35454754088}"/>
              </a:ext>
            </a:extLst>
          </p:cNvPr>
          <p:cNvSpPr/>
          <p:nvPr/>
        </p:nvSpPr>
        <p:spPr>
          <a:xfrm>
            <a:off x="5722398" y="5794999"/>
            <a:ext cx="1729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Helvetica Light" panose="020B0403020202020204" pitchFamily="34" charset="0"/>
              </a:rPr>
              <a:t>dark</a:t>
            </a:r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Helvetica Light" panose="020B0403020202020204" pitchFamily="34" charset="0"/>
              </a:rPr>
              <a:t>color:</a:t>
            </a:r>
          </a:p>
          <a:p>
            <a:r>
              <a:rPr lang="en-US" dirty="0">
                <a:latin typeface="Helvetica Light" panose="020B0403020202020204" pitchFamily="34" charset="0"/>
              </a:rPr>
              <a:t>300 K - 295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EC95D-2153-5246-8DC0-38F89C696663}"/>
              </a:ext>
            </a:extLst>
          </p:cNvPr>
          <p:cNvSpPr txBox="1"/>
          <p:nvPr/>
        </p:nvSpPr>
        <p:spPr>
          <a:xfrm>
            <a:off x="113969" y="250931"/>
            <a:ext cx="9030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Extreme changes in aggregation are related to extreme climate sensitivities</a:t>
            </a:r>
          </a:p>
        </p:txBody>
      </p:sp>
    </p:spTree>
    <p:extLst>
      <p:ext uri="{BB962C8B-B14F-4D97-AF65-F5344CB8AC3E}">
        <p14:creationId xmlns:p14="http://schemas.microsoft.com/office/powerpoint/2010/main" val="115899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8B3FC3-01FB-1B48-BE67-D82BDCFB5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r="5452"/>
          <a:stretch/>
        </p:blipFill>
        <p:spPr>
          <a:xfrm>
            <a:off x="0" y="-1572"/>
            <a:ext cx="9144000" cy="6861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838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6980"/>
            <a:ext cx="914400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dirty="0">
                <a:latin typeface="Helvetica Light"/>
                <a:cs typeface="Helvetica Light"/>
              </a:rPr>
              <a:t>All models self-aggregate to some extent in the large domain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>
                <a:latin typeface="Helvetica Light"/>
                <a:cs typeface="Helvetica Light"/>
              </a:rPr>
              <a:t>Wide variability in spatial structure &amp; degree of aggregation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>
                <a:latin typeface="Helvetica Light"/>
                <a:cs typeface="Helvetica Light"/>
              </a:rPr>
              <a:t>Half models have an increase in aggregation with warming, half have a decrease</a:t>
            </a:r>
          </a:p>
          <a:p>
            <a:pPr marL="342900" indent="-342900">
              <a:buFont typeface="Arial"/>
              <a:buChar char="•"/>
            </a:pPr>
            <a:endParaRPr lang="en-US" sz="1900" dirty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1900" dirty="0">
                <a:latin typeface="Helvetica Light"/>
                <a:cs typeface="Helvetica Light"/>
              </a:rPr>
              <a:t>All models indicate decrease in high clouds, drying, warming, increased cooling to space with aggregation</a:t>
            </a:r>
          </a:p>
          <a:p>
            <a:pPr marL="342900" indent="-342900">
              <a:buFont typeface="Arial"/>
              <a:buChar char="•"/>
            </a:pPr>
            <a:endParaRPr lang="en-US" sz="1900" dirty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1900" dirty="0">
                <a:latin typeface="Helvetica Light"/>
                <a:cs typeface="Helvetica Light"/>
              </a:rPr>
              <a:t>Climate sensitivity is overall smaller and has more spread in large, aggregated simulations compared to small</a:t>
            </a:r>
          </a:p>
          <a:p>
            <a:pPr marL="342900" indent="-342900">
              <a:buFont typeface="Arial"/>
              <a:buChar char="•"/>
            </a:pPr>
            <a:endParaRPr lang="en-US" sz="1900" dirty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1900" dirty="0">
                <a:latin typeface="Helvetica Light"/>
                <a:cs typeface="Helvetica Light"/>
              </a:rPr>
              <a:t>Extreme changes in self-aggregation with warming lead to extreme climate sensitivities*</a:t>
            </a:r>
          </a:p>
          <a:p>
            <a:pPr marL="342900" indent="-342900">
              <a:buFont typeface="Arial"/>
              <a:buChar char="•"/>
            </a:pPr>
            <a:endParaRPr lang="en-US" sz="1900" dirty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1900" dirty="0">
                <a:latin typeface="Helvetica Light"/>
                <a:cs typeface="Helvetica Light"/>
              </a:rPr>
              <a:t>Climate sensitivity is overall smaller in GCMs than in CRMs because GCMs have more self-aggregation with warming*</a:t>
            </a:r>
          </a:p>
          <a:p>
            <a:endParaRPr lang="en-US" sz="1900" dirty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endParaRPr lang="en-US" sz="1900" dirty="0">
              <a:latin typeface="Helvetica Light"/>
              <a:cs typeface="Helvetica Light"/>
            </a:endParaRPr>
          </a:p>
          <a:p>
            <a:r>
              <a:rPr lang="en-US" sz="1900" dirty="0">
                <a:latin typeface="Helvetica Light"/>
                <a:cs typeface="Helvetica Light"/>
              </a:rPr>
              <a:t>*changes in shallow clouds are also important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3952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Helvetica"/>
                <a:cs typeface="Helvetica"/>
              </a:rPr>
              <a:t>		</a:t>
            </a:r>
            <a:r>
              <a:rPr lang="en-US" sz="2400" dirty="0">
                <a:latin typeface="Helvetica"/>
                <a:cs typeface="Helvetica"/>
              </a:rPr>
              <a:t>http://</a:t>
            </a:r>
            <a:r>
              <a:rPr lang="en-US" sz="2400" dirty="0" err="1">
                <a:latin typeface="Helvetica"/>
                <a:cs typeface="Helvetica"/>
              </a:rPr>
              <a:t>myweb.fsu.edu</a:t>
            </a:r>
            <a:r>
              <a:rPr lang="en-US" sz="2400" dirty="0">
                <a:latin typeface="Helvetica"/>
                <a:cs typeface="Helvetica"/>
              </a:rPr>
              <a:t>/awing/</a:t>
            </a:r>
            <a:r>
              <a:rPr lang="en-US" sz="2400" dirty="0" err="1">
                <a:latin typeface="Helvetica"/>
                <a:cs typeface="Helvetica"/>
              </a:rPr>
              <a:t>rcemip.html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9618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40788E-A50D-1149-A8BF-88EB33A361D7}"/>
              </a:ext>
            </a:extLst>
          </p:cNvPr>
          <p:cNvSpPr txBox="1"/>
          <p:nvPr/>
        </p:nvSpPr>
        <p:spPr>
          <a:xfrm>
            <a:off x="0" y="36513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Helvetica" pitchFamily="2" charset="0"/>
              </a:rPr>
              <a:t>Participation from 47 Models</a:t>
            </a:r>
          </a:p>
          <a:p>
            <a:pPr algn="ctr"/>
            <a:r>
              <a:rPr lang="en-US" sz="2200" dirty="0">
                <a:latin typeface="Helvetica Light" pitchFamily="2" charset="0"/>
              </a:rPr>
              <a:t>GCMs (16), CRMs (17), LES (6), GCRMs (3), SCMs (5)</a:t>
            </a:r>
          </a:p>
          <a:p>
            <a:pPr algn="ctr"/>
            <a:endParaRPr lang="en-US" sz="2200" dirty="0">
              <a:latin typeface="Helvetica Light" pitchFamily="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71993"/>
              </p:ext>
            </p:extLst>
          </p:nvPr>
        </p:nvGraphicFramePr>
        <p:xfrm>
          <a:off x="144695" y="1206835"/>
          <a:ext cx="8999305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9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GCMs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GCRMs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SCMs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CAM5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"/>
                        </a:rPr>
                        <a:t>DALES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CM1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MPAS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CNRM-CM6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09111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CAM6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"/>
                        </a:rPr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DALES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NICAM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GEOS5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CNRM-CM6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"/>
                        </a:rPr>
                        <a:t>CM1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ICON-LEM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SCAM5</a:t>
                      </a:r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ECHAM6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GFDL FV3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MESONH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SCAM6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GEOS5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"/>
                        </a:rPr>
                        <a:t>ICON-LEM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 err="1">
                          <a:latin typeface="Helvetica" pitchFamily="2" charset="0"/>
                          <a:cs typeface="Helvetica Light"/>
                        </a:rPr>
                        <a:t>MicroHH</a:t>
                      </a:r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UKMO GA7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ICON-A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"/>
                        </a:rPr>
                        <a:t>ICON-NWP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SAM0-UNICON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 pitchFamily="2" charset="0"/>
                          <a:cs typeface="Helvetica Light"/>
                        </a:rPr>
                        <a:t>MESO-NH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SP-CAM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 err="1">
                          <a:latin typeface="Helvetica" pitchFamily="2" charset="0"/>
                          <a:cs typeface="Helvetica Light"/>
                        </a:rPr>
                        <a:t>MicroHH</a:t>
                      </a:r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SPX-CAM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 pitchFamily="2" charset="0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UKMO GA7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WRF 3.5.1* (x 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UCLA-CRM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 err="1">
                          <a:latin typeface="Helvetica"/>
                          <a:cs typeface="Helvetica"/>
                        </a:rPr>
                        <a:t>UKMOi</a:t>
                      </a:r>
                      <a:r>
                        <a:rPr lang="en-US" sz="1300" b="1" i="0" baseline="0" dirty="0">
                          <a:latin typeface="Helvetica"/>
                          <a:cs typeface="Helvetica"/>
                        </a:rPr>
                        <a:t> v11.1 RA1-T</a:t>
                      </a:r>
                      <a:endParaRPr lang="en-US" sz="1300" b="1" i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endParaRPr lang="en-US" sz="1300" b="1" i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 err="1">
                          <a:latin typeface="Helvetica"/>
                          <a:cs typeface="Helvetica"/>
                        </a:rPr>
                        <a:t>UKMOi</a:t>
                      </a:r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 v11.1 RA1-T-nocloud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 err="1">
                          <a:latin typeface="Helvetica"/>
                          <a:cs typeface="Helvetica"/>
                        </a:rPr>
                        <a:t>UKMOi</a:t>
                      </a:r>
                      <a:r>
                        <a:rPr lang="en-US" sz="1300" b="1" i="0" baseline="0" dirty="0">
                          <a:latin typeface="Helvetica"/>
                          <a:cs typeface="Helvetica"/>
                        </a:rPr>
                        <a:t> v11.1 RA1-T-hrad</a:t>
                      </a:r>
                      <a:endParaRPr lang="en-US" sz="1300" b="1" i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 err="1">
                          <a:latin typeface="Helvetica"/>
                          <a:cs typeface="Helvetica"/>
                        </a:rPr>
                        <a:t>UKMOi</a:t>
                      </a:r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 v11.1 CASIM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WRF 3.9.1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latin typeface="Helvetica"/>
                          <a:cs typeface="Helvetica"/>
                        </a:rPr>
                        <a:t>WRF 3.5.1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3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16FE24-351F-1C4B-A3D7-910AE24D3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" y="316259"/>
            <a:ext cx="5271440" cy="6541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1702" y="995079"/>
            <a:ext cx="302478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/>
                <a:cs typeface="Helvetica Light"/>
              </a:rPr>
              <a:t>Large variability in cloud fraction profiles across simulations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27387-9C6D-B744-95D4-F41657E7FEB3}"/>
              </a:ext>
            </a:extLst>
          </p:cNvPr>
          <p:cNvSpPr txBox="1"/>
          <p:nvPr/>
        </p:nvSpPr>
        <p:spPr>
          <a:xfrm>
            <a:off x="5582652" y="3368404"/>
            <a:ext cx="298383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>
                <a:latin typeface="Helvetica Light"/>
                <a:cs typeface="Helvetica Light"/>
              </a:rPr>
              <a:t>Definition of “cloud”: </a:t>
            </a:r>
          </a:p>
          <a:p>
            <a:pPr algn="ctr"/>
            <a:r>
              <a:rPr lang="en-US" sz="1600" dirty="0">
                <a:latin typeface="Helvetica Light"/>
                <a:cs typeface="Helvetica Light"/>
              </a:rPr>
              <a:t>Cloud condensate &gt; </a:t>
            </a:r>
          </a:p>
          <a:p>
            <a:pPr algn="ctr"/>
            <a:r>
              <a:rPr lang="en-US" sz="1600" dirty="0">
                <a:latin typeface="Helvetica Light"/>
                <a:cs typeface="Helvetica Light"/>
              </a:rPr>
              <a:t>min(1 x 10</a:t>
            </a:r>
            <a:r>
              <a:rPr lang="en-US" sz="1600" baseline="30000" dirty="0">
                <a:latin typeface="Helvetica Light"/>
                <a:cs typeface="Helvetica Light"/>
              </a:rPr>
              <a:t>-5 </a:t>
            </a:r>
            <a:r>
              <a:rPr lang="en-US" sz="1600" dirty="0">
                <a:latin typeface="Helvetica Light"/>
                <a:cs typeface="Helvetica Light"/>
              </a:rPr>
              <a:t>g g</a:t>
            </a:r>
            <a:r>
              <a:rPr lang="en-US" sz="1600" baseline="30000" dirty="0">
                <a:latin typeface="Helvetica Light"/>
                <a:cs typeface="Helvetica Light"/>
              </a:rPr>
              <a:t>-1</a:t>
            </a:r>
            <a:r>
              <a:rPr lang="en-US" sz="1600" dirty="0">
                <a:latin typeface="Helvetica Light"/>
                <a:cs typeface="Helvetica Light"/>
              </a:rPr>
              <a:t>, 0.01*</a:t>
            </a:r>
            <a:r>
              <a:rPr lang="en-US" sz="1600" dirty="0" err="1">
                <a:latin typeface="Helvetica Light"/>
                <a:cs typeface="Helvetica Light"/>
              </a:rPr>
              <a:t>q</a:t>
            </a:r>
            <a:r>
              <a:rPr lang="en-US" sz="1600" baseline="-25000" dirty="0" err="1">
                <a:latin typeface="Helvetica Light"/>
                <a:cs typeface="Helvetica Light"/>
              </a:rPr>
              <a:t>sat</a:t>
            </a:r>
            <a:r>
              <a:rPr lang="en-US" sz="1600" dirty="0">
                <a:latin typeface="Helvetica Light"/>
                <a:cs typeface="Helvetica Light"/>
              </a:rPr>
              <a:t>)</a:t>
            </a:r>
          </a:p>
          <a:p>
            <a:pPr algn="ctr"/>
            <a:r>
              <a:rPr lang="en-US" sz="1600" i="1" dirty="0">
                <a:latin typeface="Helvetica Light"/>
                <a:cs typeface="Helvetica Light"/>
              </a:rPr>
              <a:t>or</a:t>
            </a:r>
            <a:endParaRPr lang="en-US" sz="1600" dirty="0">
              <a:latin typeface="Helvetica Light"/>
              <a:cs typeface="Helvetica Light"/>
            </a:endParaRPr>
          </a:p>
          <a:p>
            <a:pPr algn="ctr"/>
            <a:r>
              <a:rPr lang="en-US" sz="1600" dirty="0">
                <a:latin typeface="Helvetica Light"/>
                <a:cs typeface="Helvetica Light"/>
              </a:rPr>
              <a:t>output of cloud scheme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19B2C-D423-9F4A-8A0E-A24B3B52EDB5}"/>
              </a:ext>
            </a:extLst>
          </p:cNvPr>
          <p:cNvSpPr txBox="1"/>
          <p:nvPr/>
        </p:nvSpPr>
        <p:spPr>
          <a:xfrm>
            <a:off x="4611500" y="4322511"/>
            <a:ext cx="38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D30B5-FBEF-5945-BF9A-42B0CFA699DA}"/>
              </a:ext>
            </a:extLst>
          </p:cNvPr>
          <p:cNvSpPr txBox="1"/>
          <p:nvPr/>
        </p:nvSpPr>
        <p:spPr>
          <a:xfrm>
            <a:off x="4522123" y="1595243"/>
            <a:ext cx="38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5CB8DD-FF7D-7A4E-BC84-9A45ACDA2397}"/>
              </a:ext>
            </a:extLst>
          </p:cNvPr>
          <p:cNvSpPr txBox="1"/>
          <p:nvPr/>
        </p:nvSpPr>
        <p:spPr>
          <a:xfrm>
            <a:off x="4522123" y="1964575"/>
            <a:ext cx="38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4DA2A8-DECD-AF48-9D01-F61A263C37F6}"/>
              </a:ext>
            </a:extLst>
          </p:cNvPr>
          <p:cNvSpPr/>
          <p:nvPr/>
        </p:nvSpPr>
        <p:spPr>
          <a:xfrm>
            <a:off x="8123941" y="6611779"/>
            <a:ext cx="10200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RCE_small300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8FFEB-AA3A-F644-AF63-C8491D9E999E}"/>
              </a:ext>
            </a:extLst>
          </p:cNvPr>
          <p:cNvSpPr txBox="1"/>
          <p:nvPr/>
        </p:nvSpPr>
        <p:spPr>
          <a:xfrm>
            <a:off x="3618807" y="6488668"/>
            <a:ext cx="992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* </a:t>
            </a:r>
            <a:r>
              <a:rPr lang="en-US" sz="1200" dirty="0">
                <a:latin typeface="Helvetica Light" panose="020B0403020202020204" pitchFamily="34" charset="0"/>
              </a:rPr>
              <a:t>= SCM</a:t>
            </a:r>
          </a:p>
        </p:txBody>
      </p:sp>
    </p:spTree>
    <p:extLst>
      <p:ext uri="{BB962C8B-B14F-4D97-AF65-F5344CB8AC3E}">
        <p14:creationId xmlns:p14="http://schemas.microsoft.com/office/powerpoint/2010/main" val="984903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3727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/>
                <a:cs typeface="Helvetica Light"/>
              </a:rPr>
              <a:t>Widely varying degrees of aggregation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059D7-3368-554A-9C57-D5579B92C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866"/>
            <a:ext cx="9144000" cy="49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58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3727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/>
                <a:cs typeface="Helvetica Light"/>
              </a:rPr>
              <a:t>Widely varying response of aggregation to warming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E2D47-BF1A-F249-8D09-0A68A62CD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563"/>
            <a:ext cx="9144000" cy="49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90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45F08-CFB5-C440-A25D-DD8A93F3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30" y="0"/>
            <a:ext cx="6758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9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S004-E-12656.JPG">
            <a:extLst>
              <a:ext uri="{FF2B5EF4-FFF2-40B4-BE49-F238E27FC236}">
                <a16:creationId xmlns:a16="http://schemas.microsoft.com/office/drawing/2014/main" id="{A6DBF4A8-A397-364E-857A-9D607563A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r="3964" b="3402"/>
          <a:stretch/>
        </p:blipFill>
        <p:spPr>
          <a:xfrm>
            <a:off x="687372" y="847085"/>
            <a:ext cx="7769256" cy="5759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B3C52-F93F-6A4E-94FE-0B4DCE86AB80}"/>
              </a:ext>
            </a:extLst>
          </p:cNvPr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But often it is not</a:t>
            </a:r>
          </a:p>
        </p:txBody>
      </p:sp>
    </p:spTree>
    <p:extLst>
      <p:ext uri="{BB962C8B-B14F-4D97-AF65-F5344CB8AC3E}">
        <p14:creationId xmlns:p14="http://schemas.microsoft.com/office/powerpoint/2010/main" val="125071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CB3C52-F93F-6A4E-94FE-0B4DCE86AB80}"/>
              </a:ext>
            </a:extLst>
          </p:cNvPr>
          <p:cNvSpPr txBox="1"/>
          <p:nvPr/>
        </p:nvSpPr>
        <p:spPr>
          <a:xfrm>
            <a:off x="113969" y="250931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/>
                <a:cs typeface="Helvetica Light"/>
              </a:rPr>
              <a:t>Convection may be organized, whether it is shallow…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7D127-11DE-1040-BC63-76371B550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97"/>
          <a:stretch/>
        </p:blipFill>
        <p:spPr>
          <a:xfrm>
            <a:off x="2033516" y="1323474"/>
            <a:ext cx="5076968" cy="47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A99F4-27E0-FD48-8188-802C7ADFE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1522" y="3412269"/>
            <a:ext cx="3823998" cy="286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76EE67-FC3C-5748-8A4C-F406481D4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001" y="3412269"/>
            <a:ext cx="3823998" cy="2867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9A716-6653-6146-B890-4E6D3F4AE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07" y="99733"/>
            <a:ext cx="3656376" cy="27422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CA5945-78B8-DD48-BB81-BA5D937BC983}"/>
              </a:ext>
            </a:extLst>
          </p:cNvPr>
          <p:cNvSpPr/>
          <p:nvPr/>
        </p:nvSpPr>
        <p:spPr>
          <a:xfrm>
            <a:off x="136478" y="99733"/>
            <a:ext cx="3082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Light"/>
                <a:cs typeface="Helvetica Light"/>
              </a:rPr>
              <a:t>EUREC4A HALO RF07 – 31Jan2020</a:t>
            </a:r>
          </a:p>
        </p:txBody>
      </p:sp>
    </p:spTree>
    <p:extLst>
      <p:ext uri="{BB962C8B-B14F-4D97-AF65-F5344CB8AC3E}">
        <p14:creationId xmlns:p14="http://schemas.microsoft.com/office/powerpoint/2010/main" val="3762500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C93E0-7757-EF45-8E36-0BA88B067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53"/>
            <a:ext cx="9144000" cy="6070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9C65A-FBFF-7C46-A3A8-52460472A372}"/>
              </a:ext>
            </a:extLst>
          </p:cNvPr>
          <p:cNvSpPr txBox="1"/>
          <p:nvPr/>
        </p:nvSpPr>
        <p:spPr>
          <a:xfrm>
            <a:off x="113969" y="393553"/>
            <a:ext cx="90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 Light"/>
                <a:cs typeface="Helvetica Light"/>
              </a:rPr>
              <a:t>…or deep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FFFA35-E9CB-5548-AA59-61EEA137A2C8}"/>
              </a:ext>
            </a:extLst>
          </p:cNvPr>
          <p:cNvSpPr/>
          <p:nvPr/>
        </p:nvSpPr>
        <p:spPr>
          <a:xfrm>
            <a:off x="7768302" y="661177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OTREC-August 2019</a:t>
            </a:r>
          </a:p>
        </p:txBody>
      </p:sp>
    </p:spTree>
    <p:extLst>
      <p:ext uri="{BB962C8B-B14F-4D97-AF65-F5344CB8AC3E}">
        <p14:creationId xmlns:p14="http://schemas.microsoft.com/office/powerpoint/2010/main" val="176783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2D212-7BE2-3148-BCB8-F3D4F8093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2EE908-E126-C249-BF91-CDE0FDC23F26}"/>
              </a:ext>
            </a:extLst>
          </p:cNvPr>
          <p:cNvSpPr/>
          <p:nvPr/>
        </p:nvSpPr>
        <p:spPr>
          <a:xfrm>
            <a:off x="7768302" y="661177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OTREC-August 2019</a:t>
            </a:r>
          </a:p>
        </p:txBody>
      </p:sp>
    </p:spTree>
    <p:extLst>
      <p:ext uri="{BB962C8B-B14F-4D97-AF65-F5344CB8AC3E}">
        <p14:creationId xmlns:p14="http://schemas.microsoft.com/office/powerpoint/2010/main" val="250235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52A2ED4-08E8-844F-896A-E31C35DAD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81"/>
            <a:ext cx="9144000" cy="60147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D11E942-C1D2-9F42-A3DE-51F1FA650255}"/>
              </a:ext>
            </a:extLst>
          </p:cNvPr>
          <p:cNvGrpSpPr/>
          <p:nvPr/>
        </p:nvGrpSpPr>
        <p:grpSpPr>
          <a:xfrm>
            <a:off x="2707809" y="3234519"/>
            <a:ext cx="2696704" cy="2694151"/>
            <a:chOff x="2707809" y="3234519"/>
            <a:chExt cx="2696704" cy="269415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E33258E-E510-5A47-B480-23A23C5A9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6215" y="3944204"/>
              <a:ext cx="1228298" cy="176056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E5FA52-933E-044F-BEC3-7359D95567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4513" y="3234519"/>
              <a:ext cx="0" cy="561836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F9A15D2-2088-1845-BAD9-3D8C6A4F9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6215" y="3352232"/>
              <a:ext cx="1088410" cy="1472252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E50A49-A60C-CD45-BFC9-103C70BBF569}"/>
                </a:ext>
              </a:extLst>
            </p:cNvPr>
            <p:cNvCxnSpPr>
              <a:cxnSpLocks/>
            </p:cNvCxnSpPr>
            <p:nvPr/>
          </p:nvCxnSpPr>
          <p:spPr>
            <a:xfrm>
              <a:off x="4107976" y="4824484"/>
              <a:ext cx="0" cy="702859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9D01D4-F372-4B4B-A653-61C2ED8AE60F}"/>
                </a:ext>
              </a:extLst>
            </p:cNvPr>
            <p:cNvSpPr/>
            <p:nvPr/>
          </p:nvSpPr>
          <p:spPr>
            <a:xfrm rot="1430682">
              <a:off x="3443320" y="4512694"/>
              <a:ext cx="538579" cy="1075060"/>
            </a:xfrm>
            <a:custGeom>
              <a:avLst/>
              <a:gdLst>
                <a:gd name="connsiteX0" fmla="*/ 431266 w 449942"/>
                <a:gd name="connsiteY0" fmla="*/ 1045918 h 1045918"/>
                <a:gd name="connsiteX1" fmla="*/ 337888 w 449942"/>
                <a:gd name="connsiteY1" fmla="*/ 1036580 h 1045918"/>
                <a:gd name="connsiteX2" fmla="*/ 300537 w 449942"/>
                <a:gd name="connsiteY2" fmla="*/ 989887 h 1045918"/>
                <a:gd name="connsiteX3" fmla="*/ 272524 w 449942"/>
                <a:gd name="connsiteY3" fmla="*/ 961871 h 1045918"/>
                <a:gd name="connsiteX4" fmla="*/ 263186 w 449942"/>
                <a:gd name="connsiteY4" fmla="*/ 924517 h 1045918"/>
                <a:gd name="connsiteX5" fmla="*/ 263186 w 449942"/>
                <a:gd name="connsiteY5" fmla="*/ 831132 h 1045918"/>
                <a:gd name="connsiteX6" fmla="*/ 272524 w 449942"/>
                <a:gd name="connsiteY6" fmla="*/ 793777 h 1045918"/>
                <a:gd name="connsiteX7" fmla="*/ 281862 w 449942"/>
                <a:gd name="connsiteY7" fmla="*/ 709730 h 1045918"/>
                <a:gd name="connsiteX8" fmla="*/ 309875 w 449942"/>
                <a:gd name="connsiteY8" fmla="*/ 700392 h 1045918"/>
                <a:gd name="connsiteX9" fmla="*/ 440604 w 449942"/>
                <a:gd name="connsiteY9" fmla="*/ 728408 h 1045918"/>
                <a:gd name="connsiteX10" fmla="*/ 449942 w 449942"/>
                <a:gd name="connsiteY10" fmla="*/ 756423 h 1045918"/>
                <a:gd name="connsiteX11" fmla="*/ 440604 w 449942"/>
                <a:gd name="connsiteY11" fmla="*/ 784439 h 1045918"/>
                <a:gd name="connsiteX12" fmla="*/ 431266 w 449942"/>
                <a:gd name="connsiteY12" fmla="*/ 831132 h 1045918"/>
                <a:gd name="connsiteX13" fmla="*/ 375239 w 449942"/>
                <a:gd name="connsiteY13" fmla="*/ 859147 h 1045918"/>
                <a:gd name="connsiteX14" fmla="*/ 253849 w 449942"/>
                <a:gd name="connsiteY14" fmla="*/ 831132 h 1045918"/>
                <a:gd name="connsiteX15" fmla="*/ 235173 w 449942"/>
                <a:gd name="connsiteY15" fmla="*/ 775100 h 1045918"/>
                <a:gd name="connsiteX16" fmla="*/ 225835 w 449942"/>
                <a:gd name="connsiteY16" fmla="*/ 747085 h 1045918"/>
                <a:gd name="connsiteX17" fmla="*/ 216498 w 449942"/>
                <a:gd name="connsiteY17" fmla="*/ 719069 h 1045918"/>
                <a:gd name="connsiteX18" fmla="*/ 207160 w 449942"/>
                <a:gd name="connsiteY18" fmla="*/ 691053 h 1045918"/>
                <a:gd name="connsiteX19" fmla="*/ 216498 w 449942"/>
                <a:gd name="connsiteY19" fmla="*/ 560314 h 1045918"/>
                <a:gd name="connsiteX20" fmla="*/ 216498 w 449942"/>
                <a:gd name="connsiteY20" fmla="*/ 494944 h 1045918"/>
                <a:gd name="connsiteX21" fmla="*/ 207160 w 449942"/>
                <a:gd name="connsiteY21" fmla="*/ 457589 h 1045918"/>
                <a:gd name="connsiteX22" fmla="*/ 263186 w 449942"/>
                <a:gd name="connsiteY22" fmla="*/ 410897 h 1045918"/>
                <a:gd name="connsiteX23" fmla="*/ 328551 w 449942"/>
                <a:gd name="connsiteY23" fmla="*/ 420235 h 1045918"/>
                <a:gd name="connsiteX24" fmla="*/ 347226 w 449942"/>
                <a:gd name="connsiteY24" fmla="*/ 476267 h 1045918"/>
                <a:gd name="connsiteX25" fmla="*/ 337888 w 449942"/>
                <a:gd name="connsiteY25" fmla="*/ 504282 h 1045918"/>
                <a:gd name="connsiteX26" fmla="*/ 347226 w 449942"/>
                <a:gd name="connsiteY26" fmla="*/ 541636 h 1045918"/>
                <a:gd name="connsiteX27" fmla="*/ 291200 w 449942"/>
                <a:gd name="connsiteY27" fmla="*/ 560314 h 1045918"/>
                <a:gd name="connsiteX28" fmla="*/ 179147 w 449942"/>
                <a:gd name="connsiteY28" fmla="*/ 550975 h 1045918"/>
                <a:gd name="connsiteX29" fmla="*/ 141796 w 449942"/>
                <a:gd name="connsiteY29" fmla="*/ 494944 h 1045918"/>
                <a:gd name="connsiteX30" fmla="*/ 113782 w 449942"/>
                <a:gd name="connsiteY30" fmla="*/ 476267 h 1045918"/>
                <a:gd name="connsiteX31" fmla="*/ 104444 w 449942"/>
                <a:gd name="connsiteY31" fmla="*/ 438912 h 1045918"/>
                <a:gd name="connsiteX32" fmla="*/ 113782 w 449942"/>
                <a:gd name="connsiteY32" fmla="*/ 410897 h 1045918"/>
                <a:gd name="connsiteX33" fmla="*/ 95107 w 449942"/>
                <a:gd name="connsiteY33" fmla="*/ 382881 h 1045918"/>
                <a:gd name="connsiteX34" fmla="*/ 95107 w 449942"/>
                <a:gd name="connsiteY34" fmla="*/ 308173 h 1045918"/>
                <a:gd name="connsiteX35" fmla="*/ 104444 w 449942"/>
                <a:gd name="connsiteY35" fmla="*/ 270818 h 1045918"/>
                <a:gd name="connsiteX36" fmla="*/ 95107 w 449942"/>
                <a:gd name="connsiteY36" fmla="*/ 242803 h 1045918"/>
                <a:gd name="connsiteX37" fmla="*/ 113782 w 449942"/>
                <a:gd name="connsiteY37" fmla="*/ 205449 h 1045918"/>
                <a:gd name="connsiteX38" fmla="*/ 123120 w 449942"/>
                <a:gd name="connsiteY38" fmla="*/ 177433 h 1045918"/>
                <a:gd name="connsiteX39" fmla="*/ 207160 w 449942"/>
                <a:gd name="connsiteY39" fmla="*/ 186771 h 1045918"/>
                <a:gd name="connsiteX40" fmla="*/ 216498 w 449942"/>
                <a:gd name="connsiteY40" fmla="*/ 214787 h 1045918"/>
                <a:gd name="connsiteX41" fmla="*/ 179147 w 449942"/>
                <a:gd name="connsiteY41" fmla="*/ 289496 h 1045918"/>
                <a:gd name="connsiteX42" fmla="*/ 141796 w 449942"/>
                <a:gd name="connsiteY42" fmla="*/ 298834 h 1045918"/>
                <a:gd name="connsiteX43" fmla="*/ 20405 w 449942"/>
                <a:gd name="connsiteY43" fmla="*/ 280157 h 1045918"/>
                <a:gd name="connsiteX44" fmla="*/ 1729 w 449942"/>
                <a:gd name="connsiteY44" fmla="*/ 224126 h 1045918"/>
                <a:gd name="connsiteX45" fmla="*/ 11067 w 449942"/>
                <a:gd name="connsiteY45" fmla="*/ 177433 h 1045918"/>
                <a:gd name="connsiteX46" fmla="*/ 11067 w 449942"/>
                <a:gd name="connsiteY46" fmla="*/ 121402 h 1045918"/>
                <a:gd name="connsiteX47" fmla="*/ 20405 w 449942"/>
                <a:gd name="connsiteY47" fmla="*/ 37355 h 1045918"/>
                <a:gd name="connsiteX48" fmla="*/ 29742 w 449942"/>
                <a:gd name="connsiteY48" fmla="*/ 0 h 104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49942" h="1045918">
                  <a:moveTo>
                    <a:pt x="431266" y="1045918"/>
                  </a:moveTo>
                  <a:cubicBezTo>
                    <a:pt x="400140" y="1042805"/>
                    <a:pt x="368368" y="1043614"/>
                    <a:pt x="337888" y="1036580"/>
                  </a:cubicBezTo>
                  <a:cubicBezTo>
                    <a:pt x="296756" y="1027087"/>
                    <a:pt x="317747" y="1015704"/>
                    <a:pt x="300537" y="989887"/>
                  </a:cubicBezTo>
                  <a:cubicBezTo>
                    <a:pt x="293212" y="978898"/>
                    <a:pt x="281862" y="971210"/>
                    <a:pt x="272524" y="961871"/>
                  </a:cubicBezTo>
                  <a:cubicBezTo>
                    <a:pt x="269411" y="949420"/>
                    <a:pt x="263186" y="937352"/>
                    <a:pt x="263186" y="924517"/>
                  </a:cubicBezTo>
                  <a:cubicBezTo>
                    <a:pt x="263186" y="817211"/>
                    <a:pt x="284283" y="894425"/>
                    <a:pt x="263186" y="831132"/>
                  </a:cubicBezTo>
                  <a:cubicBezTo>
                    <a:pt x="266299" y="818680"/>
                    <a:pt x="272524" y="806612"/>
                    <a:pt x="272524" y="793777"/>
                  </a:cubicBezTo>
                  <a:cubicBezTo>
                    <a:pt x="272524" y="770949"/>
                    <a:pt x="228945" y="727370"/>
                    <a:pt x="281862" y="709730"/>
                  </a:cubicBezTo>
                  <a:lnTo>
                    <a:pt x="309875" y="700392"/>
                  </a:lnTo>
                  <a:cubicBezTo>
                    <a:pt x="349731" y="703713"/>
                    <a:pt x="414447" y="684811"/>
                    <a:pt x="440604" y="728408"/>
                  </a:cubicBezTo>
                  <a:cubicBezTo>
                    <a:pt x="445668" y="736849"/>
                    <a:pt x="446829" y="747085"/>
                    <a:pt x="449942" y="756423"/>
                  </a:cubicBezTo>
                  <a:cubicBezTo>
                    <a:pt x="446829" y="765762"/>
                    <a:pt x="442991" y="774889"/>
                    <a:pt x="440604" y="784439"/>
                  </a:cubicBezTo>
                  <a:cubicBezTo>
                    <a:pt x="436755" y="799838"/>
                    <a:pt x="439140" y="817350"/>
                    <a:pt x="431266" y="831132"/>
                  </a:cubicBezTo>
                  <a:cubicBezTo>
                    <a:pt x="422747" y="846041"/>
                    <a:pt x="389619" y="854354"/>
                    <a:pt x="375239" y="859147"/>
                  </a:cubicBezTo>
                  <a:cubicBezTo>
                    <a:pt x="363732" y="857868"/>
                    <a:pt x="273755" y="857675"/>
                    <a:pt x="253849" y="831132"/>
                  </a:cubicBezTo>
                  <a:cubicBezTo>
                    <a:pt x="242037" y="815382"/>
                    <a:pt x="241398" y="793777"/>
                    <a:pt x="235173" y="775100"/>
                  </a:cubicBezTo>
                  <a:lnTo>
                    <a:pt x="225835" y="747085"/>
                  </a:lnTo>
                  <a:lnTo>
                    <a:pt x="216498" y="719069"/>
                  </a:lnTo>
                  <a:lnTo>
                    <a:pt x="207160" y="691053"/>
                  </a:lnTo>
                  <a:cubicBezTo>
                    <a:pt x="210273" y="647473"/>
                    <a:pt x="216498" y="604005"/>
                    <a:pt x="216498" y="560314"/>
                  </a:cubicBezTo>
                  <a:cubicBezTo>
                    <a:pt x="216498" y="466534"/>
                    <a:pt x="187306" y="611718"/>
                    <a:pt x="216498" y="494944"/>
                  </a:cubicBezTo>
                  <a:cubicBezTo>
                    <a:pt x="213385" y="482492"/>
                    <a:pt x="203634" y="469930"/>
                    <a:pt x="207160" y="457589"/>
                  </a:cubicBezTo>
                  <a:cubicBezTo>
                    <a:pt x="211389" y="442786"/>
                    <a:pt x="251142" y="418927"/>
                    <a:pt x="263186" y="410897"/>
                  </a:cubicBezTo>
                  <a:cubicBezTo>
                    <a:pt x="284974" y="414010"/>
                    <a:pt x="311178" y="406722"/>
                    <a:pt x="328551" y="420235"/>
                  </a:cubicBezTo>
                  <a:cubicBezTo>
                    <a:pt x="344091" y="432323"/>
                    <a:pt x="347226" y="476267"/>
                    <a:pt x="347226" y="476267"/>
                  </a:cubicBezTo>
                  <a:cubicBezTo>
                    <a:pt x="344113" y="485605"/>
                    <a:pt x="337888" y="494439"/>
                    <a:pt x="337888" y="504282"/>
                  </a:cubicBezTo>
                  <a:cubicBezTo>
                    <a:pt x="337888" y="517117"/>
                    <a:pt x="355442" y="531776"/>
                    <a:pt x="347226" y="541636"/>
                  </a:cubicBezTo>
                  <a:cubicBezTo>
                    <a:pt x="334624" y="556760"/>
                    <a:pt x="291200" y="560314"/>
                    <a:pt x="291200" y="560314"/>
                  </a:cubicBezTo>
                  <a:cubicBezTo>
                    <a:pt x="253849" y="557201"/>
                    <a:pt x="215362" y="560633"/>
                    <a:pt x="179147" y="550975"/>
                  </a:cubicBezTo>
                  <a:cubicBezTo>
                    <a:pt x="137987" y="539998"/>
                    <a:pt x="159920" y="517600"/>
                    <a:pt x="141796" y="494944"/>
                  </a:cubicBezTo>
                  <a:cubicBezTo>
                    <a:pt x="134785" y="486180"/>
                    <a:pt x="123120" y="482493"/>
                    <a:pt x="113782" y="476267"/>
                  </a:cubicBezTo>
                  <a:cubicBezTo>
                    <a:pt x="110669" y="463815"/>
                    <a:pt x="104444" y="451747"/>
                    <a:pt x="104444" y="438912"/>
                  </a:cubicBezTo>
                  <a:cubicBezTo>
                    <a:pt x="104444" y="429069"/>
                    <a:pt x="115400" y="420607"/>
                    <a:pt x="113782" y="410897"/>
                  </a:cubicBezTo>
                  <a:cubicBezTo>
                    <a:pt x="111937" y="399826"/>
                    <a:pt x="101332" y="392220"/>
                    <a:pt x="95107" y="382881"/>
                  </a:cubicBezTo>
                  <a:cubicBezTo>
                    <a:pt x="120006" y="283270"/>
                    <a:pt x="95107" y="407784"/>
                    <a:pt x="95107" y="308173"/>
                  </a:cubicBezTo>
                  <a:cubicBezTo>
                    <a:pt x="95107" y="295338"/>
                    <a:pt x="101332" y="283270"/>
                    <a:pt x="104444" y="270818"/>
                  </a:cubicBezTo>
                  <a:cubicBezTo>
                    <a:pt x="101332" y="261480"/>
                    <a:pt x="93715" y="252547"/>
                    <a:pt x="95107" y="242803"/>
                  </a:cubicBezTo>
                  <a:cubicBezTo>
                    <a:pt x="97076" y="229022"/>
                    <a:pt x="108299" y="218244"/>
                    <a:pt x="113782" y="205449"/>
                  </a:cubicBezTo>
                  <a:cubicBezTo>
                    <a:pt x="117659" y="196401"/>
                    <a:pt x="120007" y="186772"/>
                    <a:pt x="123120" y="177433"/>
                  </a:cubicBezTo>
                  <a:cubicBezTo>
                    <a:pt x="151133" y="180546"/>
                    <a:pt x="180990" y="176302"/>
                    <a:pt x="207160" y="186771"/>
                  </a:cubicBezTo>
                  <a:cubicBezTo>
                    <a:pt x="216300" y="190427"/>
                    <a:pt x="217585" y="205003"/>
                    <a:pt x="216498" y="214787"/>
                  </a:cubicBezTo>
                  <a:cubicBezTo>
                    <a:pt x="214474" y="233000"/>
                    <a:pt x="203050" y="277543"/>
                    <a:pt x="179147" y="289496"/>
                  </a:cubicBezTo>
                  <a:cubicBezTo>
                    <a:pt x="167669" y="295236"/>
                    <a:pt x="154246" y="295721"/>
                    <a:pt x="141796" y="298834"/>
                  </a:cubicBezTo>
                  <a:cubicBezTo>
                    <a:pt x="101332" y="292608"/>
                    <a:pt x="56528" y="299424"/>
                    <a:pt x="20405" y="280157"/>
                  </a:cubicBezTo>
                  <a:cubicBezTo>
                    <a:pt x="3034" y="270892"/>
                    <a:pt x="1729" y="224126"/>
                    <a:pt x="1729" y="224126"/>
                  </a:cubicBezTo>
                  <a:cubicBezTo>
                    <a:pt x="4842" y="208562"/>
                    <a:pt x="11067" y="193306"/>
                    <a:pt x="11067" y="177433"/>
                  </a:cubicBezTo>
                  <a:cubicBezTo>
                    <a:pt x="11067" y="102726"/>
                    <a:pt x="-13834" y="196107"/>
                    <a:pt x="11067" y="121402"/>
                  </a:cubicBezTo>
                  <a:cubicBezTo>
                    <a:pt x="-6053" y="70037"/>
                    <a:pt x="1730" y="112068"/>
                    <a:pt x="20405" y="37355"/>
                  </a:cubicBezTo>
                  <a:lnTo>
                    <a:pt x="29742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0F55D68-AF57-CD42-BE0C-AC44C9FDCF32}"/>
                </a:ext>
              </a:extLst>
            </p:cNvPr>
            <p:cNvSpPr/>
            <p:nvPr/>
          </p:nvSpPr>
          <p:spPr>
            <a:xfrm rot="1430682">
              <a:off x="3030895" y="4539709"/>
              <a:ext cx="538579" cy="1075060"/>
            </a:xfrm>
            <a:custGeom>
              <a:avLst/>
              <a:gdLst>
                <a:gd name="connsiteX0" fmla="*/ 431266 w 449942"/>
                <a:gd name="connsiteY0" fmla="*/ 1045918 h 1045918"/>
                <a:gd name="connsiteX1" fmla="*/ 337888 w 449942"/>
                <a:gd name="connsiteY1" fmla="*/ 1036580 h 1045918"/>
                <a:gd name="connsiteX2" fmla="*/ 300537 w 449942"/>
                <a:gd name="connsiteY2" fmla="*/ 989887 h 1045918"/>
                <a:gd name="connsiteX3" fmla="*/ 272524 w 449942"/>
                <a:gd name="connsiteY3" fmla="*/ 961871 h 1045918"/>
                <a:gd name="connsiteX4" fmla="*/ 263186 w 449942"/>
                <a:gd name="connsiteY4" fmla="*/ 924517 h 1045918"/>
                <a:gd name="connsiteX5" fmla="*/ 263186 w 449942"/>
                <a:gd name="connsiteY5" fmla="*/ 831132 h 1045918"/>
                <a:gd name="connsiteX6" fmla="*/ 272524 w 449942"/>
                <a:gd name="connsiteY6" fmla="*/ 793777 h 1045918"/>
                <a:gd name="connsiteX7" fmla="*/ 281862 w 449942"/>
                <a:gd name="connsiteY7" fmla="*/ 709730 h 1045918"/>
                <a:gd name="connsiteX8" fmla="*/ 309875 w 449942"/>
                <a:gd name="connsiteY8" fmla="*/ 700392 h 1045918"/>
                <a:gd name="connsiteX9" fmla="*/ 440604 w 449942"/>
                <a:gd name="connsiteY9" fmla="*/ 728408 h 1045918"/>
                <a:gd name="connsiteX10" fmla="*/ 449942 w 449942"/>
                <a:gd name="connsiteY10" fmla="*/ 756423 h 1045918"/>
                <a:gd name="connsiteX11" fmla="*/ 440604 w 449942"/>
                <a:gd name="connsiteY11" fmla="*/ 784439 h 1045918"/>
                <a:gd name="connsiteX12" fmla="*/ 431266 w 449942"/>
                <a:gd name="connsiteY12" fmla="*/ 831132 h 1045918"/>
                <a:gd name="connsiteX13" fmla="*/ 375239 w 449942"/>
                <a:gd name="connsiteY13" fmla="*/ 859147 h 1045918"/>
                <a:gd name="connsiteX14" fmla="*/ 253849 w 449942"/>
                <a:gd name="connsiteY14" fmla="*/ 831132 h 1045918"/>
                <a:gd name="connsiteX15" fmla="*/ 235173 w 449942"/>
                <a:gd name="connsiteY15" fmla="*/ 775100 h 1045918"/>
                <a:gd name="connsiteX16" fmla="*/ 225835 w 449942"/>
                <a:gd name="connsiteY16" fmla="*/ 747085 h 1045918"/>
                <a:gd name="connsiteX17" fmla="*/ 216498 w 449942"/>
                <a:gd name="connsiteY17" fmla="*/ 719069 h 1045918"/>
                <a:gd name="connsiteX18" fmla="*/ 207160 w 449942"/>
                <a:gd name="connsiteY18" fmla="*/ 691053 h 1045918"/>
                <a:gd name="connsiteX19" fmla="*/ 216498 w 449942"/>
                <a:gd name="connsiteY19" fmla="*/ 560314 h 1045918"/>
                <a:gd name="connsiteX20" fmla="*/ 216498 w 449942"/>
                <a:gd name="connsiteY20" fmla="*/ 494944 h 1045918"/>
                <a:gd name="connsiteX21" fmla="*/ 207160 w 449942"/>
                <a:gd name="connsiteY21" fmla="*/ 457589 h 1045918"/>
                <a:gd name="connsiteX22" fmla="*/ 263186 w 449942"/>
                <a:gd name="connsiteY22" fmla="*/ 410897 h 1045918"/>
                <a:gd name="connsiteX23" fmla="*/ 328551 w 449942"/>
                <a:gd name="connsiteY23" fmla="*/ 420235 h 1045918"/>
                <a:gd name="connsiteX24" fmla="*/ 347226 w 449942"/>
                <a:gd name="connsiteY24" fmla="*/ 476267 h 1045918"/>
                <a:gd name="connsiteX25" fmla="*/ 337888 w 449942"/>
                <a:gd name="connsiteY25" fmla="*/ 504282 h 1045918"/>
                <a:gd name="connsiteX26" fmla="*/ 347226 w 449942"/>
                <a:gd name="connsiteY26" fmla="*/ 541636 h 1045918"/>
                <a:gd name="connsiteX27" fmla="*/ 291200 w 449942"/>
                <a:gd name="connsiteY27" fmla="*/ 560314 h 1045918"/>
                <a:gd name="connsiteX28" fmla="*/ 179147 w 449942"/>
                <a:gd name="connsiteY28" fmla="*/ 550975 h 1045918"/>
                <a:gd name="connsiteX29" fmla="*/ 141796 w 449942"/>
                <a:gd name="connsiteY29" fmla="*/ 494944 h 1045918"/>
                <a:gd name="connsiteX30" fmla="*/ 113782 w 449942"/>
                <a:gd name="connsiteY30" fmla="*/ 476267 h 1045918"/>
                <a:gd name="connsiteX31" fmla="*/ 104444 w 449942"/>
                <a:gd name="connsiteY31" fmla="*/ 438912 h 1045918"/>
                <a:gd name="connsiteX32" fmla="*/ 113782 w 449942"/>
                <a:gd name="connsiteY32" fmla="*/ 410897 h 1045918"/>
                <a:gd name="connsiteX33" fmla="*/ 95107 w 449942"/>
                <a:gd name="connsiteY33" fmla="*/ 382881 h 1045918"/>
                <a:gd name="connsiteX34" fmla="*/ 95107 w 449942"/>
                <a:gd name="connsiteY34" fmla="*/ 308173 h 1045918"/>
                <a:gd name="connsiteX35" fmla="*/ 104444 w 449942"/>
                <a:gd name="connsiteY35" fmla="*/ 270818 h 1045918"/>
                <a:gd name="connsiteX36" fmla="*/ 95107 w 449942"/>
                <a:gd name="connsiteY36" fmla="*/ 242803 h 1045918"/>
                <a:gd name="connsiteX37" fmla="*/ 113782 w 449942"/>
                <a:gd name="connsiteY37" fmla="*/ 205449 h 1045918"/>
                <a:gd name="connsiteX38" fmla="*/ 123120 w 449942"/>
                <a:gd name="connsiteY38" fmla="*/ 177433 h 1045918"/>
                <a:gd name="connsiteX39" fmla="*/ 207160 w 449942"/>
                <a:gd name="connsiteY39" fmla="*/ 186771 h 1045918"/>
                <a:gd name="connsiteX40" fmla="*/ 216498 w 449942"/>
                <a:gd name="connsiteY40" fmla="*/ 214787 h 1045918"/>
                <a:gd name="connsiteX41" fmla="*/ 179147 w 449942"/>
                <a:gd name="connsiteY41" fmla="*/ 289496 h 1045918"/>
                <a:gd name="connsiteX42" fmla="*/ 141796 w 449942"/>
                <a:gd name="connsiteY42" fmla="*/ 298834 h 1045918"/>
                <a:gd name="connsiteX43" fmla="*/ 20405 w 449942"/>
                <a:gd name="connsiteY43" fmla="*/ 280157 h 1045918"/>
                <a:gd name="connsiteX44" fmla="*/ 1729 w 449942"/>
                <a:gd name="connsiteY44" fmla="*/ 224126 h 1045918"/>
                <a:gd name="connsiteX45" fmla="*/ 11067 w 449942"/>
                <a:gd name="connsiteY45" fmla="*/ 177433 h 1045918"/>
                <a:gd name="connsiteX46" fmla="*/ 11067 w 449942"/>
                <a:gd name="connsiteY46" fmla="*/ 121402 h 1045918"/>
                <a:gd name="connsiteX47" fmla="*/ 20405 w 449942"/>
                <a:gd name="connsiteY47" fmla="*/ 37355 h 1045918"/>
                <a:gd name="connsiteX48" fmla="*/ 29742 w 449942"/>
                <a:gd name="connsiteY48" fmla="*/ 0 h 104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49942" h="1045918">
                  <a:moveTo>
                    <a:pt x="431266" y="1045918"/>
                  </a:moveTo>
                  <a:cubicBezTo>
                    <a:pt x="400140" y="1042805"/>
                    <a:pt x="368368" y="1043614"/>
                    <a:pt x="337888" y="1036580"/>
                  </a:cubicBezTo>
                  <a:cubicBezTo>
                    <a:pt x="296756" y="1027087"/>
                    <a:pt x="317747" y="1015704"/>
                    <a:pt x="300537" y="989887"/>
                  </a:cubicBezTo>
                  <a:cubicBezTo>
                    <a:pt x="293212" y="978898"/>
                    <a:pt x="281862" y="971210"/>
                    <a:pt x="272524" y="961871"/>
                  </a:cubicBezTo>
                  <a:cubicBezTo>
                    <a:pt x="269411" y="949420"/>
                    <a:pt x="263186" y="937352"/>
                    <a:pt x="263186" y="924517"/>
                  </a:cubicBezTo>
                  <a:cubicBezTo>
                    <a:pt x="263186" y="817211"/>
                    <a:pt x="284283" y="894425"/>
                    <a:pt x="263186" y="831132"/>
                  </a:cubicBezTo>
                  <a:cubicBezTo>
                    <a:pt x="266299" y="818680"/>
                    <a:pt x="272524" y="806612"/>
                    <a:pt x="272524" y="793777"/>
                  </a:cubicBezTo>
                  <a:cubicBezTo>
                    <a:pt x="272524" y="770949"/>
                    <a:pt x="228945" y="727370"/>
                    <a:pt x="281862" y="709730"/>
                  </a:cubicBezTo>
                  <a:lnTo>
                    <a:pt x="309875" y="700392"/>
                  </a:lnTo>
                  <a:cubicBezTo>
                    <a:pt x="349731" y="703713"/>
                    <a:pt x="414447" y="684811"/>
                    <a:pt x="440604" y="728408"/>
                  </a:cubicBezTo>
                  <a:cubicBezTo>
                    <a:pt x="445668" y="736849"/>
                    <a:pt x="446829" y="747085"/>
                    <a:pt x="449942" y="756423"/>
                  </a:cubicBezTo>
                  <a:cubicBezTo>
                    <a:pt x="446829" y="765762"/>
                    <a:pt x="442991" y="774889"/>
                    <a:pt x="440604" y="784439"/>
                  </a:cubicBezTo>
                  <a:cubicBezTo>
                    <a:pt x="436755" y="799838"/>
                    <a:pt x="439140" y="817350"/>
                    <a:pt x="431266" y="831132"/>
                  </a:cubicBezTo>
                  <a:cubicBezTo>
                    <a:pt x="422747" y="846041"/>
                    <a:pt x="389619" y="854354"/>
                    <a:pt x="375239" y="859147"/>
                  </a:cubicBezTo>
                  <a:cubicBezTo>
                    <a:pt x="363732" y="857868"/>
                    <a:pt x="273755" y="857675"/>
                    <a:pt x="253849" y="831132"/>
                  </a:cubicBezTo>
                  <a:cubicBezTo>
                    <a:pt x="242037" y="815382"/>
                    <a:pt x="241398" y="793777"/>
                    <a:pt x="235173" y="775100"/>
                  </a:cubicBezTo>
                  <a:lnTo>
                    <a:pt x="225835" y="747085"/>
                  </a:lnTo>
                  <a:lnTo>
                    <a:pt x="216498" y="719069"/>
                  </a:lnTo>
                  <a:lnTo>
                    <a:pt x="207160" y="691053"/>
                  </a:lnTo>
                  <a:cubicBezTo>
                    <a:pt x="210273" y="647473"/>
                    <a:pt x="216498" y="604005"/>
                    <a:pt x="216498" y="560314"/>
                  </a:cubicBezTo>
                  <a:cubicBezTo>
                    <a:pt x="216498" y="466534"/>
                    <a:pt x="187306" y="611718"/>
                    <a:pt x="216498" y="494944"/>
                  </a:cubicBezTo>
                  <a:cubicBezTo>
                    <a:pt x="213385" y="482492"/>
                    <a:pt x="203634" y="469930"/>
                    <a:pt x="207160" y="457589"/>
                  </a:cubicBezTo>
                  <a:cubicBezTo>
                    <a:pt x="211389" y="442786"/>
                    <a:pt x="251142" y="418927"/>
                    <a:pt x="263186" y="410897"/>
                  </a:cubicBezTo>
                  <a:cubicBezTo>
                    <a:pt x="284974" y="414010"/>
                    <a:pt x="311178" y="406722"/>
                    <a:pt x="328551" y="420235"/>
                  </a:cubicBezTo>
                  <a:cubicBezTo>
                    <a:pt x="344091" y="432323"/>
                    <a:pt x="347226" y="476267"/>
                    <a:pt x="347226" y="476267"/>
                  </a:cubicBezTo>
                  <a:cubicBezTo>
                    <a:pt x="344113" y="485605"/>
                    <a:pt x="337888" y="494439"/>
                    <a:pt x="337888" y="504282"/>
                  </a:cubicBezTo>
                  <a:cubicBezTo>
                    <a:pt x="337888" y="517117"/>
                    <a:pt x="355442" y="531776"/>
                    <a:pt x="347226" y="541636"/>
                  </a:cubicBezTo>
                  <a:cubicBezTo>
                    <a:pt x="334624" y="556760"/>
                    <a:pt x="291200" y="560314"/>
                    <a:pt x="291200" y="560314"/>
                  </a:cubicBezTo>
                  <a:cubicBezTo>
                    <a:pt x="253849" y="557201"/>
                    <a:pt x="215362" y="560633"/>
                    <a:pt x="179147" y="550975"/>
                  </a:cubicBezTo>
                  <a:cubicBezTo>
                    <a:pt x="137987" y="539998"/>
                    <a:pt x="159920" y="517600"/>
                    <a:pt x="141796" y="494944"/>
                  </a:cubicBezTo>
                  <a:cubicBezTo>
                    <a:pt x="134785" y="486180"/>
                    <a:pt x="123120" y="482493"/>
                    <a:pt x="113782" y="476267"/>
                  </a:cubicBezTo>
                  <a:cubicBezTo>
                    <a:pt x="110669" y="463815"/>
                    <a:pt x="104444" y="451747"/>
                    <a:pt x="104444" y="438912"/>
                  </a:cubicBezTo>
                  <a:cubicBezTo>
                    <a:pt x="104444" y="429069"/>
                    <a:pt x="115400" y="420607"/>
                    <a:pt x="113782" y="410897"/>
                  </a:cubicBezTo>
                  <a:cubicBezTo>
                    <a:pt x="111937" y="399826"/>
                    <a:pt x="101332" y="392220"/>
                    <a:pt x="95107" y="382881"/>
                  </a:cubicBezTo>
                  <a:cubicBezTo>
                    <a:pt x="120006" y="283270"/>
                    <a:pt x="95107" y="407784"/>
                    <a:pt x="95107" y="308173"/>
                  </a:cubicBezTo>
                  <a:cubicBezTo>
                    <a:pt x="95107" y="295338"/>
                    <a:pt x="101332" y="283270"/>
                    <a:pt x="104444" y="270818"/>
                  </a:cubicBezTo>
                  <a:cubicBezTo>
                    <a:pt x="101332" y="261480"/>
                    <a:pt x="93715" y="252547"/>
                    <a:pt x="95107" y="242803"/>
                  </a:cubicBezTo>
                  <a:cubicBezTo>
                    <a:pt x="97076" y="229022"/>
                    <a:pt x="108299" y="218244"/>
                    <a:pt x="113782" y="205449"/>
                  </a:cubicBezTo>
                  <a:cubicBezTo>
                    <a:pt x="117659" y="196401"/>
                    <a:pt x="120007" y="186772"/>
                    <a:pt x="123120" y="177433"/>
                  </a:cubicBezTo>
                  <a:cubicBezTo>
                    <a:pt x="151133" y="180546"/>
                    <a:pt x="180990" y="176302"/>
                    <a:pt x="207160" y="186771"/>
                  </a:cubicBezTo>
                  <a:cubicBezTo>
                    <a:pt x="216300" y="190427"/>
                    <a:pt x="217585" y="205003"/>
                    <a:pt x="216498" y="214787"/>
                  </a:cubicBezTo>
                  <a:cubicBezTo>
                    <a:pt x="214474" y="233000"/>
                    <a:pt x="203050" y="277543"/>
                    <a:pt x="179147" y="289496"/>
                  </a:cubicBezTo>
                  <a:cubicBezTo>
                    <a:pt x="167669" y="295236"/>
                    <a:pt x="154246" y="295721"/>
                    <a:pt x="141796" y="298834"/>
                  </a:cubicBezTo>
                  <a:cubicBezTo>
                    <a:pt x="101332" y="292608"/>
                    <a:pt x="56528" y="299424"/>
                    <a:pt x="20405" y="280157"/>
                  </a:cubicBezTo>
                  <a:cubicBezTo>
                    <a:pt x="3034" y="270892"/>
                    <a:pt x="1729" y="224126"/>
                    <a:pt x="1729" y="224126"/>
                  </a:cubicBezTo>
                  <a:cubicBezTo>
                    <a:pt x="4842" y="208562"/>
                    <a:pt x="11067" y="193306"/>
                    <a:pt x="11067" y="177433"/>
                  </a:cubicBezTo>
                  <a:cubicBezTo>
                    <a:pt x="11067" y="102726"/>
                    <a:pt x="-13834" y="196107"/>
                    <a:pt x="11067" y="121402"/>
                  </a:cubicBezTo>
                  <a:cubicBezTo>
                    <a:pt x="-6053" y="70037"/>
                    <a:pt x="1730" y="112068"/>
                    <a:pt x="20405" y="37355"/>
                  </a:cubicBezTo>
                  <a:lnTo>
                    <a:pt x="29742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854F588-B961-014B-A801-1BDD60715DEB}"/>
                </a:ext>
              </a:extLst>
            </p:cNvPr>
            <p:cNvSpPr/>
            <p:nvPr/>
          </p:nvSpPr>
          <p:spPr>
            <a:xfrm rot="1430682">
              <a:off x="2707809" y="4853610"/>
              <a:ext cx="538579" cy="1075060"/>
            </a:xfrm>
            <a:custGeom>
              <a:avLst/>
              <a:gdLst>
                <a:gd name="connsiteX0" fmla="*/ 431266 w 449942"/>
                <a:gd name="connsiteY0" fmla="*/ 1045918 h 1045918"/>
                <a:gd name="connsiteX1" fmla="*/ 337888 w 449942"/>
                <a:gd name="connsiteY1" fmla="*/ 1036580 h 1045918"/>
                <a:gd name="connsiteX2" fmla="*/ 300537 w 449942"/>
                <a:gd name="connsiteY2" fmla="*/ 989887 h 1045918"/>
                <a:gd name="connsiteX3" fmla="*/ 272524 w 449942"/>
                <a:gd name="connsiteY3" fmla="*/ 961871 h 1045918"/>
                <a:gd name="connsiteX4" fmla="*/ 263186 w 449942"/>
                <a:gd name="connsiteY4" fmla="*/ 924517 h 1045918"/>
                <a:gd name="connsiteX5" fmla="*/ 263186 w 449942"/>
                <a:gd name="connsiteY5" fmla="*/ 831132 h 1045918"/>
                <a:gd name="connsiteX6" fmla="*/ 272524 w 449942"/>
                <a:gd name="connsiteY6" fmla="*/ 793777 h 1045918"/>
                <a:gd name="connsiteX7" fmla="*/ 281862 w 449942"/>
                <a:gd name="connsiteY7" fmla="*/ 709730 h 1045918"/>
                <a:gd name="connsiteX8" fmla="*/ 309875 w 449942"/>
                <a:gd name="connsiteY8" fmla="*/ 700392 h 1045918"/>
                <a:gd name="connsiteX9" fmla="*/ 440604 w 449942"/>
                <a:gd name="connsiteY9" fmla="*/ 728408 h 1045918"/>
                <a:gd name="connsiteX10" fmla="*/ 449942 w 449942"/>
                <a:gd name="connsiteY10" fmla="*/ 756423 h 1045918"/>
                <a:gd name="connsiteX11" fmla="*/ 440604 w 449942"/>
                <a:gd name="connsiteY11" fmla="*/ 784439 h 1045918"/>
                <a:gd name="connsiteX12" fmla="*/ 431266 w 449942"/>
                <a:gd name="connsiteY12" fmla="*/ 831132 h 1045918"/>
                <a:gd name="connsiteX13" fmla="*/ 375239 w 449942"/>
                <a:gd name="connsiteY13" fmla="*/ 859147 h 1045918"/>
                <a:gd name="connsiteX14" fmla="*/ 253849 w 449942"/>
                <a:gd name="connsiteY14" fmla="*/ 831132 h 1045918"/>
                <a:gd name="connsiteX15" fmla="*/ 235173 w 449942"/>
                <a:gd name="connsiteY15" fmla="*/ 775100 h 1045918"/>
                <a:gd name="connsiteX16" fmla="*/ 225835 w 449942"/>
                <a:gd name="connsiteY16" fmla="*/ 747085 h 1045918"/>
                <a:gd name="connsiteX17" fmla="*/ 216498 w 449942"/>
                <a:gd name="connsiteY17" fmla="*/ 719069 h 1045918"/>
                <a:gd name="connsiteX18" fmla="*/ 207160 w 449942"/>
                <a:gd name="connsiteY18" fmla="*/ 691053 h 1045918"/>
                <a:gd name="connsiteX19" fmla="*/ 216498 w 449942"/>
                <a:gd name="connsiteY19" fmla="*/ 560314 h 1045918"/>
                <a:gd name="connsiteX20" fmla="*/ 216498 w 449942"/>
                <a:gd name="connsiteY20" fmla="*/ 494944 h 1045918"/>
                <a:gd name="connsiteX21" fmla="*/ 207160 w 449942"/>
                <a:gd name="connsiteY21" fmla="*/ 457589 h 1045918"/>
                <a:gd name="connsiteX22" fmla="*/ 263186 w 449942"/>
                <a:gd name="connsiteY22" fmla="*/ 410897 h 1045918"/>
                <a:gd name="connsiteX23" fmla="*/ 328551 w 449942"/>
                <a:gd name="connsiteY23" fmla="*/ 420235 h 1045918"/>
                <a:gd name="connsiteX24" fmla="*/ 347226 w 449942"/>
                <a:gd name="connsiteY24" fmla="*/ 476267 h 1045918"/>
                <a:gd name="connsiteX25" fmla="*/ 337888 w 449942"/>
                <a:gd name="connsiteY25" fmla="*/ 504282 h 1045918"/>
                <a:gd name="connsiteX26" fmla="*/ 347226 w 449942"/>
                <a:gd name="connsiteY26" fmla="*/ 541636 h 1045918"/>
                <a:gd name="connsiteX27" fmla="*/ 291200 w 449942"/>
                <a:gd name="connsiteY27" fmla="*/ 560314 h 1045918"/>
                <a:gd name="connsiteX28" fmla="*/ 179147 w 449942"/>
                <a:gd name="connsiteY28" fmla="*/ 550975 h 1045918"/>
                <a:gd name="connsiteX29" fmla="*/ 141796 w 449942"/>
                <a:gd name="connsiteY29" fmla="*/ 494944 h 1045918"/>
                <a:gd name="connsiteX30" fmla="*/ 113782 w 449942"/>
                <a:gd name="connsiteY30" fmla="*/ 476267 h 1045918"/>
                <a:gd name="connsiteX31" fmla="*/ 104444 w 449942"/>
                <a:gd name="connsiteY31" fmla="*/ 438912 h 1045918"/>
                <a:gd name="connsiteX32" fmla="*/ 113782 w 449942"/>
                <a:gd name="connsiteY32" fmla="*/ 410897 h 1045918"/>
                <a:gd name="connsiteX33" fmla="*/ 95107 w 449942"/>
                <a:gd name="connsiteY33" fmla="*/ 382881 h 1045918"/>
                <a:gd name="connsiteX34" fmla="*/ 95107 w 449942"/>
                <a:gd name="connsiteY34" fmla="*/ 308173 h 1045918"/>
                <a:gd name="connsiteX35" fmla="*/ 104444 w 449942"/>
                <a:gd name="connsiteY35" fmla="*/ 270818 h 1045918"/>
                <a:gd name="connsiteX36" fmla="*/ 95107 w 449942"/>
                <a:gd name="connsiteY36" fmla="*/ 242803 h 1045918"/>
                <a:gd name="connsiteX37" fmla="*/ 113782 w 449942"/>
                <a:gd name="connsiteY37" fmla="*/ 205449 h 1045918"/>
                <a:gd name="connsiteX38" fmla="*/ 123120 w 449942"/>
                <a:gd name="connsiteY38" fmla="*/ 177433 h 1045918"/>
                <a:gd name="connsiteX39" fmla="*/ 207160 w 449942"/>
                <a:gd name="connsiteY39" fmla="*/ 186771 h 1045918"/>
                <a:gd name="connsiteX40" fmla="*/ 216498 w 449942"/>
                <a:gd name="connsiteY40" fmla="*/ 214787 h 1045918"/>
                <a:gd name="connsiteX41" fmla="*/ 179147 w 449942"/>
                <a:gd name="connsiteY41" fmla="*/ 289496 h 1045918"/>
                <a:gd name="connsiteX42" fmla="*/ 141796 w 449942"/>
                <a:gd name="connsiteY42" fmla="*/ 298834 h 1045918"/>
                <a:gd name="connsiteX43" fmla="*/ 20405 w 449942"/>
                <a:gd name="connsiteY43" fmla="*/ 280157 h 1045918"/>
                <a:gd name="connsiteX44" fmla="*/ 1729 w 449942"/>
                <a:gd name="connsiteY44" fmla="*/ 224126 h 1045918"/>
                <a:gd name="connsiteX45" fmla="*/ 11067 w 449942"/>
                <a:gd name="connsiteY45" fmla="*/ 177433 h 1045918"/>
                <a:gd name="connsiteX46" fmla="*/ 11067 w 449942"/>
                <a:gd name="connsiteY46" fmla="*/ 121402 h 1045918"/>
                <a:gd name="connsiteX47" fmla="*/ 20405 w 449942"/>
                <a:gd name="connsiteY47" fmla="*/ 37355 h 1045918"/>
                <a:gd name="connsiteX48" fmla="*/ 29742 w 449942"/>
                <a:gd name="connsiteY48" fmla="*/ 0 h 104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49942" h="1045918">
                  <a:moveTo>
                    <a:pt x="431266" y="1045918"/>
                  </a:moveTo>
                  <a:cubicBezTo>
                    <a:pt x="400140" y="1042805"/>
                    <a:pt x="368368" y="1043614"/>
                    <a:pt x="337888" y="1036580"/>
                  </a:cubicBezTo>
                  <a:cubicBezTo>
                    <a:pt x="296756" y="1027087"/>
                    <a:pt x="317747" y="1015704"/>
                    <a:pt x="300537" y="989887"/>
                  </a:cubicBezTo>
                  <a:cubicBezTo>
                    <a:pt x="293212" y="978898"/>
                    <a:pt x="281862" y="971210"/>
                    <a:pt x="272524" y="961871"/>
                  </a:cubicBezTo>
                  <a:cubicBezTo>
                    <a:pt x="269411" y="949420"/>
                    <a:pt x="263186" y="937352"/>
                    <a:pt x="263186" y="924517"/>
                  </a:cubicBezTo>
                  <a:cubicBezTo>
                    <a:pt x="263186" y="817211"/>
                    <a:pt x="284283" y="894425"/>
                    <a:pt x="263186" y="831132"/>
                  </a:cubicBezTo>
                  <a:cubicBezTo>
                    <a:pt x="266299" y="818680"/>
                    <a:pt x="272524" y="806612"/>
                    <a:pt x="272524" y="793777"/>
                  </a:cubicBezTo>
                  <a:cubicBezTo>
                    <a:pt x="272524" y="770949"/>
                    <a:pt x="228945" y="727370"/>
                    <a:pt x="281862" y="709730"/>
                  </a:cubicBezTo>
                  <a:lnTo>
                    <a:pt x="309875" y="700392"/>
                  </a:lnTo>
                  <a:cubicBezTo>
                    <a:pt x="349731" y="703713"/>
                    <a:pt x="414447" y="684811"/>
                    <a:pt x="440604" y="728408"/>
                  </a:cubicBezTo>
                  <a:cubicBezTo>
                    <a:pt x="445668" y="736849"/>
                    <a:pt x="446829" y="747085"/>
                    <a:pt x="449942" y="756423"/>
                  </a:cubicBezTo>
                  <a:cubicBezTo>
                    <a:pt x="446829" y="765762"/>
                    <a:pt x="442991" y="774889"/>
                    <a:pt x="440604" y="784439"/>
                  </a:cubicBezTo>
                  <a:cubicBezTo>
                    <a:pt x="436755" y="799838"/>
                    <a:pt x="439140" y="817350"/>
                    <a:pt x="431266" y="831132"/>
                  </a:cubicBezTo>
                  <a:cubicBezTo>
                    <a:pt x="422747" y="846041"/>
                    <a:pt x="389619" y="854354"/>
                    <a:pt x="375239" y="859147"/>
                  </a:cubicBezTo>
                  <a:cubicBezTo>
                    <a:pt x="363732" y="857868"/>
                    <a:pt x="273755" y="857675"/>
                    <a:pt x="253849" y="831132"/>
                  </a:cubicBezTo>
                  <a:cubicBezTo>
                    <a:pt x="242037" y="815382"/>
                    <a:pt x="241398" y="793777"/>
                    <a:pt x="235173" y="775100"/>
                  </a:cubicBezTo>
                  <a:lnTo>
                    <a:pt x="225835" y="747085"/>
                  </a:lnTo>
                  <a:lnTo>
                    <a:pt x="216498" y="719069"/>
                  </a:lnTo>
                  <a:lnTo>
                    <a:pt x="207160" y="691053"/>
                  </a:lnTo>
                  <a:cubicBezTo>
                    <a:pt x="210273" y="647473"/>
                    <a:pt x="216498" y="604005"/>
                    <a:pt x="216498" y="560314"/>
                  </a:cubicBezTo>
                  <a:cubicBezTo>
                    <a:pt x="216498" y="466534"/>
                    <a:pt x="187306" y="611718"/>
                    <a:pt x="216498" y="494944"/>
                  </a:cubicBezTo>
                  <a:cubicBezTo>
                    <a:pt x="213385" y="482492"/>
                    <a:pt x="203634" y="469930"/>
                    <a:pt x="207160" y="457589"/>
                  </a:cubicBezTo>
                  <a:cubicBezTo>
                    <a:pt x="211389" y="442786"/>
                    <a:pt x="251142" y="418927"/>
                    <a:pt x="263186" y="410897"/>
                  </a:cubicBezTo>
                  <a:cubicBezTo>
                    <a:pt x="284974" y="414010"/>
                    <a:pt x="311178" y="406722"/>
                    <a:pt x="328551" y="420235"/>
                  </a:cubicBezTo>
                  <a:cubicBezTo>
                    <a:pt x="344091" y="432323"/>
                    <a:pt x="347226" y="476267"/>
                    <a:pt x="347226" y="476267"/>
                  </a:cubicBezTo>
                  <a:cubicBezTo>
                    <a:pt x="344113" y="485605"/>
                    <a:pt x="337888" y="494439"/>
                    <a:pt x="337888" y="504282"/>
                  </a:cubicBezTo>
                  <a:cubicBezTo>
                    <a:pt x="337888" y="517117"/>
                    <a:pt x="355442" y="531776"/>
                    <a:pt x="347226" y="541636"/>
                  </a:cubicBezTo>
                  <a:cubicBezTo>
                    <a:pt x="334624" y="556760"/>
                    <a:pt x="291200" y="560314"/>
                    <a:pt x="291200" y="560314"/>
                  </a:cubicBezTo>
                  <a:cubicBezTo>
                    <a:pt x="253849" y="557201"/>
                    <a:pt x="215362" y="560633"/>
                    <a:pt x="179147" y="550975"/>
                  </a:cubicBezTo>
                  <a:cubicBezTo>
                    <a:pt x="137987" y="539998"/>
                    <a:pt x="159920" y="517600"/>
                    <a:pt x="141796" y="494944"/>
                  </a:cubicBezTo>
                  <a:cubicBezTo>
                    <a:pt x="134785" y="486180"/>
                    <a:pt x="123120" y="482493"/>
                    <a:pt x="113782" y="476267"/>
                  </a:cubicBezTo>
                  <a:cubicBezTo>
                    <a:pt x="110669" y="463815"/>
                    <a:pt x="104444" y="451747"/>
                    <a:pt x="104444" y="438912"/>
                  </a:cubicBezTo>
                  <a:cubicBezTo>
                    <a:pt x="104444" y="429069"/>
                    <a:pt x="115400" y="420607"/>
                    <a:pt x="113782" y="410897"/>
                  </a:cubicBezTo>
                  <a:cubicBezTo>
                    <a:pt x="111937" y="399826"/>
                    <a:pt x="101332" y="392220"/>
                    <a:pt x="95107" y="382881"/>
                  </a:cubicBezTo>
                  <a:cubicBezTo>
                    <a:pt x="120006" y="283270"/>
                    <a:pt x="95107" y="407784"/>
                    <a:pt x="95107" y="308173"/>
                  </a:cubicBezTo>
                  <a:cubicBezTo>
                    <a:pt x="95107" y="295338"/>
                    <a:pt x="101332" y="283270"/>
                    <a:pt x="104444" y="270818"/>
                  </a:cubicBezTo>
                  <a:cubicBezTo>
                    <a:pt x="101332" y="261480"/>
                    <a:pt x="93715" y="252547"/>
                    <a:pt x="95107" y="242803"/>
                  </a:cubicBezTo>
                  <a:cubicBezTo>
                    <a:pt x="97076" y="229022"/>
                    <a:pt x="108299" y="218244"/>
                    <a:pt x="113782" y="205449"/>
                  </a:cubicBezTo>
                  <a:cubicBezTo>
                    <a:pt x="117659" y="196401"/>
                    <a:pt x="120007" y="186772"/>
                    <a:pt x="123120" y="177433"/>
                  </a:cubicBezTo>
                  <a:cubicBezTo>
                    <a:pt x="151133" y="180546"/>
                    <a:pt x="180990" y="176302"/>
                    <a:pt x="207160" y="186771"/>
                  </a:cubicBezTo>
                  <a:cubicBezTo>
                    <a:pt x="216300" y="190427"/>
                    <a:pt x="217585" y="205003"/>
                    <a:pt x="216498" y="214787"/>
                  </a:cubicBezTo>
                  <a:cubicBezTo>
                    <a:pt x="214474" y="233000"/>
                    <a:pt x="203050" y="277543"/>
                    <a:pt x="179147" y="289496"/>
                  </a:cubicBezTo>
                  <a:cubicBezTo>
                    <a:pt x="167669" y="295236"/>
                    <a:pt x="154246" y="295721"/>
                    <a:pt x="141796" y="298834"/>
                  </a:cubicBezTo>
                  <a:cubicBezTo>
                    <a:pt x="101332" y="292608"/>
                    <a:pt x="56528" y="299424"/>
                    <a:pt x="20405" y="280157"/>
                  </a:cubicBezTo>
                  <a:cubicBezTo>
                    <a:pt x="3034" y="270892"/>
                    <a:pt x="1729" y="224126"/>
                    <a:pt x="1729" y="224126"/>
                  </a:cubicBezTo>
                  <a:cubicBezTo>
                    <a:pt x="4842" y="208562"/>
                    <a:pt x="11067" y="193306"/>
                    <a:pt x="11067" y="177433"/>
                  </a:cubicBezTo>
                  <a:cubicBezTo>
                    <a:pt x="11067" y="102726"/>
                    <a:pt x="-13834" y="196107"/>
                    <a:pt x="11067" y="121402"/>
                  </a:cubicBezTo>
                  <a:cubicBezTo>
                    <a:pt x="-6053" y="70037"/>
                    <a:pt x="1730" y="112068"/>
                    <a:pt x="20405" y="37355"/>
                  </a:cubicBezTo>
                  <a:lnTo>
                    <a:pt x="29742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E5E8E79-0029-0C4E-A4EC-D3D3A25B80C6}"/>
              </a:ext>
            </a:extLst>
          </p:cNvPr>
          <p:cNvSpPr txBox="1"/>
          <p:nvPr/>
        </p:nvSpPr>
        <p:spPr>
          <a:xfrm>
            <a:off x="1" y="393553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 Light"/>
                <a:cs typeface="Helvetica Light"/>
              </a:rPr>
              <a:t>Can shallow clouds drive radiatively-driven circulations?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Helvetica Light"/>
                <a:cs typeface="Helvetica Light"/>
              </a:rPr>
              <a:t>EUREC4A</a:t>
            </a:r>
            <a:endParaRPr lang="en-US" sz="2800" i="1" dirty="0">
              <a:solidFill>
                <a:schemeClr val="bg1"/>
              </a:solidFill>
              <a:latin typeface="Helvetica Light"/>
              <a:cs typeface="Helvetica Light"/>
              <a:sym typeface="Wingdings" pitchFamily="2" charset="2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elvetica Light"/>
                <a:cs typeface="Helvetica Light"/>
              </a:rPr>
              <a:t>How do these circulations help deep convection organize?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5D72CA-4061-0D47-8B8D-B46CBF0372D3}"/>
              </a:ext>
            </a:extLst>
          </p:cNvPr>
          <p:cNvSpPr/>
          <p:nvPr/>
        </p:nvSpPr>
        <p:spPr>
          <a:xfrm>
            <a:off x="7768302" y="661177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Helvetica Light"/>
                <a:cs typeface="Helvetica Light"/>
              </a:rPr>
              <a:t>OTREC-August 2019</a:t>
            </a:r>
          </a:p>
        </p:txBody>
      </p:sp>
    </p:spTree>
    <p:extLst>
      <p:ext uri="{BB962C8B-B14F-4D97-AF65-F5344CB8AC3E}">
        <p14:creationId xmlns:p14="http://schemas.microsoft.com/office/powerpoint/2010/main" val="27209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4115</TotalTime>
  <Words>1261</Words>
  <Application>Microsoft Macintosh PowerPoint</Application>
  <PresentationFormat>On-screen Show (4:3)</PresentationFormat>
  <Paragraphs>263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Helvetica</vt:lpstr>
      <vt:lpstr>Helvetica Light</vt:lpstr>
      <vt:lpstr>Office Theme</vt:lpstr>
      <vt:lpstr>Convective Self-Aggregation:   Impact on Climate and Sensitivity to SST across the RCEMIP simulations</vt:lpstr>
      <vt:lpstr>Convective Self-Aggregation:   Impact on Climate and Sensitivity to SST across the RCEMIP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Investigate convective self-aggregation in a multi-model ensemble of radiative-convective equilibrium </vt:lpstr>
      <vt:lpstr>Radiative-Convective 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Convective Aggregation, Clouds, and Climate</dc:title>
  <dc:creator>Allison Wing</dc:creator>
  <cp:lastModifiedBy>Allison Wing</cp:lastModifiedBy>
  <cp:revision>448</cp:revision>
  <dcterms:created xsi:type="dcterms:W3CDTF">2018-01-29T16:13:30Z</dcterms:created>
  <dcterms:modified xsi:type="dcterms:W3CDTF">2020-02-01T03:47:58Z</dcterms:modified>
</cp:coreProperties>
</file>