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3" r:id="rId2"/>
    <p:sldMasterId id="2147483745" r:id="rId3"/>
  </p:sldMasterIdLst>
  <p:notesMasterIdLst>
    <p:notesMasterId r:id="rId30"/>
  </p:notesMasterIdLst>
  <p:sldIdLst>
    <p:sldId id="256" r:id="rId4"/>
    <p:sldId id="296" r:id="rId5"/>
    <p:sldId id="263" r:id="rId6"/>
    <p:sldId id="312" r:id="rId7"/>
    <p:sldId id="260" r:id="rId8"/>
    <p:sldId id="319" r:id="rId9"/>
    <p:sldId id="317" r:id="rId10"/>
    <p:sldId id="258" r:id="rId11"/>
    <p:sldId id="318" r:id="rId12"/>
    <p:sldId id="262" r:id="rId13"/>
    <p:sldId id="325" r:id="rId14"/>
    <p:sldId id="322" r:id="rId15"/>
    <p:sldId id="259" r:id="rId16"/>
    <p:sldId id="323" r:id="rId17"/>
    <p:sldId id="261" r:id="rId18"/>
    <p:sldId id="324" r:id="rId19"/>
    <p:sldId id="264" r:id="rId20"/>
    <p:sldId id="265" r:id="rId21"/>
    <p:sldId id="266" r:id="rId22"/>
    <p:sldId id="267" r:id="rId23"/>
    <p:sldId id="269" r:id="rId24"/>
    <p:sldId id="270" r:id="rId25"/>
    <p:sldId id="271" r:id="rId26"/>
    <p:sldId id="273" r:id="rId27"/>
    <p:sldId id="1694" r:id="rId28"/>
    <p:sldId id="321"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DCE"/>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E37458-41F9-4D2F-9D99-70D7ECF95F7A}" v="118" dt="2020-02-01T11:46:25.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5342" autoAdjust="0"/>
  </p:normalViewPr>
  <p:slideViewPr>
    <p:cSldViewPr snapToGrid="0">
      <p:cViewPr varScale="1">
        <p:scale>
          <a:sx n="75" d="100"/>
          <a:sy n="75" d="100"/>
        </p:scale>
        <p:origin x="893"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Sealy" userId="e37cab5d6ceaa2f6" providerId="LiveId" clId="{F3E37458-41F9-4D2F-9D99-70D7ECF95F7A}"/>
    <pc:docChg chg="undo redo custSel addSld delSld modSld sldOrd">
      <pc:chgData name="Andrea Sealy" userId="e37cab5d6ceaa2f6" providerId="LiveId" clId="{F3E37458-41F9-4D2F-9D99-70D7ECF95F7A}" dt="2020-02-01T11:48:28.514" v="1072" actId="20577"/>
      <pc:docMkLst>
        <pc:docMk/>
      </pc:docMkLst>
      <pc:sldChg chg="modSp">
        <pc:chgData name="Andrea Sealy" userId="e37cab5d6ceaa2f6" providerId="LiveId" clId="{F3E37458-41F9-4D2F-9D99-70D7ECF95F7A}" dt="2020-02-01T11:48:28.514" v="1072" actId="20577"/>
        <pc:sldMkLst>
          <pc:docMk/>
          <pc:sldMk cId="229478217" sldId="256"/>
        </pc:sldMkLst>
        <pc:spChg chg="mod">
          <ac:chgData name="Andrea Sealy" userId="e37cab5d6ceaa2f6" providerId="LiveId" clId="{F3E37458-41F9-4D2F-9D99-70D7ECF95F7A}" dt="2020-01-31T01:29:47.385" v="14" actId="20577"/>
          <ac:spMkLst>
            <pc:docMk/>
            <pc:sldMk cId="229478217" sldId="256"/>
            <ac:spMk id="2" creationId="{DA854C90-11ED-48CB-8997-E4221E7D88CC}"/>
          </ac:spMkLst>
        </pc:spChg>
        <pc:spChg chg="mod">
          <ac:chgData name="Andrea Sealy" userId="e37cab5d6ceaa2f6" providerId="LiveId" clId="{F3E37458-41F9-4D2F-9D99-70D7ECF95F7A}" dt="2020-02-01T11:48:28.514" v="1072" actId="20577"/>
          <ac:spMkLst>
            <pc:docMk/>
            <pc:sldMk cId="229478217" sldId="256"/>
            <ac:spMk id="3" creationId="{D55D4B12-2E4B-49E9-A2E2-0D137E05E593}"/>
          </ac:spMkLst>
        </pc:spChg>
      </pc:sldChg>
      <pc:sldChg chg="del">
        <pc:chgData name="Andrea Sealy" userId="e37cab5d6ceaa2f6" providerId="LiveId" clId="{F3E37458-41F9-4D2F-9D99-70D7ECF95F7A}" dt="2020-01-31T01:35:31.870" v="66" actId="2696"/>
        <pc:sldMkLst>
          <pc:docMk/>
          <pc:sldMk cId="3413291722" sldId="257"/>
        </pc:sldMkLst>
      </pc:sldChg>
      <pc:sldChg chg="delSp modSp ord setBg">
        <pc:chgData name="Andrea Sealy" userId="e37cab5d6ceaa2f6" providerId="LiveId" clId="{F3E37458-41F9-4D2F-9D99-70D7ECF95F7A}" dt="2020-02-01T11:17:16.243" v="733" actId="14100"/>
        <pc:sldMkLst>
          <pc:docMk/>
          <pc:sldMk cId="0" sldId="258"/>
        </pc:sldMkLst>
        <pc:spChg chg="mod">
          <ac:chgData name="Andrea Sealy" userId="e37cab5d6ceaa2f6" providerId="LiveId" clId="{F3E37458-41F9-4D2F-9D99-70D7ECF95F7A}" dt="2020-02-01T01:37:09.849" v="621" actId="14100"/>
          <ac:spMkLst>
            <pc:docMk/>
            <pc:sldMk cId="0" sldId="258"/>
            <ac:spMk id="292" creationId="{00000000-0000-0000-0000-000000000000}"/>
          </ac:spMkLst>
        </pc:spChg>
        <pc:spChg chg="mod">
          <ac:chgData name="Andrea Sealy" userId="e37cab5d6ceaa2f6" providerId="LiveId" clId="{F3E37458-41F9-4D2F-9D99-70D7ECF95F7A}" dt="2020-02-01T11:17:00.400" v="730" actId="14100"/>
          <ac:spMkLst>
            <pc:docMk/>
            <pc:sldMk cId="0" sldId="258"/>
            <ac:spMk id="293" creationId="{00000000-0000-0000-0000-000000000000}"/>
          </ac:spMkLst>
        </pc:spChg>
        <pc:spChg chg="mod">
          <ac:chgData name="Andrea Sealy" userId="e37cab5d6ceaa2f6" providerId="LiveId" clId="{F3E37458-41F9-4D2F-9D99-70D7ECF95F7A}" dt="2020-02-01T11:17:16.243" v="733" actId="14100"/>
          <ac:spMkLst>
            <pc:docMk/>
            <pc:sldMk cId="0" sldId="258"/>
            <ac:spMk id="295" creationId="{00000000-0000-0000-0000-000000000000}"/>
          </ac:spMkLst>
        </pc:spChg>
        <pc:picChg chg="mod">
          <ac:chgData name="Andrea Sealy" userId="e37cab5d6ceaa2f6" providerId="LiveId" clId="{F3E37458-41F9-4D2F-9D99-70D7ECF95F7A}" dt="2020-02-01T11:16:56.732" v="729" actId="14100"/>
          <ac:picMkLst>
            <pc:docMk/>
            <pc:sldMk cId="0" sldId="258"/>
            <ac:picMk id="294" creationId="{00000000-0000-0000-0000-000000000000}"/>
          </ac:picMkLst>
        </pc:picChg>
        <pc:picChg chg="del">
          <ac:chgData name="Andrea Sealy" userId="e37cab5d6ceaa2f6" providerId="LiveId" clId="{F3E37458-41F9-4D2F-9D99-70D7ECF95F7A}" dt="2020-02-01T00:45:10.659" v="211" actId="21"/>
          <ac:picMkLst>
            <pc:docMk/>
            <pc:sldMk cId="0" sldId="258"/>
            <ac:picMk id="296" creationId="{00000000-0000-0000-0000-000000000000}"/>
          </ac:picMkLst>
        </pc:picChg>
      </pc:sldChg>
      <pc:sldChg chg="modSp setBg">
        <pc:chgData name="Andrea Sealy" userId="e37cab5d6ceaa2f6" providerId="LiveId" clId="{F3E37458-41F9-4D2F-9D99-70D7ECF95F7A}" dt="2020-02-01T01:31:16.699" v="571" actId="1076"/>
        <pc:sldMkLst>
          <pc:docMk/>
          <pc:sldMk cId="0" sldId="259"/>
        </pc:sldMkLst>
        <pc:spChg chg="mod">
          <ac:chgData name="Andrea Sealy" userId="e37cab5d6ceaa2f6" providerId="LiveId" clId="{F3E37458-41F9-4D2F-9D99-70D7ECF95F7A}" dt="2020-02-01T00:57:48.675" v="337" actId="27636"/>
          <ac:spMkLst>
            <pc:docMk/>
            <pc:sldMk cId="0" sldId="259"/>
            <ac:spMk id="147" creationId="{00000000-0000-0000-0000-000000000000}"/>
          </ac:spMkLst>
        </pc:spChg>
        <pc:spChg chg="mod">
          <ac:chgData name="Andrea Sealy" userId="e37cab5d6ceaa2f6" providerId="LiveId" clId="{F3E37458-41F9-4D2F-9D99-70D7ECF95F7A}" dt="2020-02-01T01:31:03.644" v="567" actId="403"/>
          <ac:spMkLst>
            <pc:docMk/>
            <pc:sldMk cId="0" sldId="259"/>
            <ac:spMk id="148" creationId="{00000000-0000-0000-0000-000000000000}"/>
          </ac:spMkLst>
        </pc:spChg>
        <pc:picChg chg="mod">
          <ac:chgData name="Andrea Sealy" userId="e37cab5d6ceaa2f6" providerId="LiveId" clId="{F3E37458-41F9-4D2F-9D99-70D7ECF95F7A}" dt="2020-02-01T01:31:16.699" v="571" actId="1076"/>
          <ac:picMkLst>
            <pc:docMk/>
            <pc:sldMk cId="0" sldId="259"/>
            <ac:picMk id="152" creationId="{00000000-0000-0000-0000-000000000000}"/>
          </ac:picMkLst>
        </pc:picChg>
      </pc:sldChg>
      <pc:sldChg chg="addSp delSp modSp modAnim">
        <pc:chgData name="Andrea Sealy" userId="e37cab5d6ceaa2f6" providerId="LiveId" clId="{F3E37458-41F9-4D2F-9D99-70D7ECF95F7A}" dt="2020-02-01T11:14:59.227" v="721"/>
        <pc:sldMkLst>
          <pc:docMk/>
          <pc:sldMk cId="0" sldId="260"/>
        </pc:sldMkLst>
        <pc:spChg chg="mod">
          <ac:chgData name="Andrea Sealy" userId="e37cab5d6ceaa2f6" providerId="LiveId" clId="{F3E37458-41F9-4D2F-9D99-70D7ECF95F7A}" dt="2020-02-01T00:34:17.805" v="151" actId="1076"/>
          <ac:spMkLst>
            <pc:docMk/>
            <pc:sldMk cId="0" sldId="260"/>
            <ac:spMk id="7" creationId="{00000000-0000-0000-0000-000000000000}"/>
          </ac:spMkLst>
        </pc:spChg>
        <pc:spChg chg="mod">
          <ac:chgData name="Andrea Sealy" userId="e37cab5d6ceaa2f6" providerId="LiveId" clId="{F3E37458-41F9-4D2F-9D99-70D7ECF95F7A}" dt="2020-02-01T00:37:02.300" v="191" actId="1076"/>
          <ac:spMkLst>
            <pc:docMk/>
            <pc:sldMk cId="0" sldId="260"/>
            <ac:spMk id="9" creationId="{00000000-0000-0000-0000-000000000000}"/>
          </ac:spMkLst>
        </pc:spChg>
        <pc:spChg chg="add del">
          <ac:chgData name="Andrea Sealy" userId="e37cab5d6ceaa2f6" providerId="LiveId" clId="{F3E37458-41F9-4D2F-9D99-70D7ECF95F7A}" dt="2020-02-01T00:30:21.943" v="93"/>
          <ac:spMkLst>
            <pc:docMk/>
            <pc:sldMk cId="0" sldId="260"/>
            <ac:spMk id="27" creationId="{FBB992DD-68EA-4678-84D7-818987C01F61}"/>
          </ac:spMkLst>
        </pc:spChg>
        <pc:spChg chg="add mod">
          <ac:chgData name="Andrea Sealy" userId="e37cab5d6ceaa2f6" providerId="LiveId" clId="{F3E37458-41F9-4D2F-9D99-70D7ECF95F7A}" dt="2020-02-01T00:31:01.969" v="103" actId="20577"/>
          <ac:spMkLst>
            <pc:docMk/>
            <pc:sldMk cId="0" sldId="260"/>
            <ac:spMk id="28" creationId="{CAF85F3E-9DC7-42B0-A55E-79366BD25419}"/>
          </ac:spMkLst>
        </pc:spChg>
        <pc:grpChg chg="mod">
          <ac:chgData name="Andrea Sealy" userId="e37cab5d6ceaa2f6" providerId="LiveId" clId="{F3E37458-41F9-4D2F-9D99-70D7ECF95F7A}" dt="2020-02-01T00:37:06.608" v="192" actId="14100"/>
          <ac:grpSpMkLst>
            <pc:docMk/>
            <pc:sldMk cId="0" sldId="260"/>
            <ac:grpSpMk id="5" creationId="{CCD06D2A-42C3-4739-A9E6-AEBB56385709}"/>
          </ac:grpSpMkLst>
        </pc:grpChg>
      </pc:sldChg>
      <pc:sldChg chg="modSp setBg">
        <pc:chgData name="Andrea Sealy" userId="e37cab5d6ceaa2f6" providerId="LiveId" clId="{F3E37458-41F9-4D2F-9D99-70D7ECF95F7A}" dt="2020-02-01T01:20:11.704" v="473"/>
        <pc:sldMkLst>
          <pc:docMk/>
          <pc:sldMk cId="0" sldId="261"/>
        </pc:sldMkLst>
        <pc:spChg chg="mod">
          <ac:chgData name="Andrea Sealy" userId="e37cab5d6ceaa2f6" providerId="LiveId" clId="{F3E37458-41F9-4D2F-9D99-70D7ECF95F7A}" dt="2020-02-01T01:01:45.820" v="375" actId="403"/>
          <ac:spMkLst>
            <pc:docMk/>
            <pc:sldMk cId="0" sldId="261"/>
            <ac:spMk id="163" creationId="{00000000-0000-0000-0000-000000000000}"/>
          </ac:spMkLst>
        </pc:spChg>
        <pc:spChg chg="mod">
          <ac:chgData name="Andrea Sealy" userId="e37cab5d6ceaa2f6" providerId="LiveId" clId="{F3E37458-41F9-4D2F-9D99-70D7ECF95F7A}" dt="2020-02-01T01:02:20.342" v="387" actId="27636"/>
          <ac:spMkLst>
            <pc:docMk/>
            <pc:sldMk cId="0" sldId="261"/>
            <ac:spMk id="164" creationId="{00000000-0000-0000-0000-000000000000}"/>
          </ac:spMkLst>
        </pc:spChg>
      </pc:sldChg>
      <pc:sldChg chg="delSp modSp setBg">
        <pc:chgData name="Andrea Sealy" userId="e37cab5d6ceaa2f6" providerId="LiveId" clId="{F3E37458-41F9-4D2F-9D99-70D7ECF95F7A}" dt="2020-02-01T11:19:12.382" v="734" actId="113"/>
        <pc:sldMkLst>
          <pc:docMk/>
          <pc:sldMk cId="0" sldId="262"/>
        </pc:sldMkLst>
        <pc:spChg chg="mod">
          <ac:chgData name="Andrea Sealy" userId="e37cab5d6ceaa2f6" providerId="LiveId" clId="{F3E37458-41F9-4D2F-9D99-70D7ECF95F7A}" dt="2020-02-01T01:37:58.888" v="626" actId="20577"/>
          <ac:spMkLst>
            <pc:docMk/>
            <pc:sldMk cId="0" sldId="262"/>
            <ac:spMk id="364" creationId="{00000000-0000-0000-0000-000000000000}"/>
          </ac:spMkLst>
        </pc:spChg>
        <pc:spChg chg="mod">
          <ac:chgData name="Andrea Sealy" userId="e37cab5d6ceaa2f6" providerId="LiveId" clId="{F3E37458-41F9-4D2F-9D99-70D7ECF95F7A}" dt="2020-02-01T11:19:12.382" v="734" actId="113"/>
          <ac:spMkLst>
            <pc:docMk/>
            <pc:sldMk cId="0" sldId="262"/>
            <ac:spMk id="365" creationId="{00000000-0000-0000-0000-000000000000}"/>
          </ac:spMkLst>
        </pc:spChg>
        <pc:spChg chg="del">
          <ac:chgData name="Andrea Sealy" userId="e37cab5d6ceaa2f6" providerId="LiveId" clId="{F3E37458-41F9-4D2F-9D99-70D7ECF95F7A}" dt="2020-02-01T00:55:54.277" v="335" actId="21"/>
          <ac:spMkLst>
            <pc:docMk/>
            <pc:sldMk cId="0" sldId="262"/>
            <ac:spMk id="368" creationId="{00000000-0000-0000-0000-000000000000}"/>
          </ac:spMkLst>
        </pc:spChg>
        <pc:picChg chg="del">
          <ac:chgData name="Andrea Sealy" userId="e37cab5d6ceaa2f6" providerId="LiveId" clId="{F3E37458-41F9-4D2F-9D99-70D7ECF95F7A}" dt="2020-02-01T00:52:49.371" v="300" actId="21"/>
          <ac:picMkLst>
            <pc:docMk/>
            <pc:sldMk cId="0" sldId="262"/>
            <ac:picMk id="367" creationId="{00000000-0000-0000-0000-000000000000}"/>
          </ac:picMkLst>
        </pc:picChg>
      </pc:sldChg>
      <pc:sldChg chg="modSp setBg">
        <pc:chgData name="Andrea Sealy" userId="e37cab5d6ceaa2f6" providerId="LiveId" clId="{F3E37458-41F9-4D2F-9D99-70D7ECF95F7A}" dt="2020-02-01T01:20:11.704" v="473"/>
        <pc:sldMkLst>
          <pc:docMk/>
          <pc:sldMk cId="0" sldId="264"/>
        </pc:sldMkLst>
        <pc:spChg chg="mod">
          <ac:chgData name="Andrea Sealy" userId="e37cab5d6ceaa2f6" providerId="LiveId" clId="{F3E37458-41F9-4D2F-9D99-70D7ECF95F7A}" dt="2020-02-01T01:13:55.507" v="425" actId="14100"/>
          <ac:spMkLst>
            <pc:docMk/>
            <pc:sldMk cId="0" sldId="264"/>
            <ac:spMk id="197" creationId="{00000000-0000-0000-0000-000000000000}"/>
          </ac:spMkLst>
        </pc:spChg>
      </pc:sldChg>
      <pc:sldChg chg="modSp setBg">
        <pc:chgData name="Andrea Sealy" userId="e37cab5d6ceaa2f6" providerId="LiveId" clId="{F3E37458-41F9-4D2F-9D99-70D7ECF95F7A}" dt="2020-02-01T01:20:11.704" v="473"/>
        <pc:sldMkLst>
          <pc:docMk/>
          <pc:sldMk cId="0" sldId="265"/>
        </pc:sldMkLst>
        <pc:spChg chg="mod">
          <ac:chgData name="Andrea Sealy" userId="e37cab5d6ceaa2f6" providerId="LiveId" clId="{F3E37458-41F9-4D2F-9D99-70D7ECF95F7A}" dt="2020-02-01T00:57:48.860" v="343" actId="27636"/>
          <ac:spMkLst>
            <pc:docMk/>
            <pc:sldMk cId="0" sldId="265"/>
            <ac:spMk id="204" creationId="{00000000-0000-0000-0000-000000000000}"/>
          </ac:spMkLst>
        </pc:spChg>
        <pc:spChg chg="mod">
          <ac:chgData name="Andrea Sealy" userId="e37cab5d6ceaa2f6" providerId="LiveId" clId="{F3E37458-41F9-4D2F-9D99-70D7ECF95F7A}" dt="2020-02-01T01:14:19.974" v="429" actId="27636"/>
          <ac:spMkLst>
            <pc:docMk/>
            <pc:sldMk cId="0" sldId="265"/>
            <ac:spMk id="205" creationId="{00000000-0000-0000-0000-000000000000}"/>
          </ac:spMkLst>
        </pc:spChg>
      </pc:sldChg>
      <pc:sldChg chg="modSp setBg">
        <pc:chgData name="Andrea Sealy" userId="e37cab5d6ceaa2f6" providerId="LiveId" clId="{F3E37458-41F9-4D2F-9D99-70D7ECF95F7A}" dt="2020-02-01T01:43:57.346" v="704" actId="20577"/>
        <pc:sldMkLst>
          <pc:docMk/>
          <pc:sldMk cId="0" sldId="266"/>
        </pc:sldMkLst>
        <pc:spChg chg="mod">
          <ac:chgData name="Andrea Sealy" userId="e37cab5d6ceaa2f6" providerId="LiveId" clId="{F3E37458-41F9-4D2F-9D99-70D7ECF95F7A}" dt="2020-02-01T00:57:48.883" v="344" actId="27636"/>
          <ac:spMkLst>
            <pc:docMk/>
            <pc:sldMk cId="0" sldId="266"/>
            <ac:spMk id="210" creationId="{00000000-0000-0000-0000-000000000000}"/>
          </ac:spMkLst>
        </pc:spChg>
        <pc:spChg chg="mod">
          <ac:chgData name="Andrea Sealy" userId="e37cab5d6ceaa2f6" providerId="LiveId" clId="{F3E37458-41F9-4D2F-9D99-70D7ECF95F7A}" dt="2020-02-01T01:43:57.346" v="704" actId="20577"/>
          <ac:spMkLst>
            <pc:docMk/>
            <pc:sldMk cId="0" sldId="266"/>
            <ac:spMk id="213" creationId="{00000000-0000-0000-0000-000000000000}"/>
          </ac:spMkLst>
        </pc:spChg>
      </pc:sldChg>
      <pc:sldChg chg="modSp setBg">
        <pc:chgData name="Andrea Sealy" userId="e37cab5d6ceaa2f6" providerId="LiveId" clId="{F3E37458-41F9-4D2F-9D99-70D7ECF95F7A}" dt="2020-02-01T01:40:44.073" v="691" actId="20577"/>
        <pc:sldMkLst>
          <pc:docMk/>
          <pc:sldMk cId="0" sldId="267"/>
        </pc:sldMkLst>
        <pc:spChg chg="mod">
          <ac:chgData name="Andrea Sealy" userId="e37cab5d6ceaa2f6" providerId="LiveId" clId="{F3E37458-41F9-4D2F-9D99-70D7ECF95F7A}" dt="2020-02-01T00:57:48.898" v="345" actId="27636"/>
          <ac:spMkLst>
            <pc:docMk/>
            <pc:sldMk cId="0" sldId="267"/>
            <ac:spMk id="218" creationId="{00000000-0000-0000-0000-000000000000}"/>
          </ac:spMkLst>
        </pc:spChg>
        <pc:spChg chg="mod">
          <ac:chgData name="Andrea Sealy" userId="e37cab5d6ceaa2f6" providerId="LiveId" clId="{F3E37458-41F9-4D2F-9D99-70D7ECF95F7A}" dt="2020-02-01T01:40:44.073" v="691" actId="20577"/>
          <ac:spMkLst>
            <pc:docMk/>
            <pc:sldMk cId="0" sldId="267"/>
            <ac:spMk id="221" creationId="{00000000-0000-0000-0000-000000000000}"/>
          </ac:spMkLst>
        </pc:spChg>
      </pc:sldChg>
      <pc:sldChg chg="del">
        <pc:chgData name="Andrea Sealy" userId="e37cab5d6ceaa2f6" providerId="LiveId" clId="{F3E37458-41F9-4D2F-9D99-70D7ECF95F7A}" dt="2020-01-31T01:35:12.409" v="65" actId="2696"/>
        <pc:sldMkLst>
          <pc:docMk/>
          <pc:sldMk cId="3215947382" sldId="267"/>
        </pc:sldMkLst>
      </pc:sldChg>
      <pc:sldChg chg="modSp setBg">
        <pc:chgData name="Andrea Sealy" userId="e37cab5d6ceaa2f6" providerId="LiveId" clId="{F3E37458-41F9-4D2F-9D99-70D7ECF95F7A}" dt="2020-02-01T01:20:11.704" v="473"/>
        <pc:sldMkLst>
          <pc:docMk/>
          <pc:sldMk cId="0" sldId="269"/>
        </pc:sldMkLst>
        <pc:spChg chg="mod">
          <ac:chgData name="Andrea Sealy" userId="e37cab5d6ceaa2f6" providerId="LiveId" clId="{F3E37458-41F9-4D2F-9D99-70D7ECF95F7A}" dt="2020-02-01T01:16:14.361" v="441" actId="14100"/>
          <ac:spMkLst>
            <pc:docMk/>
            <pc:sldMk cId="0" sldId="269"/>
            <ac:spMk id="234" creationId="{00000000-0000-0000-0000-000000000000}"/>
          </ac:spMkLst>
        </pc:spChg>
      </pc:sldChg>
      <pc:sldChg chg="modSp setBg">
        <pc:chgData name="Andrea Sealy" userId="e37cab5d6ceaa2f6" providerId="LiveId" clId="{F3E37458-41F9-4D2F-9D99-70D7ECF95F7A}" dt="2020-02-01T01:20:11.704" v="473"/>
        <pc:sldMkLst>
          <pc:docMk/>
          <pc:sldMk cId="0" sldId="270"/>
        </pc:sldMkLst>
        <pc:spChg chg="mod">
          <ac:chgData name="Andrea Sealy" userId="e37cab5d6ceaa2f6" providerId="LiveId" clId="{F3E37458-41F9-4D2F-9D99-70D7ECF95F7A}" dt="2020-02-01T01:16:28.950" v="444" actId="403"/>
          <ac:spMkLst>
            <pc:docMk/>
            <pc:sldMk cId="0" sldId="270"/>
            <ac:spMk id="241" creationId="{00000000-0000-0000-0000-000000000000}"/>
          </ac:spMkLst>
        </pc:spChg>
        <pc:spChg chg="mod">
          <ac:chgData name="Andrea Sealy" userId="e37cab5d6ceaa2f6" providerId="LiveId" clId="{F3E37458-41F9-4D2F-9D99-70D7ECF95F7A}" dt="2020-02-01T00:57:48.942" v="347" actId="27636"/>
          <ac:spMkLst>
            <pc:docMk/>
            <pc:sldMk cId="0" sldId="270"/>
            <ac:spMk id="244" creationId="{00000000-0000-0000-0000-000000000000}"/>
          </ac:spMkLst>
        </pc:spChg>
      </pc:sldChg>
      <pc:sldChg chg="modSp setBg">
        <pc:chgData name="Andrea Sealy" userId="e37cab5d6ceaa2f6" providerId="LiveId" clId="{F3E37458-41F9-4D2F-9D99-70D7ECF95F7A}" dt="2020-02-01T01:20:11.704" v="473"/>
        <pc:sldMkLst>
          <pc:docMk/>
          <pc:sldMk cId="0" sldId="271"/>
        </pc:sldMkLst>
        <pc:spChg chg="mod">
          <ac:chgData name="Andrea Sealy" userId="e37cab5d6ceaa2f6" providerId="LiveId" clId="{F3E37458-41F9-4D2F-9D99-70D7ECF95F7A}" dt="2020-02-01T01:16:53.944" v="449" actId="14100"/>
          <ac:spMkLst>
            <pc:docMk/>
            <pc:sldMk cId="0" sldId="271"/>
            <ac:spMk id="249" creationId="{00000000-0000-0000-0000-000000000000}"/>
          </ac:spMkLst>
        </pc:spChg>
        <pc:spChg chg="mod">
          <ac:chgData name="Andrea Sealy" userId="e37cab5d6ceaa2f6" providerId="LiveId" clId="{F3E37458-41F9-4D2F-9D99-70D7ECF95F7A}" dt="2020-02-01T01:16:45.729" v="447" actId="403"/>
          <ac:spMkLst>
            <pc:docMk/>
            <pc:sldMk cId="0" sldId="271"/>
            <ac:spMk id="252" creationId="{00000000-0000-0000-0000-000000000000}"/>
          </ac:spMkLst>
        </pc:spChg>
      </pc:sldChg>
      <pc:sldChg chg="modSp setBg">
        <pc:chgData name="Andrea Sealy" userId="e37cab5d6ceaa2f6" providerId="LiveId" clId="{F3E37458-41F9-4D2F-9D99-70D7ECF95F7A}" dt="2020-02-01T11:36:31.795" v="805" actId="14100"/>
        <pc:sldMkLst>
          <pc:docMk/>
          <pc:sldMk cId="0" sldId="273"/>
        </pc:sldMkLst>
        <pc:spChg chg="mod">
          <ac:chgData name="Andrea Sealy" userId="e37cab5d6ceaa2f6" providerId="LiveId" clId="{F3E37458-41F9-4D2F-9D99-70D7ECF95F7A}" dt="2020-02-01T01:17:37.506" v="458" actId="20577"/>
          <ac:spMkLst>
            <pc:docMk/>
            <pc:sldMk cId="0" sldId="273"/>
            <ac:spMk id="264" creationId="{00000000-0000-0000-0000-000000000000}"/>
          </ac:spMkLst>
        </pc:spChg>
        <pc:spChg chg="mod">
          <ac:chgData name="Andrea Sealy" userId="e37cab5d6ceaa2f6" providerId="LiveId" clId="{F3E37458-41F9-4D2F-9D99-70D7ECF95F7A}" dt="2020-02-01T11:36:31.795" v="805" actId="14100"/>
          <ac:spMkLst>
            <pc:docMk/>
            <pc:sldMk cId="0" sldId="273"/>
            <ac:spMk id="265" creationId="{00000000-0000-0000-0000-000000000000}"/>
          </ac:spMkLst>
        </pc:spChg>
      </pc:sldChg>
      <pc:sldChg chg="del">
        <pc:chgData name="Andrea Sealy" userId="e37cab5d6ceaa2f6" providerId="LiveId" clId="{F3E37458-41F9-4D2F-9D99-70D7ECF95F7A}" dt="2020-01-31T01:35:12.409" v="65" actId="2696"/>
        <pc:sldMkLst>
          <pc:docMk/>
          <pc:sldMk cId="2513798574" sldId="273"/>
        </pc:sldMkLst>
      </pc:sldChg>
      <pc:sldChg chg="modSp del">
        <pc:chgData name="Andrea Sealy" userId="e37cab5d6ceaa2f6" providerId="LiveId" clId="{F3E37458-41F9-4D2F-9D99-70D7ECF95F7A}" dt="2020-02-01T01:19:34.121" v="472" actId="2696"/>
        <pc:sldMkLst>
          <pc:docMk/>
          <pc:sldMk cId="0" sldId="275"/>
        </pc:sldMkLst>
        <pc:spChg chg="mod">
          <ac:chgData name="Andrea Sealy" userId="e37cab5d6ceaa2f6" providerId="LiveId" clId="{F3E37458-41F9-4D2F-9D99-70D7ECF95F7A}" dt="2020-02-01T00:57:48.994" v="350" actId="27636"/>
          <ac:spMkLst>
            <pc:docMk/>
            <pc:sldMk cId="0" sldId="275"/>
            <ac:spMk id="276" creationId="{00000000-0000-0000-0000-000000000000}"/>
          </ac:spMkLst>
        </pc:spChg>
      </pc:sldChg>
      <pc:sldChg chg="addSp modSp del">
        <pc:chgData name="Andrea Sealy" userId="e37cab5d6ceaa2f6" providerId="LiveId" clId="{F3E37458-41F9-4D2F-9D99-70D7ECF95F7A}" dt="2020-01-31T01:41:55.426" v="83" actId="2696"/>
        <pc:sldMkLst>
          <pc:docMk/>
          <pc:sldMk cId="0" sldId="285"/>
        </pc:sldMkLst>
        <pc:spChg chg="mod">
          <ac:chgData name="Andrea Sealy" userId="e37cab5d6ceaa2f6" providerId="LiveId" clId="{F3E37458-41F9-4D2F-9D99-70D7ECF95F7A}" dt="2020-01-31T01:39:30.235" v="76" actId="1076"/>
          <ac:spMkLst>
            <pc:docMk/>
            <pc:sldMk cId="0" sldId="285"/>
            <ac:spMk id="11" creationId="{640A5498-CAFB-47D3-A07A-49B2634D9D14}"/>
          </ac:spMkLst>
        </pc:spChg>
        <pc:spChg chg="mod">
          <ac:chgData name="Andrea Sealy" userId="e37cab5d6ceaa2f6" providerId="LiveId" clId="{F3E37458-41F9-4D2F-9D99-70D7ECF95F7A}" dt="2020-01-31T01:38:48.873" v="71" actId="1076"/>
          <ac:spMkLst>
            <pc:docMk/>
            <pc:sldMk cId="0" sldId="285"/>
            <ac:spMk id="13" creationId="{00000000-0000-0000-0000-000000000000}"/>
          </ac:spMkLst>
        </pc:spChg>
        <pc:spChg chg="mod">
          <ac:chgData name="Andrea Sealy" userId="e37cab5d6ceaa2f6" providerId="LiveId" clId="{F3E37458-41F9-4D2F-9D99-70D7ECF95F7A}" dt="2020-01-31T01:38:54.667" v="72" actId="1076"/>
          <ac:spMkLst>
            <pc:docMk/>
            <pc:sldMk cId="0" sldId="285"/>
            <ac:spMk id="14" creationId="{00000000-0000-0000-0000-000000000000}"/>
          </ac:spMkLst>
        </pc:spChg>
        <pc:spChg chg="mod">
          <ac:chgData name="Andrea Sealy" userId="e37cab5d6ceaa2f6" providerId="LiveId" clId="{F3E37458-41F9-4D2F-9D99-70D7ECF95F7A}" dt="2020-01-31T01:40:45.281" v="81" actId="1076"/>
          <ac:spMkLst>
            <pc:docMk/>
            <pc:sldMk cId="0" sldId="285"/>
            <ac:spMk id="16" creationId="{BCEB452E-0E01-4FAE-BECA-80323F238AAF}"/>
          </ac:spMkLst>
        </pc:spChg>
        <pc:grpChg chg="add mod">
          <ac:chgData name="Andrea Sealy" userId="e37cab5d6ceaa2f6" providerId="LiveId" clId="{F3E37458-41F9-4D2F-9D99-70D7ECF95F7A}" dt="2020-01-31T01:40:57.853" v="82" actId="14100"/>
          <ac:grpSpMkLst>
            <pc:docMk/>
            <pc:sldMk cId="0" sldId="285"/>
            <ac:grpSpMk id="9" creationId="{FB42C93E-AA6F-4A7F-9DE2-30009EB06373}"/>
          </ac:grpSpMkLst>
        </pc:grpChg>
        <pc:grpChg chg="mod">
          <ac:chgData name="Andrea Sealy" userId="e37cab5d6ceaa2f6" providerId="LiveId" clId="{F3E37458-41F9-4D2F-9D99-70D7ECF95F7A}" dt="2020-01-31T01:40:57.853" v="82" actId="14100"/>
          <ac:grpSpMkLst>
            <pc:docMk/>
            <pc:sldMk cId="0" sldId="285"/>
            <ac:grpSpMk id="10" creationId="{54D11871-1064-48FE-BE15-C876DCDD8DC9}"/>
          </ac:grpSpMkLst>
        </pc:grpChg>
        <pc:picChg chg="mod">
          <ac:chgData name="Andrea Sealy" userId="e37cab5d6ceaa2f6" providerId="LiveId" clId="{F3E37458-41F9-4D2F-9D99-70D7ECF95F7A}" dt="2020-01-31T01:38:35.772" v="68" actId="14100"/>
          <ac:picMkLst>
            <pc:docMk/>
            <pc:sldMk cId="0" sldId="285"/>
            <ac:picMk id="176129" creationId="{00000000-0000-0000-0000-000000000000}"/>
          </ac:picMkLst>
        </pc:picChg>
      </pc:sldChg>
      <pc:sldChg chg="del">
        <pc:chgData name="Andrea Sealy" userId="e37cab5d6ceaa2f6" providerId="LiveId" clId="{F3E37458-41F9-4D2F-9D99-70D7ECF95F7A}" dt="2020-01-31T01:35:12.409" v="65" actId="2696"/>
        <pc:sldMkLst>
          <pc:docMk/>
          <pc:sldMk cId="2895125769" sldId="295"/>
        </pc:sldMkLst>
      </pc:sldChg>
      <pc:sldChg chg="modSp">
        <pc:chgData name="Andrea Sealy" userId="e37cab5d6ceaa2f6" providerId="LiveId" clId="{F3E37458-41F9-4D2F-9D99-70D7ECF95F7A}" dt="2020-02-01T00:28:59.224" v="88" actId="404"/>
        <pc:sldMkLst>
          <pc:docMk/>
          <pc:sldMk cId="2570411018" sldId="296"/>
        </pc:sldMkLst>
        <pc:spChg chg="mod">
          <ac:chgData name="Andrea Sealy" userId="e37cab5d6ceaa2f6" providerId="LiveId" clId="{F3E37458-41F9-4D2F-9D99-70D7ECF95F7A}" dt="2020-02-01T00:28:59.224" v="88" actId="404"/>
          <ac:spMkLst>
            <pc:docMk/>
            <pc:sldMk cId="2570411018" sldId="296"/>
            <ac:spMk id="7" creationId="{B010F966-4778-47DB-B128-5198ABD15274}"/>
          </ac:spMkLst>
        </pc:spChg>
      </pc:sldChg>
      <pc:sldChg chg="addSp modSp modAnim">
        <pc:chgData name="Andrea Sealy" userId="e37cab5d6ceaa2f6" providerId="LiveId" clId="{F3E37458-41F9-4D2F-9D99-70D7ECF95F7A}" dt="2020-02-01T11:14:06.054" v="713"/>
        <pc:sldMkLst>
          <pc:docMk/>
          <pc:sldMk cId="0" sldId="312"/>
        </pc:sldMkLst>
        <pc:spChg chg="mod">
          <ac:chgData name="Andrea Sealy" userId="e37cab5d6ceaa2f6" providerId="LiveId" clId="{F3E37458-41F9-4D2F-9D99-70D7ECF95F7A}" dt="2020-02-01T00:33:14.757" v="144" actId="403"/>
          <ac:spMkLst>
            <pc:docMk/>
            <pc:sldMk cId="0" sldId="312"/>
            <ac:spMk id="6" creationId="{00000000-0000-0000-0000-000000000000}"/>
          </ac:spMkLst>
        </pc:spChg>
        <pc:spChg chg="add">
          <ac:chgData name="Andrea Sealy" userId="e37cab5d6ceaa2f6" providerId="LiveId" clId="{F3E37458-41F9-4D2F-9D99-70D7ECF95F7A}" dt="2020-02-01T00:31:24.121" v="107"/>
          <ac:spMkLst>
            <pc:docMk/>
            <pc:sldMk cId="0" sldId="312"/>
            <ac:spMk id="10" creationId="{D747811F-017F-4E50-BDB1-FC6D96866EEA}"/>
          </ac:spMkLst>
        </pc:spChg>
        <pc:spChg chg="mod ord">
          <ac:chgData name="Andrea Sealy" userId="e37cab5d6ceaa2f6" providerId="LiveId" clId="{F3E37458-41F9-4D2F-9D99-70D7ECF95F7A}" dt="2020-02-01T00:33:31.278" v="147" actId="1076"/>
          <ac:spMkLst>
            <pc:docMk/>
            <pc:sldMk cId="0" sldId="312"/>
            <ac:spMk id="17" creationId="{00000000-0000-0000-0000-000000000000}"/>
          </ac:spMkLst>
        </pc:spChg>
        <pc:grpChg chg="mod">
          <ac:chgData name="Andrea Sealy" userId="e37cab5d6ceaa2f6" providerId="LiveId" clId="{F3E37458-41F9-4D2F-9D99-70D7ECF95F7A}" dt="2020-02-01T00:33:18.952" v="145" actId="1076"/>
          <ac:grpSpMkLst>
            <pc:docMk/>
            <pc:sldMk cId="0" sldId="312"/>
            <ac:grpSpMk id="19" creationId="{00000000-0000-0000-0000-000000000000}"/>
          </ac:grpSpMkLst>
        </pc:grpChg>
      </pc:sldChg>
      <pc:sldChg chg="del">
        <pc:chgData name="Andrea Sealy" userId="e37cab5d6ceaa2f6" providerId="LiveId" clId="{F3E37458-41F9-4D2F-9D99-70D7ECF95F7A}" dt="2020-01-31T01:35:12.409" v="65" actId="2696"/>
        <pc:sldMkLst>
          <pc:docMk/>
          <pc:sldMk cId="3191738976" sldId="315"/>
        </pc:sldMkLst>
      </pc:sldChg>
      <pc:sldChg chg="modSp">
        <pc:chgData name="Andrea Sealy" userId="e37cab5d6ceaa2f6" providerId="LiveId" clId="{F3E37458-41F9-4D2F-9D99-70D7ECF95F7A}" dt="2020-02-01T00:46:32.499" v="223" actId="1076"/>
        <pc:sldMkLst>
          <pc:docMk/>
          <pc:sldMk cId="0" sldId="317"/>
        </pc:sldMkLst>
        <pc:spChg chg="mod">
          <ac:chgData name="Andrea Sealy" userId="e37cab5d6ceaa2f6" providerId="LiveId" clId="{F3E37458-41F9-4D2F-9D99-70D7ECF95F7A}" dt="2020-02-01T00:46:00.832" v="219" actId="1076"/>
          <ac:spMkLst>
            <pc:docMk/>
            <pc:sldMk cId="0" sldId="317"/>
            <ac:spMk id="247" creationId="{00000000-0000-0000-0000-000000000000}"/>
          </ac:spMkLst>
        </pc:spChg>
        <pc:picChg chg="mod">
          <ac:chgData name="Andrea Sealy" userId="e37cab5d6ceaa2f6" providerId="LiveId" clId="{F3E37458-41F9-4D2F-9D99-70D7ECF95F7A}" dt="2020-02-01T00:46:20.197" v="221" actId="14100"/>
          <ac:picMkLst>
            <pc:docMk/>
            <pc:sldMk cId="0" sldId="317"/>
            <ac:picMk id="246" creationId="{00000000-0000-0000-0000-000000000000}"/>
          </ac:picMkLst>
        </pc:picChg>
        <pc:picChg chg="mod">
          <ac:chgData name="Andrea Sealy" userId="e37cab5d6ceaa2f6" providerId="LiveId" clId="{F3E37458-41F9-4D2F-9D99-70D7ECF95F7A}" dt="2020-02-01T00:46:28.809" v="222" actId="1076"/>
          <ac:picMkLst>
            <pc:docMk/>
            <pc:sldMk cId="0" sldId="317"/>
            <ac:picMk id="248" creationId="{00000000-0000-0000-0000-000000000000}"/>
          </ac:picMkLst>
        </pc:picChg>
        <pc:picChg chg="mod">
          <ac:chgData name="Andrea Sealy" userId="e37cab5d6ceaa2f6" providerId="LiveId" clId="{F3E37458-41F9-4D2F-9D99-70D7ECF95F7A}" dt="2020-02-01T00:46:32.499" v="223" actId="1076"/>
          <ac:picMkLst>
            <pc:docMk/>
            <pc:sldMk cId="0" sldId="317"/>
            <ac:picMk id="249" creationId="{00000000-0000-0000-0000-000000000000}"/>
          </ac:picMkLst>
        </pc:picChg>
      </pc:sldChg>
      <pc:sldChg chg="modSp">
        <pc:chgData name="Andrea Sealy" userId="e37cab5d6ceaa2f6" providerId="LiveId" clId="{F3E37458-41F9-4D2F-9D99-70D7ECF95F7A}" dt="2020-02-01T00:50:33.189" v="284" actId="1076"/>
        <pc:sldMkLst>
          <pc:docMk/>
          <pc:sldMk cId="0" sldId="318"/>
        </pc:sldMkLst>
        <pc:spChg chg="mod">
          <ac:chgData name="Andrea Sealy" userId="e37cab5d6ceaa2f6" providerId="LiveId" clId="{F3E37458-41F9-4D2F-9D99-70D7ECF95F7A}" dt="2020-02-01T00:49:48.827" v="278" actId="1076"/>
          <ac:spMkLst>
            <pc:docMk/>
            <pc:sldMk cId="0" sldId="318"/>
            <ac:spMk id="254" creationId="{00000000-0000-0000-0000-000000000000}"/>
          </ac:spMkLst>
        </pc:spChg>
        <pc:spChg chg="mod">
          <ac:chgData name="Andrea Sealy" userId="e37cab5d6ceaa2f6" providerId="LiveId" clId="{F3E37458-41F9-4D2F-9D99-70D7ECF95F7A}" dt="2020-02-01T00:50:33.189" v="284" actId="1076"/>
          <ac:spMkLst>
            <pc:docMk/>
            <pc:sldMk cId="0" sldId="318"/>
            <ac:spMk id="287" creationId="{00000000-0000-0000-0000-000000000000}"/>
          </ac:spMkLst>
        </pc:spChg>
      </pc:sldChg>
      <pc:sldChg chg="modSp">
        <pc:chgData name="Andrea Sealy" userId="e37cab5d6ceaa2f6" providerId="LiveId" clId="{F3E37458-41F9-4D2F-9D99-70D7ECF95F7A}" dt="2020-02-01T00:37:52.859" v="206" actId="20577"/>
        <pc:sldMkLst>
          <pc:docMk/>
          <pc:sldMk cId="4167789000" sldId="319"/>
        </pc:sldMkLst>
        <pc:spChg chg="mod">
          <ac:chgData name="Andrea Sealy" userId="e37cab5d6ceaa2f6" providerId="LiveId" clId="{F3E37458-41F9-4D2F-9D99-70D7ECF95F7A}" dt="2020-02-01T00:37:24.608" v="197" actId="403"/>
          <ac:spMkLst>
            <pc:docMk/>
            <pc:sldMk cId="4167789000" sldId="319"/>
            <ac:spMk id="2" creationId="{00000000-0000-0000-0000-000000000000}"/>
          </ac:spMkLst>
        </pc:spChg>
        <pc:spChg chg="mod">
          <ac:chgData name="Andrea Sealy" userId="e37cab5d6ceaa2f6" providerId="LiveId" clId="{F3E37458-41F9-4D2F-9D99-70D7ECF95F7A}" dt="2020-02-01T00:37:35.006" v="199" actId="1076"/>
          <ac:spMkLst>
            <pc:docMk/>
            <pc:sldMk cId="4167789000" sldId="319"/>
            <ac:spMk id="5" creationId="{8C52F326-1FBA-4732-97F9-3ADD80CD90D1}"/>
          </ac:spMkLst>
        </pc:spChg>
        <pc:spChg chg="mod">
          <ac:chgData name="Andrea Sealy" userId="e37cab5d6ceaa2f6" providerId="LiveId" clId="{F3E37458-41F9-4D2F-9D99-70D7ECF95F7A}" dt="2020-02-01T00:37:52.859" v="206" actId="20577"/>
          <ac:spMkLst>
            <pc:docMk/>
            <pc:sldMk cId="4167789000" sldId="319"/>
            <ac:spMk id="9" creationId="{E91DC84F-2CF1-4828-87EB-C85987EC0670}"/>
          </ac:spMkLst>
        </pc:spChg>
      </pc:sldChg>
      <pc:sldChg chg="del">
        <pc:chgData name="Andrea Sealy" userId="e37cab5d6ceaa2f6" providerId="LiveId" clId="{F3E37458-41F9-4D2F-9D99-70D7ECF95F7A}" dt="2020-01-31T01:34:55.723" v="64" actId="2696"/>
        <pc:sldMkLst>
          <pc:docMk/>
          <pc:sldMk cId="1487852395" sldId="320"/>
        </pc:sldMkLst>
      </pc:sldChg>
      <pc:sldChg chg="addSp delSp modSp modAnim">
        <pc:chgData name="Andrea Sealy" userId="e37cab5d6ceaa2f6" providerId="LiveId" clId="{F3E37458-41F9-4D2F-9D99-70D7ECF95F7A}" dt="2020-02-01T01:35:45.565" v="608" actId="403"/>
        <pc:sldMkLst>
          <pc:docMk/>
          <pc:sldMk cId="979143856" sldId="321"/>
        </pc:sldMkLst>
        <pc:spChg chg="add del mod">
          <ac:chgData name="Andrea Sealy" userId="e37cab5d6ceaa2f6" providerId="LiveId" clId="{F3E37458-41F9-4D2F-9D99-70D7ECF95F7A}" dt="2020-02-01T01:34:36.525" v="596" actId="21"/>
          <ac:spMkLst>
            <pc:docMk/>
            <pc:sldMk cId="979143856" sldId="321"/>
            <ac:spMk id="4" creationId="{9CB18EE8-F723-4E89-A9C9-518C54C357BC}"/>
          </ac:spMkLst>
        </pc:spChg>
        <pc:spChg chg="mod">
          <ac:chgData name="Andrea Sealy" userId="e37cab5d6ceaa2f6" providerId="LiveId" clId="{F3E37458-41F9-4D2F-9D99-70D7ECF95F7A}" dt="2020-02-01T01:18:41.753" v="468" actId="1076"/>
          <ac:spMkLst>
            <pc:docMk/>
            <pc:sldMk cId="979143856" sldId="321"/>
            <ac:spMk id="8" creationId="{C272DC98-62D8-4DB9-83E2-FADE7E44526B}"/>
          </ac:spMkLst>
        </pc:spChg>
        <pc:spChg chg="mod">
          <ac:chgData name="Andrea Sealy" userId="e37cab5d6ceaa2f6" providerId="LiveId" clId="{F3E37458-41F9-4D2F-9D99-70D7ECF95F7A}" dt="2020-02-01T01:35:45.565" v="608" actId="403"/>
          <ac:spMkLst>
            <pc:docMk/>
            <pc:sldMk cId="979143856" sldId="321"/>
            <ac:spMk id="9" creationId="{E685831A-E833-480B-B3E0-B2C57F1FF0CC}"/>
          </ac:spMkLst>
        </pc:spChg>
        <pc:spChg chg="mod">
          <ac:chgData name="Andrea Sealy" userId="e37cab5d6ceaa2f6" providerId="LiveId" clId="{F3E37458-41F9-4D2F-9D99-70D7ECF95F7A}" dt="2020-02-01T01:35:38.656" v="607" actId="1076"/>
          <ac:spMkLst>
            <pc:docMk/>
            <pc:sldMk cId="979143856" sldId="321"/>
            <ac:spMk id="10" creationId="{4BF9D2FD-FE65-41A1-97A6-32EA0B20F6BB}"/>
          </ac:spMkLst>
        </pc:spChg>
        <pc:picChg chg="mod">
          <ac:chgData name="Andrea Sealy" userId="e37cab5d6ceaa2f6" providerId="LiveId" clId="{F3E37458-41F9-4D2F-9D99-70D7ECF95F7A}" dt="2020-02-01T01:35:32.138" v="606" actId="1076"/>
          <ac:picMkLst>
            <pc:docMk/>
            <pc:sldMk cId="979143856" sldId="321"/>
            <ac:picMk id="11" creationId="{67AD8744-F9E0-43A7-A433-7644F2745297}"/>
          </ac:picMkLst>
        </pc:picChg>
      </pc:sldChg>
      <pc:sldChg chg="modSp setBg">
        <pc:chgData name="Andrea Sealy" userId="e37cab5d6ceaa2f6" providerId="LiveId" clId="{F3E37458-41F9-4D2F-9D99-70D7ECF95F7A}" dt="2020-02-01T01:30:51.705" v="564" actId="14100"/>
        <pc:sldMkLst>
          <pc:docMk/>
          <pc:sldMk cId="0" sldId="322"/>
        </pc:sldMkLst>
        <pc:spChg chg="mod">
          <ac:chgData name="Andrea Sealy" userId="e37cab5d6ceaa2f6" providerId="LiveId" clId="{F3E37458-41F9-4D2F-9D99-70D7ECF95F7A}" dt="2020-02-01T00:57:48.641" v="336" actId="27636"/>
          <ac:spMkLst>
            <pc:docMk/>
            <pc:sldMk cId="0" sldId="322"/>
            <ac:spMk id="140" creationId="{00000000-0000-0000-0000-000000000000}"/>
          </ac:spMkLst>
        </pc:spChg>
        <pc:spChg chg="mod">
          <ac:chgData name="Andrea Sealy" userId="e37cab5d6ceaa2f6" providerId="LiveId" clId="{F3E37458-41F9-4D2F-9D99-70D7ECF95F7A}" dt="2020-02-01T01:30:45.787" v="563" actId="403"/>
          <ac:spMkLst>
            <pc:docMk/>
            <pc:sldMk cId="0" sldId="322"/>
            <ac:spMk id="141" creationId="{00000000-0000-0000-0000-000000000000}"/>
          </ac:spMkLst>
        </pc:spChg>
        <pc:picChg chg="mod">
          <ac:chgData name="Andrea Sealy" userId="e37cab5d6ceaa2f6" providerId="LiveId" clId="{F3E37458-41F9-4D2F-9D99-70D7ECF95F7A}" dt="2020-02-01T01:30:51.705" v="564" actId="14100"/>
          <ac:picMkLst>
            <pc:docMk/>
            <pc:sldMk cId="0" sldId="322"/>
            <ac:picMk id="145" creationId="{00000000-0000-0000-0000-000000000000}"/>
          </ac:picMkLst>
        </pc:picChg>
      </pc:sldChg>
      <pc:sldChg chg="del">
        <pc:chgData name="Andrea Sealy" userId="e37cab5d6ceaa2f6" providerId="LiveId" clId="{F3E37458-41F9-4D2F-9D99-70D7ECF95F7A}" dt="2020-01-31T01:42:11.019" v="84" actId="2696"/>
        <pc:sldMkLst>
          <pc:docMk/>
          <pc:sldMk cId="2897700943" sldId="322"/>
        </pc:sldMkLst>
      </pc:sldChg>
      <pc:sldChg chg="modSp setBg">
        <pc:chgData name="Andrea Sealy" userId="e37cab5d6ceaa2f6" providerId="LiveId" clId="{F3E37458-41F9-4D2F-9D99-70D7ECF95F7A}" dt="2020-02-01T01:20:11.704" v="473"/>
        <pc:sldMkLst>
          <pc:docMk/>
          <pc:sldMk cId="0" sldId="323"/>
        </pc:sldMkLst>
        <pc:spChg chg="mod">
          <ac:chgData name="Andrea Sealy" userId="e37cab5d6ceaa2f6" providerId="LiveId" clId="{F3E37458-41F9-4D2F-9D99-70D7ECF95F7A}" dt="2020-02-01T01:01:25.402" v="370" actId="403"/>
          <ac:spMkLst>
            <pc:docMk/>
            <pc:sldMk cId="0" sldId="323"/>
            <ac:spMk id="157" creationId="{00000000-0000-0000-0000-000000000000}"/>
          </ac:spMkLst>
        </pc:spChg>
        <pc:spChg chg="mod">
          <ac:chgData name="Andrea Sealy" userId="e37cab5d6ceaa2f6" providerId="LiveId" clId="{F3E37458-41F9-4D2F-9D99-70D7ECF95F7A}" dt="2020-02-01T01:01:09.096" v="366" actId="14100"/>
          <ac:spMkLst>
            <pc:docMk/>
            <pc:sldMk cId="0" sldId="323"/>
            <ac:spMk id="158" creationId="{00000000-0000-0000-0000-000000000000}"/>
          </ac:spMkLst>
        </pc:spChg>
      </pc:sldChg>
      <pc:sldChg chg="del">
        <pc:chgData name="Andrea Sealy" userId="e37cab5d6ceaa2f6" providerId="LiveId" clId="{F3E37458-41F9-4D2F-9D99-70D7ECF95F7A}" dt="2020-01-31T01:34:55.723" v="64" actId="2696"/>
        <pc:sldMkLst>
          <pc:docMk/>
          <pc:sldMk cId="3695822595" sldId="323"/>
        </pc:sldMkLst>
      </pc:sldChg>
      <pc:sldChg chg="addSp modSp setBg">
        <pc:chgData name="Andrea Sealy" userId="e37cab5d6ceaa2f6" providerId="LiveId" clId="{F3E37458-41F9-4D2F-9D99-70D7ECF95F7A}" dt="2020-02-01T01:20:11.704" v="473"/>
        <pc:sldMkLst>
          <pc:docMk/>
          <pc:sldMk cId="0" sldId="324"/>
        </pc:sldMkLst>
        <pc:spChg chg="add mod">
          <ac:chgData name="Andrea Sealy" userId="e37cab5d6ceaa2f6" providerId="LiveId" clId="{F3E37458-41F9-4D2F-9D99-70D7ECF95F7A}" dt="2020-02-01T01:08:53.864" v="420" actId="27636"/>
          <ac:spMkLst>
            <pc:docMk/>
            <pc:sldMk cId="0" sldId="324"/>
            <ac:spMk id="2" creationId="{63B216CC-4679-4A68-B803-B8FD1A8EAF9E}"/>
          </ac:spMkLst>
        </pc:spChg>
        <pc:spChg chg="mod">
          <ac:chgData name="Andrea Sealy" userId="e37cab5d6ceaa2f6" providerId="LiveId" clId="{F3E37458-41F9-4D2F-9D99-70D7ECF95F7A}" dt="2020-02-01T01:09:12.369" v="422" actId="122"/>
          <ac:spMkLst>
            <pc:docMk/>
            <pc:sldMk cId="0" sldId="324"/>
            <ac:spMk id="184" creationId="{00000000-0000-0000-0000-000000000000}"/>
          </ac:spMkLst>
        </pc:spChg>
        <pc:spChg chg="mod">
          <ac:chgData name="Andrea Sealy" userId="e37cab5d6ceaa2f6" providerId="LiveId" clId="{F3E37458-41F9-4D2F-9D99-70D7ECF95F7A}" dt="2020-02-01T01:09:00.312" v="421" actId="255"/>
          <ac:spMkLst>
            <pc:docMk/>
            <pc:sldMk cId="0" sldId="324"/>
            <ac:spMk id="185" creationId="{00000000-0000-0000-0000-000000000000}"/>
          </ac:spMkLst>
        </pc:spChg>
      </pc:sldChg>
      <pc:sldChg chg="del">
        <pc:chgData name="Andrea Sealy" userId="e37cab5d6ceaa2f6" providerId="LiveId" clId="{F3E37458-41F9-4D2F-9D99-70D7ECF95F7A}" dt="2020-01-31T01:34:55.723" v="64" actId="2696"/>
        <pc:sldMkLst>
          <pc:docMk/>
          <pc:sldMk cId="635375923" sldId="324"/>
        </pc:sldMkLst>
      </pc:sldChg>
      <pc:sldChg chg="delSp modSp setBg">
        <pc:chgData name="Andrea Sealy" userId="e37cab5d6ceaa2f6" providerId="LiveId" clId="{F3E37458-41F9-4D2F-9D99-70D7ECF95F7A}" dt="2020-02-01T01:52:03.769" v="705" actId="404"/>
        <pc:sldMkLst>
          <pc:docMk/>
          <pc:sldMk cId="0" sldId="325"/>
        </pc:sldMkLst>
        <pc:spChg chg="mod">
          <ac:chgData name="Andrea Sealy" userId="e37cab5d6ceaa2f6" providerId="LiveId" clId="{F3E37458-41F9-4D2F-9D99-70D7ECF95F7A}" dt="2020-02-01T01:52:03.769" v="705" actId="404"/>
          <ac:spMkLst>
            <pc:docMk/>
            <pc:sldMk cId="0" sldId="325"/>
            <ac:spMk id="129" creationId="{00000000-0000-0000-0000-000000000000}"/>
          </ac:spMkLst>
        </pc:spChg>
        <pc:spChg chg="mod">
          <ac:chgData name="Andrea Sealy" userId="e37cab5d6ceaa2f6" providerId="LiveId" clId="{F3E37458-41F9-4D2F-9D99-70D7ECF95F7A}" dt="2020-02-01T01:29:53.750" v="557" actId="403"/>
          <ac:spMkLst>
            <pc:docMk/>
            <pc:sldMk cId="0" sldId="325"/>
            <ac:spMk id="130" creationId="{00000000-0000-0000-0000-000000000000}"/>
          </ac:spMkLst>
        </pc:spChg>
        <pc:spChg chg="del">
          <ac:chgData name="Andrea Sealy" userId="e37cab5d6ceaa2f6" providerId="LiveId" clId="{F3E37458-41F9-4D2F-9D99-70D7ECF95F7A}" dt="2020-02-01T01:27:54.900" v="543" actId="21"/>
          <ac:spMkLst>
            <pc:docMk/>
            <pc:sldMk cId="0" sldId="325"/>
            <ac:spMk id="131" creationId="{00000000-0000-0000-0000-000000000000}"/>
          </ac:spMkLst>
        </pc:spChg>
        <pc:spChg chg="del">
          <ac:chgData name="Andrea Sealy" userId="e37cab5d6ceaa2f6" providerId="LiveId" clId="{F3E37458-41F9-4D2F-9D99-70D7ECF95F7A}" dt="2020-02-01T01:28:18.133" v="544" actId="21"/>
          <ac:spMkLst>
            <pc:docMk/>
            <pc:sldMk cId="0" sldId="325"/>
            <ac:spMk id="132" creationId="{00000000-0000-0000-0000-000000000000}"/>
          </ac:spMkLst>
        </pc:spChg>
        <pc:picChg chg="del">
          <ac:chgData name="Andrea Sealy" userId="e37cab5d6ceaa2f6" providerId="LiveId" clId="{F3E37458-41F9-4D2F-9D99-70D7ECF95F7A}" dt="2020-02-01T01:26:50.392" v="474" actId="21"/>
          <ac:picMkLst>
            <pc:docMk/>
            <pc:sldMk cId="0" sldId="325"/>
            <ac:picMk id="128" creationId="{00000000-0000-0000-0000-000000000000}"/>
          </ac:picMkLst>
        </pc:picChg>
      </pc:sldChg>
      <pc:sldChg chg="add del">
        <pc:chgData name="Andrea Sealy" userId="e37cab5d6ceaa2f6" providerId="LiveId" clId="{F3E37458-41F9-4D2F-9D99-70D7ECF95F7A}" dt="2020-02-01T01:09:37.211" v="423" actId="2696"/>
        <pc:sldMkLst>
          <pc:docMk/>
          <pc:sldMk cId="123923273" sldId="325"/>
        </pc:sldMkLst>
      </pc:sldChg>
      <pc:sldChg chg="del">
        <pc:chgData name="Andrea Sealy" userId="e37cab5d6ceaa2f6" providerId="LiveId" clId="{F3E37458-41F9-4D2F-9D99-70D7ECF95F7A}" dt="2020-02-01T11:37:45.565" v="812" actId="2696"/>
        <pc:sldMkLst>
          <pc:docMk/>
          <pc:sldMk cId="169807849" sldId="377"/>
        </pc:sldMkLst>
      </pc:sldChg>
      <pc:sldChg chg="modSp del">
        <pc:chgData name="Andrea Sealy" userId="e37cab5d6ceaa2f6" providerId="LiveId" clId="{F3E37458-41F9-4D2F-9D99-70D7ECF95F7A}" dt="2020-02-01T11:35:39.303" v="775" actId="2696"/>
        <pc:sldMkLst>
          <pc:docMk/>
          <pc:sldMk cId="219000093" sldId="1689"/>
        </pc:sldMkLst>
        <pc:spChg chg="mod">
          <ac:chgData name="Andrea Sealy" userId="e37cab5d6ceaa2f6" providerId="LiveId" clId="{F3E37458-41F9-4D2F-9D99-70D7ECF95F7A}" dt="2020-02-01T11:33:19.967" v="737"/>
          <ac:spMkLst>
            <pc:docMk/>
            <pc:sldMk cId="219000093" sldId="1689"/>
            <ac:spMk id="3" creationId="{6B7CEB58-2397-458D-8929-9CE34218FC51}"/>
          </ac:spMkLst>
        </pc:spChg>
      </pc:sldChg>
      <pc:sldChg chg="modSp del setBg">
        <pc:chgData name="Andrea Sealy" userId="e37cab5d6ceaa2f6" providerId="LiveId" clId="{F3E37458-41F9-4D2F-9D99-70D7ECF95F7A}" dt="2020-02-01T11:44:10.118" v="1069" actId="27636"/>
        <pc:sldMkLst>
          <pc:docMk/>
          <pc:sldMk cId="2536154942" sldId="1694"/>
        </pc:sldMkLst>
        <pc:spChg chg="mod">
          <ac:chgData name="Andrea Sealy" userId="e37cab5d6ceaa2f6" providerId="LiveId" clId="{F3E37458-41F9-4D2F-9D99-70D7ECF95F7A}" dt="2020-02-01T11:42:20.452" v="1005" actId="1076"/>
          <ac:spMkLst>
            <pc:docMk/>
            <pc:sldMk cId="2536154942" sldId="1694"/>
            <ac:spMk id="2" creationId="{A1E604FD-F3EF-4A50-9999-CD28BB9763FF}"/>
          </ac:spMkLst>
        </pc:spChg>
        <pc:spChg chg="mod">
          <ac:chgData name="Andrea Sealy" userId="e37cab5d6ceaa2f6" providerId="LiveId" clId="{F3E37458-41F9-4D2F-9D99-70D7ECF95F7A}" dt="2020-02-01T11:44:10.118" v="1069" actId="27636"/>
          <ac:spMkLst>
            <pc:docMk/>
            <pc:sldMk cId="2536154942" sldId="1694"/>
            <ac:spMk id="3" creationId="{6B7CEB58-2397-458D-8929-9CE34218FC51}"/>
          </ac:spMkLst>
        </pc:spChg>
      </pc:sldChg>
      <pc:sldChg chg="del">
        <pc:chgData name="Andrea Sealy" userId="e37cab5d6ceaa2f6" providerId="LiveId" clId="{F3E37458-41F9-4D2F-9D99-70D7ECF95F7A}" dt="2020-02-01T11:40:22.378" v="985" actId="2696"/>
        <pc:sldMkLst>
          <pc:docMk/>
          <pc:sldMk cId="4186642778" sldId="1695"/>
        </pc:sldMkLst>
      </pc:sldChg>
      <pc:sldChg chg="del">
        <pc:chgData name="Andrea Sealy" userId="e37cab5d6ceaa2f6" providerId="LiveId" clId="{F3E37458-41F9-4D2F-9D99-70D7ECF95F7A}" dt="2020-02-01T11:37:51.599" v="813" actId="2696"/>
        <pc:sldMkLst>
          <pc:docMk/>
          <pc:sldMk cId="953821659" sldId="16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DC31C-68B5-4F18-ACB6-17CA18F51BF0}" type="datetimeFigureOut">
              <a:rPr lang="en-US" smtClean="0"/>
              <a:t>1/30/2020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BB90F2-386A-40AE-B391-65F65FF647D8}" type="slidenum">
              <a:rPr lang="en-US" smtClean="0"/>
              <a:t>‹#›</a:t>
            </a:fld>
            <a:endParaRPr lang="en-US"/>
          </a:p>
        </p:txBody>
      </p:sp>
    </p:spTree>
    <p:extLst>
      <p:ext uri="{BB962C8B-B14F-4D97-AF65-F5344CB8AC3E}">
        <p14:creationId xmlns:p14="http://schemas.microsoft.com/office/powerpoint/2010/main" val="173176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883" indent="-285724" eaLnBrk="0" hangingPunct="0">
              <a:defRPr>
                <a:solidFill>
                  <a:schemeClr val="tx1"/>
                </a:solidFill>
                <a:latin typeface="Arial" charset="0"/>
              </a:defRPr>
            </a:lvl2pPr>
            <a:lvl3pPr marL="1142898" indent="-228580" eaLnBrk="0" hangingPunct="0">
              <a:defRPr>
                <a:solidFill>
                  <a:schemeClr val="tx1"/>
                </a:solidFill>
                <a:latin typeface="Arial" charset="0"/>
              </a:defRPr>
            </a:lvl3pPr>
            <a:lvl4pPr marL="1600057" indent="-228580" eaLnBrk="0" hangingPunct="0">
              <a:defRPr>
                <a:solidFill>
                  <a:schemeClr val="tx1"/>
                </a:solidFill>
                <a:latin typeface="Arial" charset="0"/>
              </a:defRPr>
            </a:lvl4pPr>
            <a:lvl5pPr marL="2057217" indent="-228580" eaLnBrk="0" hangingPunct="0">
              <a:defRPr>
                <a:solidFill>
                  <a:schemeClr val="tx1"/>
                </a:solidFill>
                <a:latin typeface="Arial" charset="0"/>
              </a:defRPr>
            </a:lvl5pPr>
            <a:lvl6pPr marL="2514376" indent="-228580" eaLnBrk="0" fontAlgn="base" hangingPunct="0">
              <a:spcBef>
                <a:spcPct val="0"/>
              </a:spcBef>
              <a:spcAft>
                <a:spcPct val="0"/>
              </a:spcAft>
              <a:defRPr>
                <a:solidFill>
                  <a:schemeClr val="tx1"/>
                </a:solidFill>
                <a:latin typeface="Arial" charset="0"/>
              </a:defRPr>
            </a:lvl6pPr>
            <a:lvl7pPr marL="2971535" indent="-228580" eaLnBrk="0" fontAlgn="base" hangingPunct="0">
              <a:spcBef>
                <a:spcPct val="0"/>
              </a:spcBef>
              <a:spcAft>
                <a:spcPct val="0"/>
              </a:spcAft>
              <a:defRPr>
                <a:solidFill>
                  <a:schemeClr val="tx1"/>
                </a:solidFill>
                <a:latin typeface="Arial" charset="0"/>
              </a:defRPr>
            </a:lvl7pPr>
            <a:lvl8pPr marL="3428695" indent="-228580" eaLnBrk="0" fontAlgn="base" hangingPunct="0">
              <a:spcBef>
                <a:spcPct val="0"/>
              </a:spcBef>
              <a:spcAft>
                <a:spcPct val="0"/>
              </a:spcAft>
              <a:defRPr>
                <a:solidFill>
                  <a:schemeClr val="tx1"/>
                </a:solidFill>
                <a:latin typeface="Arial" charset="0"/>
              </a:defRPr>
            </a:lvl8pPr>
            <a:lvl9pPr marL="3885854" indent="-228580" eaLnBrk="0" fontAlgn="base" hangingPunct="0">
              <a:spcBef>
                <a:spcPct val="0"/>
              </a:spcBef>
              <a:spcAft>
                <a:spcPct val="0"/>
              </a:spcAft>
              <a:defRPr>
                <a:solidFill>
                  <a:schemeClr val="tx1"/>
                </a:solidFill>
                <a:latin typeface="Arial" charset="0"/>
              </a:defRPr>
            </a:lvl9pPr>
          </a:lstStyle>
          <a:p>
            <a:pPr eaLnBrk="1" hangingPunct="1"/>
            <a:fld id="{5CDDD5CB-7ABD-45D4-871F-082CD7EB5471}" type="slidenum">
              <a:rPr lang="en-US" altLang="en-US">
                <a:solidFill>
                  <a:srgbClr val="000000"/>
                </a:solidFill>
              </a:rPr>
              <a:pPr eaLnBrk="1" hangingPunct="1"/>
              <a:t>3</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mn-lt"/>
                <a:ea typeface="+mn-ea"/>
                <a:cs typeface="+mn-cs"/>
              </a:rPr>
              <a:t>G:\Data\Atlantic\Bar\Monthly\[Bar6596-98-01m_pptn_MAIN_16Nov02_04m_6Dec06_9Jan08_12Feb10.xlsx]Notes</a:t>
            </a:r>
            <a:r>
              <a:rPr lang="en-US" dirty="0"/>
              <a:t> </a:t>
            </a:r>
          </a:p>
        </p:txBody>
      </p:sp>
      <p:sp>
        <p:nvSpPr>
          <p:cNvPr id="4" name="Slide Number Placeholder 3"/>
          <p:cNvSpPr>
            <a:spLocks noGrp="1"/>
          </p:cNvSpPr>
          <p:nvPr>
            <p:ph type="sldNum" sz="quarter" idx="10"/>
          </p:nvPr>
        </p:nvSpPr>
        <p:spPr/>
        <p:txBody>
          <a:bodyPr/>
          <a:lstStyle/>
          <a:p>
            <a:fld id="{28E77DC9-4F47-4D0C-B627-BAA9B6539533}" type="slidenum">
              <a:rPr lang="en-US" smtClean="0"/>
              <a:pPr/>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r>
              <a:rPr lang="en-US" sz="1200" b="0" i="0" u="none" strike="noStrike" kern="1200" dirty="0">
                <a:solidFill>
                  <a:schemeClr val="tx1"/>
                </a:solidFill>
                <a:latin typeface="+mn-lt"/>
                <a:ea typeface="+mn-ea"/>
                <a:cs typeface="+mn-cs"/>
              </a:rPr>
              <a:t>G:\Data\Atlantic\Bar\Monthly\[Bar6596-98-01m_pptn_MAIN_16Nov02_04m_6Dec06_9Jan08_12Feb10.xlsx]Notes</a:t>
            </a:r>
            <a:r>
              <a:rPr lang="en-US" dirty="0"/>
              <a:t> </a:t>
            </a:r>
          </a:p>
        </p:txBody>
      </p:sp>
      <p:sp>
        <p:nvSpPr>
          <p:cNvPr id="4" name="Slide Number Placeholder 3"/>
          <p:cNvSpPr>
            <a:spLocks noGrp="1"/>
          </p:cNvSpPr>
          <p:nvPr>
            <p:ph type="sldNum" sz="quarter" idx="10"/>
          </p:nvPr>
        </p:nvSpPr>
        <p:spPr/>
        <p:txBody>
          <a:bodyPr/>
          <a:lstStyle/>
          <a:p>
            <a:fld id="{28E77DC9-4F47-4D0C-B627-BAA9B6539533}" type="slidenum">
              <a:rPr lang="en-US" smtClean="0"/>
              <a:pPr/>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F21378-3CE5-4895-9FD5-C17E255ADE30}" type="slidenum">
              <a:rPr lang="en-US" smtClean="0"/>
              <a:t>6</a:t>
            </a:fld>
            <a:endParaRPr lang="en-US"/>
          </a:p>
        </p:txBody>
      </p:sp>
    </p:spTree>
    <p:extLst>
      <p:ext uri="{BB962C8B-B14F-4D97-AF65-F5344CB8AC3E}">
        <p14:creationId xmlns:p14="http://schemas.microsoft.com/office/powerpoint/2010/main" val="2688824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
        <p:nvSpPr>
          <p:cNvPr id="241" name="Google Shape;24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Times"/>
                <a:ea typeface="Times"/>
                <a:cs typeface="Times"/>
                <a:sym typeface="Times"/>
              </a:rPr>
              <a:t>7</a:t>
            </a:fld>
            <a:endParaRPr sz="1200" b="0" i="0" u="none" strike="noStrike" cap="none">
              <a:solidFill>
                <a:srgbClr val="000000"/>
              </a:solidFill>
              <a:latin typeface="Times"/>
              <a:ea typeface="Times"/>
              <a:cs typeface="Times"/>
              <a:sym typeface="Time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238409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8950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293053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2/1/2020</a:t>
            </a:r>
            <a:endParaRPr lang="en-GB"/>
          </a:p>
        </p:txBody>
      </p:sp>
      <p:sp>
        <p:nvSpPr>
          <p:cNvPr id="5" name="Footer Placeholder 4"/>
          <p:cNvSpPr>
            <a:spLocks noGrp="1"/>
          </p:cNvSpPr>
          <p:nvPr>
            <p:ph type="ftr" sz="quarter" idx="11"/>
          </p:nvPr>
        </p:nvSpPr>
        <p:spPr/>
        <p:txBody>
          <a:bodyPr/>
          <a:lstStyle/>
          <a:p>
            <a:r>
              <a:rPr lang="en-US"/>
              <a:t>From BOMEX to EUREC4A Symposium</a:t>
            </a:r>
            <a:endParaRPr lang="en-GB"/>
          </a:p>
        </p:txBody>
      </p:sp>
      <p:sp>
        <p:nvSpPr>
          <p:cNvPr id="6" name="Slide Number Placeholder 5"/>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458868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endParaRPr lang="en-GB"/>
          </a:p>
        </p:txBody>
      </p:sp>
      <p:sp>
        <p:nvSpPr>
          <p:cNvPr id="5" name="Footer Placeholder 4"/>
          <p:cNvSpPr>
            <a:spLocks noGrp="1"/>
          </p:cNvSpPr>
          <p:nvPr>
            <p:ph type="ftr" sz="quarter" idx="11"/>
          </p:nvPr>
        </p:nvSpPr>
        <p:spPr/>
        <p:txBody>
          <a:bodyPr/>
          <a:lstStyle/>
          <a:p>
            <a:r>
              <a:rPr lang="en-US"/>
              <a:t>From BOMEX to EUREC4A Symposium</a:t>
            </a:r>
            <a:endParaRPr lang="en-GB"/>
          </a:p>
        </p:txBody>
      </p:sp>
      <p:sp>
        <p:nvSpPr>
          <p:cNvPr id="6" name="Slide Number Placeholder 5"/>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2089105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2/1/2020</a:t>
            </a:r>
            <a:endParaRPr lang="en-GB"/>
          </a:p>
        </p:txBody>
      </p:sp>
      <p:sp>
        <p:nvSpPr>
          <p:cNvPr id="5" name="Footer Placeholder 4"/>
          <p:cNvSpPr>
            <a:spLocks noGrp="1"/>
          </p:cNvSpPr>
          <p:nvPr>
            <p:ph type="ftr" sz="quarter" idx="11"/>
          </p:nvPr>
        </p:nvSpPr>
        <p:spPr/>
        <p:txBody>
          <a:bodyPr/>
          <a:lstStyle/>
          <a:p>
            <a:r>
              <a:rPr lang="en-US"/>
              <a:t>From BOMEX to EUREC4A Symposium</a:t>
            </a:r>
            <a:endParaRPr lang="en-GB"/>
          </a:p>
        </p:txBody>
      </p:sp>
      <p:sp>
        <p:nvSpPr>
          <p:cNvPr id="6" name="Slide Number Placeholder 5"/>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2884557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2/1/2020</a:t>
            </a:r>
            <a:endParaRPr lang="en-GB"/>
          </a:p>
        </p:txBody>
      </p:sp>
      <p:sp>
        <p:nvSpPr>
          <p:cNvPr id="6" name="Footer Placeholder 5"/>
          <p:cNvSpPr>
            <a:spLocks noGrp="1"/>
          </p:cNvSpPr>
          <p:nvPr>
            <p:ph type="ftr" sz="quarter" idx="11"/>
          </p:nvPr>
        </p:nvSpPr>
        <p:spPr/>
        <p:txBody>
          <a:bodyPr/>
          <a:lstStyle/>
          <a:p>
            <a:r>
              <a:rPr lang="en-US"/>
              <a:t>From BOMEX to EUREC4A Symposium</a:t>
            </a:r>
            <a:endParaRPr lang="en-GB"/>
          </a:p>
        </p:txBody>
      </p:sp>
      <p:sp>
        <p:nvSpPr>
          <p:cNvPr id="7" name="Slide Number Placeholder 6"/>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137517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2/1/2020</a:t>
            </a:r>
            <a:endParaRPr lang="en-GB"/>
          </a:p>
        </p:txBody>
      </p:sp>
      <p:sp>
        <p:nvSpPr>
          <p:cNvPr id="8" name="Footer Placeholder 7"/>
          <p:cNvSpPr>
            <a:spLocks noGrp="1"/>
          </p:cNvSpPr>
          <p:nvPr>
            <p:ph type="ftr" sz="quarter" idx="11"/>
          </p:nvPr>
        </p:nvSpPr>
        <p:spPr/>
        <p:txBody>
          <a:bodyPr/>
          <a:lstStyle/>
          <a:p>
            <a:r>
              <a:rPr lang="en-US"/>
              <a:t>From BOMEX to EUREC4A Symposium</a:t>
            </a:r>
            <a:endParaRPr lang="en-GB"/>
          </a:p>
        </p:txBody>
      </p:sp>
      <p:sp>
        <p:nvSpPr>
          <p:cNvPr id="9" name="Slide Number Placeholder 8"/>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4097343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2/1/2020</a:t>
            </a:r>
            <a:endParaRPr lang="en-GB"/>
          </a:p>
        </p:txBody>
      </p:sp>
      <p:sp>
        <p:nvSpPr>
          <p:cNvPr id="4" name="Footer Placeholder 3"/>
          <p:cNvSpPr>
            <a:spLocks noGrp="1"/>
          </p:cNvSpPr>
          <p:nvPr>
            <p:ph type="ftr" sz="quarter" idx="11"/>
          </p:nvPr>
        </p:nvSpPr>
        <p:spPr/>
        <p:txBody>
          <a:bodyPr/>
          <a:lstStyle/>
          <a:p>
            <a:r>
              <a:rPr lang="en-US"/>
              <a:t>From BOMEX to EUREC4A Symposium</a:t>
            </a:r>
            <a:endParaRPr lang="en-GB"/>
          </a:p>
        </p:txBody>
      </p:sp>
      <p:sp>
        <p:nvSpPr>
          <p:cNvPr id="5" name="Slide Number Placeholder 4"/>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29477758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2/1/2020</a:t>
            </a:r>
            <a:endParaRPr lang="en-GB"/>
          </a:p>
        </p:txBody>
      </p:sp>
      <p:sp>
        <p:nvSpPr>
          <p:cNvPr id="3" name="Footer Placeholder 2"/>
          <p:cNvSpPr>
            <a:spLocks noGrp="1"/>
          </p:cNvSpPr>
          <p:nvPr>
            <p:ph type="ftr" sz="quarter" idx="11"/>
          </p:nvPr>
        </p:nvSpPr>
        <p:spPr/>
        <p:txBody>
          <a:bodyPr/>
          <a:lstStyle/>
          <a:p>
            <a:r>
              <a:rPr lang="en-US"/>
              <a:t>From BOMEX to EUREC4A Symposium</a:t>
            </a:r>
            <a:endParaRPr lang="en-GB"/>
          </a:p>
        </p:txBody>
      </p:sp>
      <p:sp>
        <p:nvSpPr>
          <p:cNvPr id="4" name="Slide Number Placeholder 3"/>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26269630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2/1/2020</a:t>
            </a:r>
            <a:endParaRPr lang="en-GB"/>
          </a:p>
        </p:txBody>
      </p:sp>
      <p:sp>
        <p:nvSpPr>
          <p:cNvPr id="6" name="Footer Placeholder 5"/>
          <p:cNvSpPr>
            <a:spLocks noGrp="1"/>
          </p:cNvSpPr>
          <p:nvPr>
            <p:ph type="ftr" sz="quarter" idx="11"/>
          </p:nvPr>
        </p:nvSpPr>
        <p:spPr/>
        <p:txBody>
          <a:bodyPr/>
          <a:lstStyle/>
          <a:p>
            <a:r>
              <a:rPr lang="en-US"/>
              <a:t>From BOMEX to EUREC4A Symposium</a:t>
            </a:r>
            <a:endParaRPr lang="en-GB"/>
          </a:p>
        </p:txBody>
      </p:sp>
      <p:sp>
        <p:nvSpPr>
          <p:cNvPr id="7" name="Slide Number Placeholder 6"/>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13492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2494590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2/1/2020</a:t>
            </a:r>
            <a:endParaRPr lang="en-GB"/>
          </a:p>
        </p:txBody>
      </p:sp>
      <p:sp>
        <p:nvSpPr>
          <p:cNvPr id="6" name="Footer Placeholder 5"/>
          <p:cNvSpPr>
            <a:spLocks noGrp="1"/>
          </p:cNvSpPr>
          <p:nvPr>
            <p:ph type="ftr" sz="quarter" idx="11"/>
          </p:nvPr>
        </p:nvSpPr>
        <p:spPr/>
        <p:txBody>
          <a:bodyPr/>
          <a:lstStyle/>
          <a:p>
            <a:r>
              <a:rPr lang="en-US"/>
              <a:t>From BOMEX to EUREC4A Symposium</a:t>
            </a:r>
            <a:endParaRPr lang="en-GB"/>
          </a:p>
        </p:txBody>
      </p:sp>
      <p:sp>
        <p:nvSpPr>
          <p:cNvPr id="7" name="Slide Number Placeholder 6"/>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3777366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endParaRPr lang="en-GB"/>
          </a:p>
        </p:txBody>
      </p:sp>
      <p:sp>
        <p:nvSpPr>
          <p:cNvPr id="5" name="Footer Placeholder 4"/>
          <p:cNvSpPr>
            <a:spLocks noGrp="1"/>
          </p:cNvSpPr>
          <p:nvPr>
            <p:ph type="ftr" sz="quarter" idx="11"/>
          </p:nvPr>
        </p:nvSpPr>
        <p:spPr/>
        <p:txBody>
          <a:bodyPr/>
          <a:lstStyle/>
          <a:p>
            <a:r>
              <a:rPr lang="en-US"/>
              <a:t>From BOMEX to EUREC4A Symposium</a:t>
            </a:r>
            <a:endParaRPr lang="en-GB"/>
          </a:p>
        </p:txBody>
      </p:sp>
      <p:sp>
        <p:nvSpPr>
          <p:cNvPr id="6" name="Slide Number Placeholder 5"/>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344408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2/1/2020</a:t>
            </a:r>
            <a:endParaRPr lang="en-GB"/>
          </a:p>
        </p:txBody>
      </p:sp>
      <p:sp>
        <p:nvSpPr>
          <p:cNvPr id="5" name="Footer Placeholder 4"/>
          <p:cNvSpPr>
            <a:spLocks noGrp="1"/>
          </p:cNvSpPr>
          <p:nvPr>
            <p:ph type="ftr" sz="quarter" idx="11"/>
          </p:nvPr>
        </p:nvSpPr>
        <p:spPr/>
        <p:txBody>
          <a:bodyPr/>
          <a:lstStyle/>
          <a:p>
            <a:r>
              <a:rPr lang="en-US"/>
              <a:t>From BOMEX to EUREC4A Symposium</a:t>
            </a:r>
            <a:endParaRPr lang="en-GB"/>
          </a:p>
        </p:txBody>
      </p:sp>
      <p:sp>
        <p:nvSpPr>
          <p:cNvPr id="6" name="Slide Number Placeholder 5"/>
          <p:cNvSpPr>
            <a:spLocks noGrp="1"/>
          </p:cNvSpPr>
          <p:nvPr>
            <p:ph type="sldNum" sz="quarter" idx="12"/>
          </p:nvPr>
        </p:nvSpPr>
        <p:spPr/>
        <p:txBody>
          <a:bodyPr/>
          <a:lstStyle/>
          <a:p>
            <a:fld id="{9DF3B9A8-7EB4-455C-BE6F-A4F406D4C6E2}" type="slidenum">
              <a:rPr lang="en-GB" smtClean="0"/>
              <a:t>‹#›</a:t>
            </a:fld>
            <a:endParaRPr lang="en-GB"/>
          </a:p>
        </p:txBody>
      </p:sp>
    </p:spTree>
    <p:extLst>
      <p:ext uri="{BB962C8B-B14F-4D97-AF65-F5344CB8AC3E}">
        <p14:creationId xmlns:p14="http://schemas.microsoft.com/office/powerpoint/2010/main" val="34185021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15479370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1107197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36857296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18863452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2/1/2020</a:t>
            </a:r>
          </a:p>
        </p:txBody>
      </p:sp>
      <p:sp>
        <p:nvSpPr>
          <p:cNvPr id="8" name="Footer Placeholder 7"/>
          <p:cNvSpPr>
            <a:spLocks noGrp="1"/>
          </p:cNvSpPr>
          <p:nvPr>
            <p:ph type="ftr" sz="quarter" idx="11"/>
          </p:nvPr>
        </p:nvSpPr>
        <p:spPr/>
        <p:txBody>
          <a:bodyPr/>
          <a:lstStyle/>
          <a:p>
            <a:r>
              <a:rPr lang="en-US"/>
              <a:t>From BOMEX to EUREC4A Symposium</a:t>
            </a:r>
          </a:p>
        </p:txBody>
      </p:sp>
      <p:sp>
        <p:nvSpPr>
          <p:cNvPr id="9" name="Slide Number Placeholder 8"/>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40072304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2/1/2020</a:t>
            </a:r>
          </a:p>
        </p:txBody>
      </p:sp>
      <p:sp>
        <p:nvSpPr>
          <p:cNvPr id="4" name="Footer Placeholder 3"/>
          <p:cNvSpPr>
            <a:spLocks noGrp="1"/>
          </p:cNvSpPr>
          <p:nvPr>
            <p:ph type="ftr" sz="quarter" idx="11"/>
          </p:nvPr>
        </p:nvSpPr>
        <p:spPr/>
        <p:txBody>
          <a:bodyPr/>
          <a:lstStyle/>
          <a:p>
            <a:r>
              <a:rPr lang="en-US"/>
              <a:t>From BOMEX to EUREC4A Symposium</a:t>
            </a:r>
          </a:p>
        </p:txBody>
      </p:sp>
      <p:sp>
        <p:nvSpPr>
          <p:cNvPr id="5" name="Slide Number Placeholder 4"/>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2298316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2/1/2020</a:t>
            </a:r>
          </a:p>
        </p:txBody>
      </p:sp>
      <p:sp>
        <p:nvSpPr>
          <p:cNvPr id="3" name="Footer Placeholder 2"/>
          <p:cNvSpPr>
            <a:spLocks noGrp="1"/>
          </p:cNvSpPr>
          <p:nvPr>
            <p:ph type="ftr" sz="quarter" idx="11"/>
          </p:nvPr>
        </p:nvSpPr>
        <p:spPr/>
        <p:txBody>
          <a:bodyPr/>
          <a:lstStyle/>
          <a:p>
            <a:r>
              <a:rPr lang="en-US"/>
              <a:t>From BOMEX to EUREC4A Symposium</a:t>
            </a:r>
          </a:p>
        </p:txBody>
      </p:sp>
      <p:sp>
        <p:nvSpPr>
          <p:cNvPr id="4" name="Slide Number Placeholder 3"/>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224299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5715195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548590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30334154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3813372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2/1/2020</a:t>
            </a:r>
          </a:p>
        </p:txBody>
      </p:sp>
      <p:sp>
        <p:nvSpPr>
          <p:cNvPr id="5" name="Footer Placeholder 4"/>
          <p:cNvSpPr>
            <a:spLocks noGrp="1"/>
          </p:cNvSpPr>
          <p:nvPr>
            <p:ph type="ftr" sz="quarter" idx="11"/>
          </p:nvPr>
        </p:nvSpPr>
        <p:spPr/>
        <p:txBody>
          <a:bodyPr/>
          <a:lstStyle/>
          <a:p>
            <a:r>
              <a:rPr lang="en-US"/>
              <a:t>From BOMEX to EUREC4A Symposium</a:t>
            </a:r>
          </a:p>
        </p:txBody>
      </p:sp>
      <p:sp>
        <p:nvSpPr>
          <p:cNvPr id="6" name="Slide Number Placeholder 5"/>
          <p:cNvSpPr>
            <a:spLocks noGrp="1"/>
          </p:cNvSpPr>
          <p:nvPr>
            <p:ph type="sldNum" sz="quarter" idx="12"/>
          </p:nvPr>
        </p:nvSpPr>
        <p:spPr/>
        <p:txBody>
          <a:bodyPr/>
          <a:lstStyle/>
          <a:p>
            <a:fld id="{3A595AAB-4899-4D8C-96F9-6968055F0F0F}" type="slidenum">
              <a:rPr lang="en-US" smtClean="0"/>
              <a:t>‹#›</a:t>
            </a:fld>
            <a:endParaRPr lang="en-US"/>
          </a:p>
        </p:txBody>
      </p:sp>
    </p:spTree>
    <p:extLst>
      <p:ext uri="{BB962C8B-B14F-4D97-AF65-F5344CB8AC3E}">
        <p14:creationId xmlns:p14="http://schemas.microsoft.com/office/powerpoint/2010/main" val="3681114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4" name="Shape 6">
            <a:extLst>
              <a:ext uri="{FF2B5EF4-FFF2-40B4-BE49-F238E27FC236}">
                <a16:creationId xmlns:a16="http://schemas.microsoft.com/office/drawing/2014/main" id="{4BEDD0DD-D042-494E-9A04-E621711E7A6A}"/>
              </a:ext>
            </a:extLst>
          </p:cNvPr>
          <p:cNvSpPr>
            <a:spLocks noChangeArrowheads="1"/>
          </p:cNvSpPr>
          <p:nvPr/>
        </p:nvSpPr>
        <p:spPr bwMode="auto">
          <a:xfrm>
            <a:off x="535783" y="3339703"/>
            <a:ext cx="11126391" cy="0"/>
          </a:xfrm>
          <a:prstGeom prst="rect">
            <a:avLst/>
          </a:prstGeom>
          <a:noFill/>
          <a:ln w="12700">
            <a:solidFill>
              <a:srgbClr val="9A9A9A"/>
            </a:solidFill>
            <a:miter lim="4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defTabSz="457200" eaLnBrk="0" hangingPunct="0">
              <a:defRPr sz="3600">
                <a:solidFill>
                  <a:schemeClr val="tx1"/>
                </a:solidFill>
                <a:latin typeface="Helvetica Neue Light" pitchFamily="2" charset="0"/>
                <a:ea typeface="MS PGothic" panose="020B0600070205080204" pitchFamily="34" charset="-128"/>
                <a:sym typeface="Helvetica Neue Light" pitchFamily="2" charset="0"/>
              </a:defRPr>
            </a:lvl1pPr>
            <a:lvl2pPr marL="742950" indent="-285750" defTabSz="457200" eaLnBrk="0" hangingPunct="0">
              <a:defRPr sz="3600">
                <a:solidFill>
                  <a:schemeClr val="tx1"/>
                </a:solidFill>
                <a:latin typeface="Helvetica Neue Light" pitchFamily="2" charset="0"/>
                <a:ea typeface="MS PGothic" panose="020B0600070205080204" pitchFamily="34" charset="-128"/>
                <a:sym typeface="Helvetica Neue Light" pitchFamily="2" charset="0"/>
              </a:defRPr>
            </a:lvl2pPr>
            <a:lvl3pPr marL="1143000" indent="-228600" defTabSz="457200" eaLnBrk="0" hangingPunct="0">
              <a:defRPr sz="3600">
                <a:solidFill>
                  <a:schemeClr val="tx1"/>
                </a:solidFill>
                <a:latin typeface="Helvetica Neue Light" pitchFamily="2" charset="0"/>
                <a:ea typeface="MS PGothic" panose="020B0600070205080204" pitchFamily="34" charset="-128"/>
                <a:sym typeface="Helvetica Neue Light" pitchFamily="2" charset="0"/>
              </a:defRPr>
            </a:lvl3pPr>
            <a:lvl4pPr marL="1600200" indent="-228600" defTabSz="457200" eaLnBrk="0" hangingPunct="0">
              <a:defRPr sz="3600">
                <a:solidFill>
                  <a:schemeClr val="tx1"/>
                </a:solidFill>
                <a:latin typeface="Helvetica Neue Light" pitchFamily="2" charset="0"/>
                <a:ea typeface="MS PGothic" panose="020B0600070205080204" pitchFamily="34" charset="-128"/>
                <a:sym typeface="Helvetica Neue Light" pitchFamily="2" charset="0"/>
              </a:defRPr>
            </a:lvl4pPr>
            <a:lvl5pPr marL="2057400" indent="-228600" defTabSz="457200" eaLnBrk="0" hangingPunct="0">
              <a:defRPr sz="3600">
                <a:solidFill>
                  <a:schemeClr val="tx1"/>
                </a:solidFill>
                <a:latin typeface="Helvetica Neue Light" pitchFamily="2" charset="0"/>
                <a:ea typeface="MS PGothic" panose="020B0600070205080204" pitchFamily="34" charset="-128"/>
                <a:sym typeface="Helvetica Neue Light" pitchFamily="2" charset="0"/>
              </a:defRPr>
            </a:lvl5pPr>
            <a:lvl6pPr marL="2514600" indent="-228600" defTabSz="457200" eaLnBrk="0" fontAlgn="base" hangingPunct="0">
              <a:spcBef>
                <a:spcPct val="0"/>
              </a:spcBef>
              <a:spcAft>
                <a:spcPct val="0"/>
              </a:spcAft>
              <a:defRPr sz="3600">
                <a:solidFill>
                  <a:schemeClr val="tx1"/>
                </a:solidFill>
                <a:latin typeface="Helvetica Neue Light" pitchFamily="2" charset="0"/>
                <a:ea typeface="MS PGothic" panose="020B0600070205080204" pitchFamily="34" charset="-128"/>
                <a:sym typeface="Helvetica Neue Light" pitchFamily="2" charset="0"/>
              </a:defRPr>
            </a:lvl6pPr>
            <a:lvl7pPr marL="2971800" indent="-228600" defTabSz="457200" eaLnBrk="0" fontAlgn="base" hangingPunct="0">
              <a:spcBef>
                <a:spcPct val="0"/>
              </a:spcBef>
              <a:spcAft>
                <a:spcPct val="0"/>
              </a:spcAft>
              <a:defRPr sz="3600">
                <a:solidFill>
                  <a:schemeClr val="tx1"/>
                </a:solidFill>
                <a:latin typeface="Helvetica Neue Light" pitchFamily="2" charset="0"/>
                <a:ea typeface="MS PGothic" panose="020B0600070205080204" pitchFamily="34" charset="-128"/>
                <a:sym typeface="Helvetica Neue Light" pitchFamily="2" charset="0"/>
              </a:defRPr>
            </a:lvl7pPr>
            <a:lvl8pPr marL="3429000" indent="-228600" defTabSz="457200" eaLnBrk="0" fontAlgn="base" hangingPunct="0">
              <a:spcBef>
                <a:spcPct val="0"/>
              </a:spcBef>
              <a:spcAft>
                <a:spcPct val="0"/>
              </a:spcAft>
              <a:defRPr sz="3600">
                <a:solidFill>
                  <a:schemeClr val="tx1"/>
                </a:solidFill>
                <a:latin typeface="Helvetica Neue Light" pitchFamily="2" charset="0"/>
                <a:ea typeface="MS PGothic" panose="020B0600070205080204" pitchFamily="34" charset="-128"/>
                <a:sym typeface="Helvetica Neue Light" pitchFamily="2" charset="0"/>
              </a:defRPr>
            </a:lvl8pPr>
            <a:lvl9pPr marL="3886200" indent="-228600" defTabSz="457200" eaLnBrk="0" fontAlgn="base" hangingPunct="0">
              <a:spcBef>
                <a:spcPct val="0"/>
              </a:spcBef>
              <a:spcAft>
                <a:spcPct val="0"/>
              </a:spcAft>
              <a:defRPr sz="3600">
                <a:solidFill>
                  <a:schemeClr val="tx1"/>
                </a:solidFill>
                <a:latin typeface="Helvetica Neue Light" pitchFamily="2" charset="0"/>
                <a:ea typeface="MS PGothic" panose="020B0600070205080204" pitchFamily="34" charset="-128"/>
                <a:sym typeface="Helvetica Neue Light" pitchFamily="2" charset="0"/>
              </a:defRPr>
            </a:lvl9pPr>
          </a:lstStyle>
          <a:p>
            <a:pPr eaLnBrk="1" hangingPunct="1"/>
            <a:endParaRPr lang="en-US" altLang="en-US" sz="844">
              <a:solidFill>
                <a:srgbClr val="000000"/>
              </a:solidFill>
              <a:latin typeface="Helvetica" panose="020B0604020202020204" pitchFamily="34" charset="0"/>
              <a:sym typeface="Helvetica" panose="020B0604020202020204" pitchFamily="34" charset="0"/>
            </a:endParaRPr>
          </a:p>
        </p:txBody>
      </p:sp>
      <p:sp>
        <p:nvSpPr>
          <p:cNvPr id="7" name="Shape 7"/>
          <p:cNvSpPr>
            <a:spLocks noGrp="1"/>
          </p:cNvSpPr>
          <p:nvPr>
            <p:ph type="title"/>
          </p:nvPr>
        </p:nvSpPr>
        <p:spPr>
          <a:xfrm>
            <a:off x="535783" y="928687"/>
            <a:ext cx="11120437" cy="2232422"/>
          </a:xfrm>
          <a:prstGeom prst="rect">
            <a:avLst/>
          </a:prstGeom>
        </p:spPr>
        <p:txBody>
          <a:bodyPr/>
          <a:lstStyle/>
          <a:p>
            <a:pPr lvl="0"/>
            <a:r>
              <a:t>Title Text</a:t>
            </a:r>
          </a:p>
        </p:txBody>
      </p:sp>
      <p:sp>
        <p:nvSpPr>
          <p:cNvPr id="8" name="Shape 8"/>
          <p:cNvSpPr>
            <a:spLocks noGrp="1"/>
          </p:cNvSpPr>
          <p:nvPr>
            <p:ph type="body" idx="1"/>
          </p:nvPr>
        </p:nvSpPr>
        <p:spPr>
          <a:xfrm>
            <a:off x="535783" y="3527230"/>
            <a:ext cx="11120437" cy="714375"/>
          </a:xfrm>
          <a:prstGeom prst="rect">
            <a:avLst/>
          </a:prstGeom>
        </p:spPr>
        <p:txBody>
          <a:bodyPr/>
          <a:lstStyle>
            <a:lvl1pPr marL="0" indent="0">
              <a:spcBef>
                <a:spcPts val="0"/>
              </a:spcBef>
              <a:buSzTx/>
              <a:buFontTx/>
              <a:buNone/>
              <a:defRPr sz="1828">
                <a:latin typeface="Helvetica Neue"/>
                <a:ea typeface="Helvetica Neue"/>
                <a:cs typeface="Helvetica Neue"/>
                <a:sym typeface="Helvetica Neue"/>
              </a:defRPr>
            </a:lvl1pPr>
            <a:lvl2pPr marL="0" indent="160729">
              <a:spcBef>
                <a:spcPts val="0"/>
              </a:spcBef>
              <a:buSzTx/>
              <a:buFontTx/>
              <a:buNone/>
              <a:defRPr sz="1828">
                <a:latin typeface="Helvetica Neue"/>
                <a:ea typeface="Helvetica Neue"/>
                <a:cs typeface="Helvetica Neue"/>
                <a:sym typeface="Helvetica Neue"/>
              </a:defRPr>
            </a:lvl2pPr>
            <a:lvl3pPr marL="0" indent="321457">
              <a:spcBef>
                <a:spcPts val="0"/>
              </a:spcBef>
              <a:buSzTx/>
              <a:buFontTx/>
              <a:buNone/>
              <a:defRPr sz="1828">
                <a:latin typeface="Helvetica Neue"/>
                <a:ea typeface="Helvetica Neue"/>
                <a:cs typeface="Helvetica Neue"/>
                <a:sym typeface="Helvetica Neue"/>
              </a:defRPr>
            </a:lvl3pPr>
            <a:lvl4pPr marL="0" indent="482186">
              <a:spcBef>
                <a:spcPts val="0"/>
              </a:spcBef>
              <a:buSzTx/>
              <a:buFontTx/>
              <a:buNone/>
              <a:defRPr sz="1828">
                <a:latin typeface="Helvetica Neue"/>
                <a:ea typeface="Helvetica Neue"/>
                <a:cs typeface="Helvetica Neue"/>
                <a:sym typeface="Helvetica Neue"/>
              </a:defRPr>
            </a:lvl4pPr>
            <a:lvl5pPr marL="0" indent="642915">
              <a:spcBef>
                <a:spcPts val="0"/>
              </a:spcBef>
              <a:buSzTx/>
              <a:buFontTx/>
              <a:buNone/>
              <a:defRPr sz="1828">
                <a:latin typeface="Helvetica Neue"/>
                <a:ea typeface="Helvetica Neue"/>
                <a:cs typeface="Helvetica Neue"/>
                <a:sym typeface="Helvetica Neue"/>
              </a:defRPr>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5456358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2265402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2/1/2020</a:t>
            </a:r>
          </a:p>
        </p:txBody>
      </p:sp>
      <p:sp>
        <p:nvSpPr>
          <p:cNvPr id="8" name="Footer Placeholder 7"/>
          <p:cNvSpPr>
            <a:spLocks noGrp="1"/>
          </p:cNvSpPr>
          <p:nvPr>
            <p:ph type="ftr" sz="quarter" idx="11"/>
          </p:nvPr>
        </p:nvSpPr>
        <p:spPr/>
        <p:txBody>
          <a:bodyPr/>
          <a:lstStyle/>
          <a:p>
            <a:r>
              <a:rPr lang="en-US"/>
              <a:t>From BOMEX to EUREC4A Symposium</a:t>
            </a:r>
          </a:p>
        </p:txBody>
      </p:sp>
      <p:sp>
        <p:nvSpPr>
          <p:cNvPr id="9" name="Slide Number Placeholder 8"/>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27257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2/1/2020</a:t>
            </a:r>
          </a:p>
        </p:txBody>
      </p:sp>
      <p:sp>
        <p:nvSpPr>
          <p:cNvPr id="4" name="Footer Placeholder 3"/>
          <p:cNvSpPr>
            <a:spLocks noGrp="1"/>
          </p:cNvSpPr>
          <p:nvPr>
            <p:ph type="ftr" sz="quarter" idx="11"/>
          </p:nvPr>
        </p:nvSpPr>
        <p:spPr/>
        <p:txBody>
          <a:bodyPr/>
          <a:lstStyle/>
          <a:p>
            <a:r>
              <a:rPr lang="en-US"/>
              <a:t>From BOMEX to EUREC4A Symposium</a:t>
            </a:r>
          </a:p>
        </p:txBody>
      </p:sp>
      <p:sp>
        <p:nvSpPr>
          <p:cNvPr id="5" name="Slide Number Placeholder 4"/>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142054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2/1/2020</a:t>
            </a:r>
          </a:p>
        </p:txBody>
      </p:sp>
      <p:sp>
        <p:nvSpPr>
          <p:cNvPr id="3" name="Footer Placeholder 2"/>
          <p:cNvSpPr>
            <a:spLocks noGrp="1"/>
          </p:cNvSpPr>
          <p:nvPr>
            <p:ph type="ftr" sz="quarter" idx="11"/>
          </p:nvPr>
        </p:nvSpPr>
        <p:spPr/>
        <p:txBody>
          <a:bodyPr/>
          <a:lstStyle/>
          <a:p>
            <a:r>
              <a:rPr lang="en-US"/>
              <a:t>From BOMEX to EUREC4A Symposium</a:t>
            </a:r>
          </a:p>
        </p:txBody>
      </p:sp>
      <p:sp>
        <p:nvSpPr>
          <p:cNvPr id="4" name="Slide Number Placeholder 3"/>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558869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1393574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2/1/2020</a:t>
            </a:r>
          </a:p>
        </p:txBody>
      </p:sp>
      <p:sp>
        <p:nvSpPr>
          <p:cNvPr id="6" name="Footer Placeholder 5"/>
          <p:cNvSpPr>
            <a:spLocks noGrp="1"/>
          </p:cNvSpPr>
          <p:nvPr>
            <p:ph type="ftr" sz="quarter" idx="11"/>
          </p:nvPr>
        </p:nvSpPr>
        <p:spPr/>
        <p:txBody>
          <a:bodyPr/>
          <a:lstStyle/>
          <a:p>
            <a:r>
              <a:rPr lang="en-US"/>
              <a:t>From BOMEX to EUREC4A Symposium</a:t>
            </a:r>
          </a:p>
        </p:txBody>
      </p:sp>
      <p:sp>
        <p:nvSpPr>
          <p:cNvPr id="7" name="Slide Number Placeholder 6"/>
          <p:cNvSpPr>
            <a:spLocks noGrp="1"/>
          </p:cNvSpPr>
          <p:nvPr>
            <p:ph type="sldNum" sz="quarter" idx="12"/>
          </p:nvPr>
        </p:nvSpPr>
        <p:spPr/>
        <p:txBody>
          <a:bodyPr/>
          <a:lstStyle/>
          <a:p>
            <a:fld id="{ECC0DE84-2241-4655-8E87-0CDADC3A0A24}" type="slidenum">
              <a:rPr lang="en-US" smtClean="0"/>
              <a:t>‹#›</a:t>
            </a:fld>
            <a:endParaRPr lang="en-US"/>
          </a:p>
        </p:txBody>
      </p:sp>
    </p:spTree>
    <p:extLst>
      <p:ext uri="{BB962C8B-B14F-4D97-AF65-F5344CB8AC3E}">
        <p14:creationId xmlns:p14="http://schemas.microsoft.com/office/powerpoint/2010/main" val="38913828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2/1/2020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From BOMEX to EUREC4A Symposium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C0DE84-2241-4655-8E87-0CDADC3A0A24}" type="slidenum">
              <a:rPr lang="en-US" smtClean="0"/>
              <a:t>‹#›</a:t>
            </a:fld>
            <a:endParaRPr lang="en-US"/>
          </a:p>
        </p:txBody>
      </p:sp>
    </p:spTree>
    <p:extLst>
      <p:ext uri="{BB962C8B-B14F-4D97-AF65-F5344CB8AC3E}">
        <p14:creationId xmlns:p14="http://schemas.microsoft.com/office/powerpoint/2010/main" val="350495497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2/1/2020</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From BOMEX to EUREC4A Symposium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B69F81-61FC-4CB0-BC2C-A35F7AA9A925}" type="slidenum">
              <a:rPr lang="en-US" smtClean="0"/>
              <a:t>‹#›</a:t>
            </a:fld>
            <a:endParaRPr lang="en-US"/>
          </a:p>
        </p:txBody>
      </p:sp>
    </p:spTree>
    <p:extLst>
      <p:ext uri="{BB962C8B-B14F-4D97-AF65-F5344CB8AC3E}">
        <p14:creationId xmlns:p14="http://schemas.microsoft.com/office/powerpoint/2010/main" val="23649726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4000"/>
            <a:lum/>
          </a:blip>
          <a:srcRect/>
          <a:stretch>
            <a:fillRect t="-5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2/1/2020</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From BOMEX to EUREC4A Symposium</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95AAB-4899-4D8C-96F9-6968055F0F0F}" type="slidenum">
              <a:rPr lang="en-US" smtClean="0"/>
              <a:t>‹#›</a:t>
            </a:fld>
            <a:endParaRPr lang="en-US"/>
          </a:p>
        </p:txBody>
      </p:sp>
    </p:spTree>
    <p:extLst>
      <p:ext uri="{BB962C8B-B14F-4D97-AF65-F5344CB8AC3E}">
        <p14:creationId xmlns:p14="http://schemas.microsoft.com/office/powerpoint/2010/main" val="172804346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2.tif"/><Relationship Id="rId4" Type="http://schemas.openxmlformats.org/officeDocument/2006/relationships/image" Target="../media/image21.tif"/></Relationships>
</file>

<file path=ppt/slides/_rels/slide18.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0.tif"/><Relationship Id="rId4" Type="http://schemas.openxmlformats.org/officeDocument/2006/relationships/image" Target="../media/image29.tif"/></Relationships>
</file>

<file path=ppt/slides/_rels/slide22.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hyperlink" Target="mailto:areyes@cimh.edu.bb" TargetMode="External"/><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hyperlink" Target="http://www.cimh.edu.bb/" TargetMode="External"/><Relationship Id="rId3" Type="http://schemas.openxmlformats.org/officeDocument/2006/relationships/hyperlink" Target="mailto:asealy@cimh.edu.bb" TargetMode="External"/><Relationship Id="rId7" Type="http://schemas.openxmlformats.org/officeDocument/2006/relationships/hyperlink" Target="http://dafc.cimh.edu.bb/" TargetMode="External"/><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hyperlink" Target="http://sds-was.cimh.edu.bb/" TargetMode="External"/><Relationship Id="rId5" Type="http://schemas.openxmlformats.org/officeDocument/2006/relationships/hyperlink" Target="mailto:rchewitt@cimh.edu.bb" TargetMode="External"/><Relationship Id="rId4" Type="http://schemas.openxmlformats.org/officeDocument/2006/relationships/hyperlink" Target="mailto:areyes@cimh.edu.bb"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hyperlink" Target="http://geo-pickmeup.com/atmospheric-aerosol-eddies-nasa-animated-map/" TargetMode="Externa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516FF1-AFBD-4F3B-817A-1F816011031D}"/>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3150450" y="89579"/>
            <a:ext cx="6225779" cy="6225779"/>
          </a:xfrm>
          <a:prstGeom prst="rect">
            <a:avLst/>
          </a:prstGeom>
        </p:spPr>
      </p:pic>
      <p:sp>
        <p:nvSpPr>
          <p:cNvPr id="2" name="Title 1">
            <a:extLst>
              <a:ext uri="{FF2B5EF4-FFF2-40B4-BE49-F238E27FC236}">
                <a16:creationId xmlns:a16="http://schemas.microsoft.com/office/drawing/2014/main" id="{DA854C90-11ED-48CB-8997-E4221E7D88CC}"/>
              </a:ext>
            </a:extLst>
          </p:cNvPr>
          <p:cNvSpPr>
            <a:spLocks noGrp="1"/>
          </p:cNvSpPr>
          <p:nvPr>
            <p:ph type="ctrTitle"/>
          </p:nvPr>
        </p:nvSpPr>
        <p:spPr>
          <a:xfrm>
            <a:off x="615857" y="679291"/>
            <a:ext cx="11240863" cy="2956242"/>
          </a:xfrm>
        </p:spPr>
        <p:txBody>
          <a:bodyPr>
            <a:noAutofit/>
          </a:bodyPr>
          <a:lstStyle/>
          <a:p>
            <a:r>
              <a:rPr lang="en-US" sz="6600" b="1" dirty="0">
                <a:solidFill>
                  <a:srgbClr val="993300"/>
                </a:solidFill>
                <a:latin typeface="+mn-lt"/>
              </a:rPr>
              <a:t>Sand and Dust Storm (SDS) Monitoring and Forecasting for the Caribbean and Pan-America</a:t>
            </a:r>
          </a:p>
        </p:txBody>
      </p:sp>
      <p:sp>
        <p:nvSpPr>
          <p:cNvPr id="3" name="Subtitle 2">
            <a:extLst>
              <a:ext uri="{FF2B5EF4-FFF2-40B4-BE49-F238E27FC236}">
                <a16:creationId xmlns:a16="http://schemas.microsoft.com/office/drawing/2014/main" id="{D55D4B12-2E4B-49E9-A2E2-0D137E05E593}"/>
              </a:ext>
            </a:extLst>
          </p:cNvPr>
          <p:cNvSpPr>
            <a:spLocks noGrp="1"/>
          </p:cNvSpPr>
          <p:nvPr>
            <p:ph type="subTitle" idx="1"/>
          </p:nvPr>
        </p:nvSpPr>
        <p:spPr>
          <a:xfrm>
            <a:off x="1894114" y="4700588"/>
            <a:ext cx="9144000" cy="1655762"/>
          </a:xfrm>
        </p:spPr>
        <p:txBody>
          <a:bodyPr>
            <a:normAutofit/>
          </a:bodyPr>
          <a:lstStyle/>
          <a:p>
            <a:r>
              <a:rPr lang="en-US" sz="2000" i="1" dirty="0"/>
              <a:t>Andrea M. Sealy, Ph.D.</a:t>
            </a:r>
          </a:p>
          <a:p>
            <a:r>
              <a:rPr lang="en-US" sz="2000" i="1" dirty="0"/>
              <a:t>Meteorologist, Caribbean Institute for Meteorology and Hydrology </a:t>
            </a:r>
          </a:p>
          <a:p>
            <a:r>
              <a:rPr lang="en-US" sz="2000" i="1" dirty="0"/>
              <a:t>Chair, WMO SDS-WAS Pan-American Regional Steering Group</a:t>
            </a:r>
          </a:p>
          <a:p>
            <a:r>
              <a:rPr lang="en-US" sz="2000" i="1" dirty="0"/>
              <a:t>Member, WMO SDS-WAS Global Steering Committee</a:t>
            </a:r>
            <a:endParaRPr lang="en-US" i="1" dirty="0"/>
          </a:p>
        </p:txBody>
      </p:sp>
      <p:sp>
        <p:nvSpPr>
          <p:cNvPr id="7" name="Date Placeholder 6">
            <a:extLst>
              <a:ext uri="{FF2B5EF4-FFF2-40B4-BE49-F238E27FC236}">
                <a16:creationId xmlns:a16="http://schemas.microsoft.com/office/drawing/2014/main" id="{1DCBA09B-D5F8-4BFC-9D21-E389370C8D39}"/>
              </a:ext>
            </a:extLst>
          </p:cNvPr>
          <p:cNvSpPr>
            <a:spLocks noGrp="1"/>
          </p:cNvSpPr>
          <p:nvPr>
            <p:ph type="dt" sz="half" idx="10"/>
          </p:nvPr>
        </p:nvSpPr>
        <p:spPr/>
        <p:txBody>
          <a:bodyPr/>
          <a:lstStyle/>
          <a:p>
            <a:r>
              <a:rPr lang="en-US"/>
              <a:t>2/1/2020</a:t>
            </a:r>
          </a:p>
        </p:txBody>
      </p:sp>
      <p:sp>
        <p:nvSpPr>
          <p:cNvPr id="9" name="Footer Placeholder 8">
            <a:extLst>
              <a:ext uri="{FF2B5EF4-FFF2-40B4-BE49-F238E27FC236}">
                <a16:creationId xmlns:a16="http://schemas.microsoft.com/office/drawing/2014/main" id="{FBA4F003-B524-406D-8D7D-7DAF286FCDD7}"/>
              </a:ext>
            </a:extLst>
          </p:cNvPr>
          <p:cNvSpPr>
            <a:spLocks noGrp="1"/>
          </p:cNvSpPr>
          <p:nvPr>
            <p:ph type="ftr" sz="quarter" idx="11"/>
          </p:nvPr>
        </p:nvSpPr>
        <p:spPr/>
        <p:txBody>
          <a:bodyPr/>
          <a:lstStyle/>
          <a:p>
            <a:r>
              <a:rPr lang="en-US"/>
              <a:t>From BOMEX to EUREC4A Symposium</a:t>
            </a:r>
          </a:p>
        </p:txBody>
      </p:sp>
    </p:spTree>
    <p:extLst>
      <p:ext uri="{BB962C8B-B14F-4D97-AF65-F5344CB8AC3E}">
        <p14:creationId xmlns:p14="http://schemas.microsoft.com/office/powerpoint/2010/main" val="2294782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363"/>
        <p:cNvGrpSpPr/>
        <p:nvPr/>
      </p:nvGrpSpPr>
      <p:grpSpPr>
        <a:xfrm>
          <a:off x="0" y="0"/>
          <a:ext cx="0" cy="0"/>
          <a:chOff x="0" y="0"/>
          <a:chExt cx="0" cy="0"/>
        </a:xfrm>
      </p:grpSpPr>
      <p:sp>
        <p:nvSpPr>
          <p:cNvPr id="364" name="Google Shape;364;p45"/>
          <p:cNvSpPr txBox="1">
            <a:spLocks noGrp="1"/>
          </p:cNvSpPr>
          <p:nvPr>
            <p:ph type="title"/>
          </p:nvPr>
        </p:nvSpPr>
        <p:spPr>
          <a:xfrm>
            <a:off x="2816939" y="135293"/>
            <a:ext cx="8724821"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4000" b="1" dirty="0">
                <a:solidFill>
                  <a:srgbClr val="262672"/>
                </a:solidFill>
                <a:latin typeface="+mn-lt"/>
              </a:rPr>
              <a:t>SDS-WAS Regional Nodes and Centers</a:t>
            </a:r>
            <a:endParaRPr sz="4000" b="1" dirty="0">
              <a:solidFill>
                <a:srgbClr val="262672"/>
              </a:solidFill>
              <a:latin typeface="+mn-lt"/>
            </a:endParaRPr>
          </a:p>
        </p:txBody>
      </p:sp>
      <p:sp>
        <p:nvSpPr>
          <p:cNvPr id="365" name="Google Shape;365;p45"/>
          <p:cNvSpPr txBox="1">
            <a:spLocks noGrp="1"/>
          </p:cNvSpPr>
          <p:nvPr>
            <p:ph type="body" idx="1"/>
          </p:nvPr>
        </p:nvSpPr>
        <p:spPr>
          <a:xfrm>
            <a:off x="477520" y="1654310"/>
            <a:ext cx="11236960" cy="4824536"/>
          </a:xfrm>
          <a:prstGeom prst="rect">
            <a:avLst/>
          </a:prstGeom>
          <a:noFill/>
          <a:ln>
            <a:noFill/>
          </a:ln>
        </p:spPr>
        <p:txBody>
          <a:bodyPr spcFirstLastPara="1" vert="horz" wrap="square" lIns="91425" tIns="45700" rIns="91425" bIns="45700" rtlCol="0" anchor="t" anchorCtr="0">
            <a:noAutofit/>
          </a:bodyPr>
          <a:lstStyle/>
          <a:p>
            <a:pPr marL="533400" indent="-533400">
              <a:spcBef>
                <a:spcPts val="0"/>
              </a:spcBef>
              <a:buSzPts val="2000"/>
              <a:buChar char="▪"/>
            </a:pPr>
            <a:r>
              <a:rPr lang="en-US" sz="3200" b="1" dirty="0">
                <a:solidFill>
                  <a:srgbClr val="993300"/>
                </a:solidFill>
              </a:rPr>
              <a:t>Regional Node for Asia</a:t>
            </a:r>
            <a:r>
              <a:rPr lang="en-US" sz="3200" dirty="0"/>
              <a:t>, </a:t>
            </a:r>
            <a:r>
              <a:rPr lang="en-US" dirty="0"/>
              <a:t>coordinated by a Regional Center hosted by the CMA (Beijing, China)</a:t>
            </a:r>
            <a:endParaRPr dirty="0"/>
          </a:p>
          <a:p>
            <a:pPr marL="533400" indent="-533400">
              <a:spcBef>
                <a:spcPts val="400"/>
              </a:spcBef>
              <a:buSzPts val="2000"/>
              <a:buChar char="▪"/>
            </a:pPr>
            <a:r>
              <a:rPr lang="en-US" sz="3200" b="1" dirty="0">
                <a:solidFill>
                  <a:srgbClr val="993300"/>
                </a:solidFill>
              </a:rPr>
              <a:t>Regional Node for Northern Africa, Middle East and Europe </a:t>
            </a:r>
            <a:r>
              <a:rPr lang="en-US" sz="3200" dirty="0"/>
              <a:t>(NA-ME-E), </a:t>
            </a:r>
            <a:r>
              <a:rPr lang="en-US" dirty="0"/>
              <a:t>coordinated by the Regional Centre as a consortium of the Spanish State Meteorological Agency (AEMET), and the Barcelona Supercomputing Center – National Supercomputing Center (BSC-CNS)</a:t>
            </a:r>
            <a:endParaRPr dirty="0"/>
          </a:p>
          <a:p>
            <a:pPr marL="533400" indent="-533400">
              <a:spcBef>
                <a:spcPts val="400"/>
              </a:spcBef>
              <a:buSzPts val="2000"/>
              <a:buChar char="▪"/>
            </a:pPr>
            <a:r>
              <a:rPr lang="en-US" sz="3200" b="1" dirty="0">
                <a:solidFill>
                  <a:srgbClr val="993300"/>
                </a:solidFill>
              </a:rPr>
              <a:t>Pan-American Regional Node </a:t>
            </a:r>
            <a:r>
              <a:rPr lang="en-US" dirty="0"/>
              <a:t>hosted by the Caribbean Institute for Meteorology and Hydrology (CIMH), Barbados</a:t>
            </a:r>
            <a:endParaRPr dirty="0"/>
          </a:p>
          <a:p>
            <a:pPr marL="533400" indent="-533400">
              <a:spcBef>
                <a:spcPts val="400"/>
              </a:spcBef>
              <a:buSzPts val="2000"/>
              <a:buChar char="▪"/>
            </a:pPr>
            <a:r>
              <a:rPr lang="en-US" sz="3200" b="1" dirty="0">
                <a:solidFill>
                  <a:srgbClr val="993300"/>
                </a:solidFill>
              </a:rPr>
              <a:t>Two Operational (RSMC-ASDF) Centers </a:t>
            </a:r>
            <a:r>
              <a:rPr lang="en-US" sz="3200" dirty="0"/>
              <a:t>were approved: Barcelona (2014) and Beijing (2017)</a:t>
            </a:r>
            <a:endParaRPr sz="3200" dirty="0"/>
          </a:p>
        </p:txBody>
      </p:sp>
      <p:pic>
        <p:nvPicPr>
          <p:cNvPr id="366" name="Google Shape;366;p45"/>
          <p:cNvPicPr preferRelativeResize="0"/>
          <p:nvPr/>
        </p:nvPicPr>
        <p:blipFill rotWithShape="1">
          <a:blip r:embed="rId3">
            <a:alphaModFix/>
          </a:blip>
          <a:srcRect/>
          <a:stretch/>
        </p:blipFill>
        <p:spPr>
          <a:xfrm>
            <a:off x="1703513" y="116632"/>
            <a:ext cx="1049239" cy="1131882"/>
          </a:xfrm>
          <a:prstGeom prst="rect">
            <a:avLst/>
          </a:prstGeom>
          <a:noFill/>
          <a:ln>
            <a:noFill/>
          </a:ln>
        </p:spPr>
      </p:pic>
      <p:sp>
        <p:nvSpPr>
          <p:cNvPr id="2" name="Date Placeholder 1">
            <a:extLst>
              <a:ext uri="{FF2B5EF4-FFF2-40B4-BE49-F238E27FC236}">
                <a16:creationId xmlns:a16="http://schemas.microsoft.com/office/drawing/2014/main" id="{0B66FE03-717D-43E2-984A-B63CA370751C}"/>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D8C9849F-798B-4E27-A56E-F6979E1D1ACF}"/>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29" name="The Predictability of Saharan Dust Incursions Over the Eastern Caribbean."/>
          <p:cNvSpPr txBox="1">
            <a:spLocks noGrp="1"/>
          </p:cNvSpPr>
          <p:nvPr>
            <p:ph type="title"/>
          </p:nvPr>
        </p:nvSpPr>
        <p:spPr>
          <a:xfrm>
            <a:off x="831850" y="768350"/>
            <a:ext cx="10515600" cy="2852737"/>
          </a:xfrm>
          <a:prstGeom prst="rect">
            <a:avLst/>
          </a:prstGeom>
        </p:spPr>
        <p:txBody>
          <a:bodyPr>
            <a:normAutofit/>
          </a:bodyPr>
          <a:lstStyle>
            <a:lvl1pPr>
              <a:defRPr sz="4800" b="1">
                <a:latin typeface="Helvetica"/>
                <a:ea typeface="Helvetica"/>
                <a:cs typeface="Helvetica"/>
                <a:sym typeface="Helvetica"/>
              </a:defRPr>
            </a:lvl1pPr>
          </a:lstStyle>
          <a:p>
            <a:r>
              <a:rPr lang="en-US" sz="4400" dirty="0">
                <a:latin typeface="+mn-lt"/>
              </a:rPr>
              <a:t>SDS-WAS focus at CIMH: </a:t>
            </a:r>
            <a:br>
              <a:rPr lang="en-US" sz="4400" dirty="0">
                <a:latin typeface="+mn-lt"/>
              </a:rPr>
            </a:br>
            <a:r>
              <a:rPr lang="en-US" sz="4400" dirty="0">
                <a:latin typeface="+mn-lt"/>
              </a:rPr>
              <a:t>Predicting </a:t>
            </a:r>
            <a:r>
              <a:rPr sz="4400" dirty="0">
                <a:latin typeface="+mn-lt"/>
              </a:rPr>
              <a:t>Saharan Dust Incursions</a:t>
            </a:r>
            <a:r>
              <a:rPr lang="en-US" sz="4400" dirty="0">
                <a:latin typeface="+mn-lt"/>
              </a:rPr>
              <a:t> using WRF-Chem</a:t>
            </a:r>
            <a:endParaRPr sz="4400" dirty="0">
              <a:latin typeface="+mn-lt"/>
            </a:endParaRPr>
          </a:p>
        </p:txBody>
      </p:sp>
      <p:sp>
        <p:nvSpPr>
          <p:cNvPr id="130" name="Ashford Reyes, *Nicola Alexander, Andrea Sealy and Rebecca Chewitt-Lucas"/>
          <p:cNvSpPr txBox="1">
            <a:spLocks noGrp="1"/>
          </p:cNvSpPr>
          <p:nvPr>
            <p:ph type="body" idx="1"/>
          </p:nvPr>
        </p:nvSpPr>
        <p:spPr>
          <a:xfrm>
            <a:off x="396240" y="4589463"/>
            <a:ext cx="11419840" cy="714057"/>
          </a:xfrm>
          <a:prstGeom prst="rect">
            <a:avLst/>
          </a:prstGeom>
        </p:spPr>
        <p:txBody>
          <a:bodyPr>
            <a:normAutofit/>
          </a:bodyPr>
          <a:lstStyle/>
          <a:p>
            <a:pPr defTabSz="225019">
              <a:spcBef>
                <a:spcPts val="562"/>
              </a:spcBef>
              <a:defRPr sz="2240" b="1">
                <a:solidFill>
                  <a:srgbClr val="021EAB"/>
                </a:solidFill>
                <a:latin typeface="Helvetica"/>
                <a:ea typeface="Helvetica"/>
                <a:cs typeface="Helvetica"/>
                <a:sym typeface="Helvetica"/>
              </a:defRPr>
            </a:pPr>
            <a:r>
              <a:rPr dirty="0"/>
              <a:t>Ashford Reyes, Nicola Alexander, Andrea Sealy</a:t>
            </a:r>
            <a:r>
              <a:rPr baseline="31999" dirty="0"/>
              <a:t> </a:t>
            </a:r>
            <a:r>
              <a:rPr dirty="0"/>
              <a:t>and Rebecca Chewitt-Lucas</a:t>
            </a:r>
            <a:endParaRPr baseline="31999" dirty="0"/>
          </a:p>
        </p:txBody>
      </p:sp>
      <p:sp>
        <p:nvSpPr>
          <p:cNvPr id="2" name="Date Placeholder 1">
            <a:extLst>
              <a:ext uri="{FF2B5EF4-FFF2-40B4-BE49-F238E27FC236}">
                <a16:creationId xmlns:a16="http://schemas.microsoft.com/office/drawing/2014/main" id="{381E72D5-7A55-40F7-A08E-17109256C8D2}"/>
              </a:ext>
            </a:extLst>
          </p:cNvPr>
          <p:cNvSpPr>
            <a:spLocks noGrp="1"/>
          </p:cNvSpPr>
          <p:nvPr>
            <p:ph type="dt" sz="half" idx="10"/>
          </p:nvPr>
        </p:nvSpPr>
        <p:spPr/>
        <p:txBody>
          <a:bodyPr/>
          <a:lstStyle/>
          <a:p>
            <a:r>
              <a:rPr lang="en-US"/>
              <a:t>2/1/2020</a:t>
            </a:r>
          </a:p>
        </p:txBody>
      </p:sp>
      <p:sp>
        <p:nvSpPr>
          <p:cNvPr id="3" name="Footer Placeholder 2">
            <a:extLst>
              <a:ext uri="{FF2B5EF4-FFF2-40B4-BE49-F238E27FC236}">
                <a16:creationId xmlns:a16="http://schemas.microsoft.com/office/drawing/2014/main" id="{3AAB49AB-2172-4DCB-B43A-5BA9CC3367ED}"/>
              </a:ext>
            </a:extLst>
          </p:cNvPr>
          <p:cNvSpPr>
            <a:spLocks noGrp="1"/>
          </p:cNvSpPr>
          <p:nvPr>
            <p:ph type="ftr" sz="quarter" idx="11"/>
          </p:nvPr>
        </p:nvSpPr>
        <p:spPr/>
        <p:txBody>
          <a:bodyPr/>
          <a:lstStyle/>
          <a:p>
            <a:r>
              <a:rPr lang="en-US"/>
              <a:t>From BOMEX to EUREC4A Symposium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0" name="Dust Event #1 - July 10th 2018"/>
          <p:cNvSpPr txBox="1">
            <a:spLocks noGrp="1"/>
          </p:cNvSpPr>
          <p:nvPr>
            <p:ph type="ctrTitle"/>
          </p:nvPr>
        </p:nvSpPr>
        <p:spPr>
          <a:xfrm>
            <a:off x="1528674" y="491133"/>
            <a:ext cx="9134652" cy="612521"/>
          </a:xfrm>
          <a:prstGeom prst="rect">
            <a:avLst/>
          </a:prstGeom>
        </p:spPr>
        <p:txBody>
          <a:bodyPr anchor="ctr">
            <a:normAutofit fontScale="90000"/>
          </a:bodyPr>
          <a:lstStyle/>
          <a:p>
            <a:pPr>
              <a:defRPr sz="4000" b="1">
                <a:latin typeface="Helvetica"/>
                <a:ea typeface="Helvetica"/>
                <a:cs typeface="Helvetica"/>
                <a:sym typeface="Helvetica"/>
              </a:defRPr>
            </a:pPr>
            <a:r>
              <a:t>Dust Event #1 - July 10th 2018</a:t>
            </a:r>
          </a:p>
        </p:txBody>
      </p:sp>
      <p:sp>
        <p:nvSpPr>
          <p:cNvPr id="141" name="Large dust event affecting the Eastern Caribbean on July 10th 2018.…"/>
          <p:cNvSpPr txBox="1"/>
          <p:nvPr/>
        </p:nvSpPr>
        <p:spPr>
          <a:xfrm>
            <a:off x="7192538" y="1416890"/>
            <a:ext cx="467434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Large dust event affecting the Eastern Caribbean on July 10th 2018.  </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Simulations </a:t>
            </a:r>
            <a:r>
              <a:rPr sz="2800" dirty="0" err="1"/>
              <a:t>initialised</a:t>
            </a:r>
            <a:r>
              <a:rPr sz="2800" dirty="0"/>
              <a:t> on July 1st 00Z and cycled through July 5th 00Z with deterministic forecasts until July 12th 00Z.</a:t>
            </a:r>
          </a:p>
        </p:txBody>
      </p:sp>
      <p:pic>
        <p:nvPicPr>
          <p:cNvPr id="142"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43"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44"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pic>
        <p:nvPicPr>
          <p:cNvPr id="145" name="Image" descr="Image"/>
          <p:cNvPicPr>
            <a:picLocks noChangeAspect="1"/>
          </p:cNvPicPr>
          <p:nvPr/>
        </p:nvPicPr>
        <p:blipFill>
          <a:blip r:embed="rId4"/>
          <a:stretch>
            <a:fillRect/>
          </a:stretch>
        </p:blipFill>
        <p:spPr>
          <a:xfrm>
            <a:off x="345916" y="1565468"/>
            <a:ext cx="6788848" cy="4032692"/>
          </a:xfrm>
          <a:prstGeom prst="rect">
            <a:avLst/>
          </a:prstGeom>
          <a:ln w="12700">
            <a:miter lim="400000"/>
          </a:ln>
        </p:spPr>
      </p:pic>
      <p:sp>
        <p:nvSpPr>
          <p:cNvPr id="2" name="Date Placeholder 1">
            <a:extLst>
              <a:ext uri="{FF2B5EF4-FFF2-40B4-BE49-F238E27FC236}">
                <a16:creationId xmlns:a16="http://schemas.microsoft.com/office/drawing/2014/main" id="{D92BE55B-E877-4CA7-9F99-060FDE913C19}"/>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25112508-CD85-4B4A-AC5B-F1DDF7EA98EF}"/>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47" name="Dust Event #2 - Sept 20th 2018"/>
          <p:cNvSpPr txBox="1">
            <a:spLocks noGrp="1"/>
          </p:cNvSpPr>
          <p:nvPr>
            <p:ph type="ctrTitle"/>
          </p:nvPr>
        </p:nvSpPr>
        <p:spPr>
          <a:xfrm>
            <a:off x="1528674" y="491133"/>
            <a:ext cx="9134652" cy="612521"/>
          </a:xfrm>
          <a:prstGeom prst="rect">
            <a:avLst/>
          </a:prstGeom>
        </p:spPr>
        <p:txBody>
          <a:bodyPr anchor="ctr">
            <a:normAutofit fontScale="90000"/>
          </a:bodyPr>
          <a:lstStyle/>
          <a:p>
            <a:pPr>
              <a:defRPr sz="4000" b="1">
                <a:latin typeface="Helvetica"/>
                <a:ea typeface="Helvetica"/>
                <a:cs typeface="Helvetica"/>
                <a:sym typeface="Helvetica"/>
              </a:defRPr>
            </a:pPr>
            <a:r>
              <a:t>Dust Event #2 - Sept 20th 2018</a:t>
            </a:r>
          </a:p>
        </p:txBody>
      </p:sp>
      <p:sp>
        <p:nvSpPr>
          <p:cNvPr id="148" name="Large dust event affecting the Eastern Caribbean on September 20th 2018.…"/>
          <p:cNvSpPr txBox="1"/>
          <p:nvPr/>
        </p:nvSpPr>
        <p:spPr>
          <a:xfrm>
            <a:off x="7192538" y="1416890"/>
            <a:ext cx="460322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Large dust event affecting the Eastern Caribbean on September 20th 2018.  </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Simulations </a:t>
            </a:r>
            <a:r>
              <a:rPr sz="2800" dirty="0" err="1"/>
              <a:t>initialised</a:t>
            </a:r>
            <a:r>
              <a:rPr sz="2800" dirty="0"/>
              <a:t> on Sept 10th 00Z and cycled through Sept 15th 00Z with deterministic forecast until Sept 22nd 00Z.</a:t>
            </a:r>
          </a:p>
        </p:txBody>
      </p:sp>
      <p:pic>
        <p:nvPicPr>
          <p:cNvPr id="149"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50"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51"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pic>
        <p:nvPicPr>
          <p:cNvPr id="152" name="Image" descr="Image"/>
          <p:cNvPicPr>
            <a:picLocks noChangeAspect="1"/>
          </p:cNvPicPr>
          <p:nvPr/>
        </p:nvPicPr>
        <p:blipFill>
          <a:blip r:embed="rId4"/>
          <a:stretch>
            <a:fillRect/>
          </a:stretch>
        </p:blipFill>
        <p:spPr>
          <a:xfrm>
            <a:off x="320560" y="1416890"/>
            <a:ext cx="6474544" cy="3845990"/>
          </a:xfrm>
          <a:prstGeom prst="rect">
            <a:avLst/>
          </a:prstGeom>
          <a:ln w="12700">
            <a:miter lim="400000"/>
          </a:ln>
        </p:spPr>
      </p:pic>
      <p:sp>
        <p:nvSpPr>
          <p:cNvPr id="2" name="Date Placeholder 1">
            <a:extLst>
              <a:ext uri="{FF2B5EF4-FFF2-40B4-BE49-F238E27FC236}">
                <a16:creationId xmlns:a16="http://schemas.microsoft.com/office/drawing/2014/main" id="{0EE27E30-C3B3-4034-8B7D-64950810EF08}"/>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48A0B569-2457-4006-9F6E-5F26504C0C03}"/>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54"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55"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56"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157" name="Model Setup"/>
          <p:cNvSpPr txBox="1">
            <a:spLocks noGrp="1"/>
          </p:cNvSpPr>
          <p:nvPr>
            <p:ph type="ctrTitle"/>
          </p:nvPr>
        </p:nvSpPr>
        <p:spPr>
          <a:xfrm>
            <a:off x="1528674" y="491133"/>
            <a:ext cx="9134652" cy="1012545"/>
          </a:xfrm>
          <a:prstGeom prst="rect">
            <a:avLst/>
          </a:prstGeom>
        </p:spPr>
        <p:txBody>
          <a:bodyPr anchor="ctr">
            <a:normAutofit/>
          </a:bodyPr>
          <a:lstStyle>
            <a:lvl1pPr>
              <a:defRPr sz="4000" b="1">
                <a:latin typeface="Helvetica"/>
                <a:ea typeface="Helvetica"/>
                <a:cs typeface="Helvetica"/>
                <a:sym typeface="Helvetica"/>
              </a:defRPr>
            </a:lvl1pPr>
          </a:lstStyle>
          <a:p>
            <a:r>
              <a:rPr sz="4400" dirty="0">
                <a:latin typeface="+mn-lt"/>
              </a:rPr>
              <a:t>Model Setup</a:t>
            </a:r>
          </a:p>
        </p:txBody>
      </p:sp>
      <p:sp>
        <p:nvSpPr>
          <p:cNvPr id="158" name="Version 4.1.1 of the WRF-Chem model is used.…"/>
          <p:cNvSpPr txBox="1">
            <a:spLocks noGrp="1"/>
          </p:cNvSpPr>
          <p:nvPr>
            <p:ph type="subTitle" idx="1"/>
          </p:nvPr>
        </p:nvSpPr>
        <p:spPr>
          <a:xfrm>
            <a:off x="711201" y="1657711"/>
            <a:ext cx="10241280" cy="4786548"/>
          </a:xfrm>
          <a:prstGeom prst="rect">
            <a:avLst/>
          </a:prstGeom>
        </p:spPr>
        <p:txBody>
          <a:bodyPr>
            <a:normAutofit/>
          </a:bodyPr>
          <a:lstStyle/>
          <a:p>
            <a:pPr marL="312528" indent="-312528" algn="l">
              <a:spcBef>
                <a:spcPts val="2250"/>
              </a:spcBef>
              <a:buClr>
                <a:srgbClr val="011993"/>
              </a:buClr>
              <a:buSzPct val="100000"/>
              <a:buChar char="•"/>
              <a:defRPr>
                <a:latin typeface="Times New Roman"/>
                <a:ea typeface="Times New Roman"/>
                <a:cs typeface="Times New Roman"/>
                <a:sym typeface="Times New Roman"/>
              </a:defRPr>
            </a:pPr>
            <a:r>
              <a:rPr sz="3200" dirty="0"/>
              <a:t>Version 4.1.1 of the WRF-Chem model is used.</a:t>
            </a:r>
          </a:p>
          <a:p>
            <a:pPr marL="312528" indent="-312528" algn="l">
              <a:spcBef>
                <a:spcPts val="2250"/>
              </a:spcBef>
              <a:buClr>
                <a:srgbClr val="011993"/>
              </a:buClr>
              <a:buSzPct val="100000"/>
              <a:buChar char="•"/>
              <a:defRPr>
                <a:latin typeface="Times New Roman"/>
                <a:ea typeface="Times New Roman"/>
                <a:cs typeface="Times New Roman"/>
                <a:sym typeface="Times New Roman"/>
              </a:defRPr>
            </a:pPr>
            <a:r>
              <a:rPr sz="3200" dirty="0"/>
              <a:t>Chemistry </a:t>
            </a:r>
            <a:r>
              <a:rPr sz="3200" dirty="0" err="1"/>
              <a:t>initialised</a:t>
            </a:r>
            <a:r>
              <a:rPr sz="3200" dirty="0"/>
              <a:t> from prep chem sources and is cycled daily.</a:t>
            </a:r>
          </a:p>
          <a:p>
            <a:pPr marL="312528" indent="-312528" algn="l">
              <a:spcBef>
                <a:spcPts val="2250"/>
              </a:spcBef>
              <a:buClr>
                <a:srgbClr val="011993"/>
              </a:buClr>
              <a:buSzPct val="100000"/>
              <a:buChar char="•"/>
              <a:defRPr>
                <a:latin typeface="Times New Roman"/>
                <a:ea typeface="Times New Roman"/>
                <a:cs typeface="Times New Roman"/>
                <a:sym typeface="Times New Roman"/>
              </a:defRPr>
            </a:pPr>
            <a:r>
              <a:rPr sz="3200" dirty="0"/>
              <a:t>Model is </a:t>
            </a:r>
            <a:r>
              <a:rPr sz="3200" dirty="0" err="1"/>
              <a:t>initialised</a:t>
            </a:r>
            <a:r>
              <a:rPr sz="3200" dirty="0"/>
              <a:t> with the Global Forecast System(GFS) with 0.25</a:t>
            </a:r>
            <a:r>
              <a:rPr sz="3200" baseline="31999" dirty="0"/>
              <a:t> </a:t>
            </a:r>
            <a:r>
              <a:rPr sz="3200" dirty="0"/>
              <a:t>degree resolution at 00Z.</a:t>
            </a:r>
          </a:p>
          <a:p>
            <a:pPr marL="312528" indent="-312528" algn="l">
              <a:spcBef>
                <a:spcPts val="2250"/>
              </a:spcBef>
              <a:buClr>
                <a:srgbClr val="011993"/>
              </a:buClr>
              <a:buSzPct val="100000"/>
              <a:buChar char="•"/>
              <a:defRPr>
                <a:latin typeface="Times New Roman"/>
                <a:ea typeface="Times New Roman"/>
                <a:cs typeface="Times New Roman"/>
                <a:sym typeface="Times New Roman"/>
              </a:defRPr>
            </a:pPr>
            <a:r>
              <a:rPr sz="3200" dirty="0"/>
              <a:t>Domain resolution of 27-km extending from 2 S to 36 N and 45 E to 90 W.</a:t>
            </a:r>
          </a:p>
        </p:txBody>
      </p:sp>
      <p:sp>
        <p:nvSpPr>
          <p:cNvPr id="2" name="Date Placeholder 1">
            <a:extLst>
              <a:ext uri="{FF2B5EF4-FFF2-40B4-BE49-F238E27FC236}">
                <a16:creationId xmlns:a16="http://schemas.microsoft.com/office/drawing/2014/main" id="{85BF81DA-2AF4-4523-A1F6-283913482ADD}"/>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48965DA7-F397-4D9A-8BD7-97667DDCE830}"/>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60"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61"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62"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163" name="Experimental Design"/>
          <p:cNvSpPr txBox="1">
            <a:spLocks noGrp="1"/>
          </p:cNvSpPr>
          <p:nvPr>
            <p:ph type="ctrTitle"/>
          </p:nvPr>
        </p:nvSpPr>
        <p:spPr>
          <a:xfrm>
            <a:off x="1528674" y="491133"/>
            <a:ext cx="9134652" cy="1007756"/>
          </a:xfrm>
          <a:prstGeom prst="rect">
            <a:avLst/>
          </a:prstGeom>
        </p:spPr>
        <p:txBody>
          <a:bodyPr anchor="ctr">
            <a:normAutofit/>
          </a:bodyPr>
          <a:lstStyle>
            <a:lvl1pPr>
              <a:defRPr sz="4000" b="1">
                <a:latin typeface="Helvetica"/>
                <a:ea typeface="Helvetica"/>
                <a:cs typeface="Helvetica"/>
                <a:sym typeface="Helvetica"/>
              </a:defRPr>
            </a:lvl1pPr>
          </a:lstStyle>
          <a:p>
            <a:r>
              <a:rPr sz="4400" dirty="0"/>
              <a:t>Experimental Design</a:t>
            </a:r>
          </a:p>
        </p:txBody>
      </p:sp>
      <p:sp>
        <p:nvSpPr>
          <p:cNvPr id="164" name="Experiments were initialized from GFS forecasts and cycled every 24 hours.…"/>
          <p:cNvSpPr txBox="1">
            <a:spLocks noGrp="1"/>
          </p:cNvSpPr>
          <p:nvPr>
            <p:ph type="subTitle" sz="half" idx="1"/>
          </p:nvPr>
        </p:nvSpPr>
        <p:spPr>
          <a:xfrm>
            <a:off x="500075" y="1422111"/>
            <a:ext cx="10637520" cy="2877980"/>
          </a:xfrm>
          <a:prstGeom prst="rect">
            <a:avLst/>
          </a:prstGeom>
        </p:spPr>
        <p:txBody>
          <a:bodyPr>
            <a:normAutofit lnSpcReduction="10000"/>
          </a:bodyPr>
          <a:lstStyle/>
          <a:p>
            <a:pPr marL="312528" indent="-312528" algn="l">
              <a:spcBef>
                <a:spcPts val="2250"/>
              </a:spcBef>
              <a:buClr>
                <a:srgbClr val="011993"/>
              </a:buClr>
              <a:buSzPct val="100000"/>
              <a:buChar char="•"/>
              <a:defRPr>
                <a:latin typeface="Times New Roman"/>
                <a:ea typeface="Times New Roman"/>
                <a:cs typeface="Times New Roman"/>
                <a:sym typeface="Times New Roman"/>
              </a:defRPr>
            </a:pPr>
            <a:r>
              <a:rPr sz="3200" dirty="0"/>
              <a:t>Experiments were initialized from GFS forecasts and cycled every 24 hours.</a:t>
            </a:r>
          </a:p>
          <a:p>
            <a:pPr marL="555605" lvl="1" indent="-243077" algn="l">
              <a:spcBef>
                <a:spcPts val="1687"/>
              </a:spcBef>
              <a:buClr>
                <a:srgbClr val="011993"/>
              </a:buClr>
              <a:buSzPct val="75000"/>
              <a:buChar char="‣"/>
              <a:defRPr>
                <a:latin typeface="Times New Roman"/>
                <a:ea typeface="Times New Roman"/>
                <a:cs typeface="Times New Roman"/>
                <a:sym typeface="Times New Roman"/>
              </a:defRPr>
            </a:pPr>
            <a:r>
              <a:rPr sz="2800" dirty="0"/>
              <a:t>Dust Event #1 initialized on July 5th 00Z and cycled through July 10th 00Z with deterministic forecasts until July 12th 00Z.</a:t>
            </a:r>
          </a:p>
          <a:p>
            <a:pPr marL="555605" lvl="1" indent="-243077" algn="l">
              <a:spcBef>
                <a:spcPts val="1687"/>
              </a:spcBef>
              <a:buClr>
                <a:srgbClr val="011993"/>
              </a:buClr>
              <a:buSzPct val="75000"/>
              <a:buChar char="‣"/>
              <a:defRPr>
                <a:latin typeface="Times New Roman"/>
                <a:ea typeface="Times New Roman"/>
                <a:cs typeface="Times New Roman"/>
                <a:sym typeface="Times New Roman"/>
              </a:defRPr>
            </a:pPr>
            <a:r>
              <a:rPr sz="2800" dirty="0"/>
              <a:t>Dust Event #2 initialized on Sept 10th 00Z and cycled through Sept 15th 00Z with deterministic forecasts until Sept 22nd 00Z.</a:t>
            </a:r>
          </a:p>
        </p:txBody>
      </p:sp>
      <p:sp>
        <p:nvSpPr>
          <p:cNvPr id="165" name="Line"/>
          <p:cNvSpPr/>
          <p:nvPr/>
        </p:nvSpPr>
        <p:spPr>
          <a:xfrm>
            <a:off x="2450599" y="6053579"/>
            <a:ext cx="6736473" cy="1"/>
          </a:xfrm>
          <a:prstGeom prst="line">
            <a:avLst/>
          </a:prstGeom>
          <a:ln w="63500">
            <a:solidFill>
              <a:schemeClr val="accent5"/>
            </a:solidFill>
            <a:custDash>
              <a:ds d="200000" sp="200000"/>
            </a:custDash>
            <a:miter lim="400000"/>
          </a:ln>
        </p:spPr>
        <p:txBody>
          <a:bodyPr lIns="35719" tIns="35719" rIns="35719" bIns="35719" anchor="ctr"/>
          <a:lstStyle/>
          <a:p>
            <a:pPr>
              <a:defRPr sz="2400"/>
            </a:pPr>
            <a:endParaRPr sz="1687"/>
          </a:p>
        </p:txBody>
      </p:sp>
      <p:sp>
        <p:nvSpPr>
          <p:cNvPr id="166" name="Oval"/>
          <p:cNvSpPr/>
          <p:nvPr/>
        </p:nvSpPr>
        <p:spPr>
          <a:xfrm>
            <a:off x="2437780" y="5978874"/>
            <a:ext cx="140978" cy="149412"/>
          </a:xfrm>
          <a:prstGeom prst="ellipse">
            <a:avLst/>
          </a:prstGeom>
          <a:blipFill>
            <a:blip r:embed="rId4"/>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167" name="Oval"/>
          <p:cNvSpPr/>
          <p:nvPr/>
        </p:nvSpPr>
        <p:spPr>
          <a:xfrm>
            <a:off x="3649834" y="5978874"/>
            <a:ext cx="140978" cy="149412"/>
          </a:xfrm>
          <a:prstGeom prst="ellipse">
            <a:avLst/>
          </a:prstGeom>
          <a:blipFill>
            <a:blip r:embed="rId4"/>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177" name="Connection Line"/>
          <p:cNvSpPr/>
          <p:nvPr/>
        </p:nvSpPr>
        <p:spPr>
          <a:xfrm>
            <a:off x="2488737" y="4418828"/>
            <a:ext cx="6647062" cy="16159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6812" y="7839"/>
                  <a:pt x="14012" y="639"/>
                  <a:pt x="21600" y="0"/>
                </a:cubicBezTo>
              </a:path>
            </a:pathLst>
          </a:custGeom>
          <a:ln w="50800">
            <a:solidFill>
              <a:srgbClr val="000000"/>
            </a:solidFill>
            <a:miter lim="400000"/>
          </a:ln>
        </p:spPr>
        <p:txBody>
          <a:bodyPr/>
          <a:lstStyle/>
          <a:p>
            <a:endParaRPr sz="1266"/>
          </a:p>
        </p:txBody>
      </p:sp>
      <p:sp>
        <p:nvSpPr>
          <p:cNvPr id="178" name="Connection Line"/>
          <p:cNvSpPr/>
          <p:nvPr/>
        </p:nvSpPr>
        <p:spPr>
          <a:xfrm>
            <a:off x="3681066" y="4965952"/>
            <a:ext cx="5430473" cy="1099073"/>
          </a:xfrm>
          <a:custGeom>
            <a:avLst/>
            <a:gdLst/>
            <a:ahLst/>
            <a:cxnLst>
              <a:cxn ang="0">
                <a:pos x="wd2" y="hd2"/>
              </a:cxn>
              <a:cxn ang="5400000">
                <a:pos x="wd2" y="hd2"/>
              </a:cxn>
              <a:cxn ang="10800000">
                <a:pos x="wd2" y="hd2"/>
              </a:cxn>
              <a:cxn ang="16200000">
                <a:pos x="wd2" y="hd2"/>
              </a:cxn>
            </a:cxnLst>
            <a:rect l="0" t="0" r="r" b="b"/>
            <a:pathLst>
              <a:path w="21600" h="19639" extrusionOk="0">
                <a:moveTo>
                  <a:pt x="0" y="19639"/>
                </a:moveTo>
                <a:cubicBezTo>
                  <a:pt x="6812" y="4411"/>
                  <a:pt x="14012" y="-1961"/>
                  <a:pt x="21600" y="523"/>
                </a:cubicBezTo>
              </a:path>
            </a:pathLst>
          </a:custGeom>
          <a:ln w="50800">
            <a:solidFill>
              <a:srgbClr val="000000"/>
            </a:solidFill>
            <a:miter lim="400000"/>
          </a:ln>
        </p:spPr>
        <p:txBody>
          <a:bodyPr/>
          <a:lstStyle/>
          <a:p>
            <a:endParaRPr sz="1266"/>
          </a:p>
        </p:txBody>
      </p:sp>
      <p:sp>
        <p:nvSpPr>
          <p:cNvPr id="170" name="00Z"/>
          <p:cNvSpPr txBox="1"/>
          <p:nvPr/>
        </p:nvSpPr>
        <p:spPr>
          <a:xfrm>
            <a:off x="2221890" y="6192689"/>
            <a:ext cx="569067" cy="418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200" b="1">
                <a:latin typeface="Helvetica"/>
                <a:ea typeface="Helvetica"/>
                <a:cs typeface="Helvetica"/>
                <a:sym typeface="Helvetica"/>
              </a:defRPr>
            </a:lvl1pPr>
          </a:lstStyle>
          <a:p>
            <a:r>
              <a:rPr sz="2250"/>
              <a:t>00Z</a:t>
            </a:r>
          </a:p>
        </p:txBody>
      </p:sp>
      <p:sp>
        <p:nvSpPr>
          <p:cNvPr id="171" name="00Z"/>
          <p:cNvSpPr txBox="1"/>
          <p:nvPr/>
        </p:nvSpPr>
        <p:spPr>
          <a:xfrm>
            <a:off x="3433946" y="6192689"/>
            <a:ext cx="569067" cy="418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200" b="1">
                <a:latin typeface="Helvetica"/>
                <a:ea typeface="Helvetica"/>
                <a:cs typeface="Helvetica"/>
                <a:sym typeface="Helvetica"/>
              </a:defRPr>
            </a:lvl1pPr>
          </a:lstStyle>
          <a:p>
            <a:r>
              <a:rPr sz="2250"/>
              <a:t>00Z</a:t>
            </a:r>
          </a:p>
        </p:txBody>
      </p:sp>
      <p:sp>
        <p:nvSpPr>
          <p:cNvPr id="172" name="Line"/>
          <p:cNvSpPr/>
          <p:nvPr/>
        </p:nvSpPr>
        <p:spPr>
          <a:xfrm flipV="1">
            <a:off x="7764976" y="4200041"/>
            <a:ext cx="1" cy="1855285"/>
          </a:xfrm>
          <a:prstGeom prst="line">
            <a:avLst/>
          </a:prstGeom>
          <a:ln w="38100">
            <a:solidFill>
              <a:srgbClr val="000000"/>
            </a:solidFill>
            <a:custDash>
              <a:ds d="200000" sp="200000"/>
            </a:custDash>
            <a:miter lim="400000"/>
          </a:ln>
        </p:spPr>
        <p:txBody>
          <a:bodyPr lIns="35719" tIns="35719" rIns="35719" bIns="35719" anchor="ctr"/>
          <a:lstStyle/>
          <a:p>
            <a:pPr>
              <a:defRPr sz="2400"/>
            </a:pPr>
            <a:endParaRPr sz="1687"/>
          </a:p>
        </p:txBody>
      </p:sp>
      <p:sp>
        <p:nvSpPr>
          <p:cNvPr id="173" name="Dust Event"/>
          <p:cNvSpPr txBox="1"/>
          <p:nvPr/>
        </p:nvSpPr>
        <p:spPr>
          <a:xfrm>
            <a:off x="7005325" y="6192689"/>
            <a:ext cx="1578958" cy="418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200" b="1">
                <a:latin typeface="Helvetica"/>
                <a:ea typeface="Helvetica"/>
                <a:cs typeface="Helvetica"/>
                <a:sym typeface="Helvetica"/>
              </a:defRPr>
            </a:lvl1pPr>
          </a:lstStyle>
          <a:p>
            <a:r>
              <a:rPr sz="2250"/>
              <a:t>Dust Event</a:t>
            </a:r>
          </a:p>
        </p:txBody>
      </p:sp>
      <p:sp>
        <p:nvSpPr>
          <p:cNvPr id="174" name="00Z"/>
          <p:cNvSpPr txBox="1"/>
          <p:nvPr/>
        </p:nvSpPr>
        <p:spPr>
          <a:xfrm>
            <a:off x="4675172" y="6183759"/>
            <a:ext cx="569067" cy="418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3200" b="1">
                <a:latin typeface="Helvetica"/>
                <a:ea typeface="Helvetica"/>
                <a:cs typeface="Helvetica"/>
                <a:sym typeface="Helvetica"/>
              </a:defRPr>
            </a:lvl1pPr>
          </a:lstStyle>
          <a:p>
            <a:r>
              <a:rPr sz="2250"/>
              <a:t>00Z</a:t>
            </a:r>
          </a:p>
        </p:txBody>
      </p:sp>
      <p:sp>
        <p:nvSpPr>
          <p:cNvPr id="175" name="Oval"/>
          <p:cNvSpPr/>
          <p:nvPr/>
        </p:nvSpPr>
        <p:spPr>
          <a:xfrm>
            <a:off x="4944639" y="5987803"/>
            <a:ext cx="140978" cy="149412"/>
          </a:xfrm>
          <a:prstGeom prst="ellipse">
            <a:avLst/>
          </a:prstGeom>
          <a:blipFill>
            <a:blip r:embed="rId4"/>
          </a:blipFill>
          <a:ln w="12700">
            <a:miter lim="400000"/>
          </a:ln>
          <a:effectLst>
            <a:outerShdw blurRad="38100" dist="25400" dir="5400000" rotWithShape="0">
              <a:srgbClr val="000000">
                <a:alpha val="50000"/>
              </a:srgbClr>
            </a:outerShdw>
          </a:effectLst>
        </p:spPr>
        <p:txBody>
          <a:bodyPr lIns="35719" tIns="35719" rIns="35719" bIns="35719" anchor="ctr"/>
          <a:lstStyle/>
          <a:p>
            <a:pPr>
              <a:defRPr sz="2400">
                <a:solidFill>
                  <a:srgbClr val="FFFFFF"/>
                </a:solidFill>
              </a:defRPr>
            </a:pPr>
            <a:endParaRPr sz="1687"/>
          </a:p>
        </p:txBody>
      </p:sp>
      <p:sp>
        <p:nvSpPr>
          <p:cNvPr id="179" name="Connection Line"/>
          <p:cNvSpPr/>
          <p:nvPr/>
        </p:nvSpPr>
        <p:spPr>
          <a:xfrm>
            <a:off x="5005611" y="5453970"/>
            <a:ext cx="4041280" cy="602527"/>
          </a:xfrm>
          <a:custGeom>
            <a:avLst/>
            <a:gdLst/>
            <a:ahLst/>
            <a:cxnLst>
              <a:cxn ang="0">
                <a:pos x="wd2" y="hd2"/>
              </a:cxn>
              <a:cxn ang="5400000">
                <a:pos x="wd2" y="hd2"/>
              </a:cxn>
              <a:cxn ang="10800000">
                <a:pos x="wd2" y="hd2"/>
              </a:cxn>
              <a:cxn ang="16200000">
                <a:pos x="wd2" y="hd2"/>
              </a:cxn>
            </a:cxnLst>
            <a:rect l="0" t="0" r="r" b="b"/>
            <a:pathLst>
              <a:path w="21600" h="19728" extrusionOk="0">
                <a:moveTo>
                  <a:pt x="0" y="19728"/>
                </a:moveTo>
                <a:cubicBezTo>
                  <a:pt x="6978" y="4548"/>
                  <a:pt x="14178" y="-1872"/>
                  <a:pt x="21600" y="469"/>
                </a:cubicBezTo>
              </a:path>
            </a:pathLst>
          </a:custGeom>
          <a:ln w="50800">
            <a:solidFill>
              <a:srgbClr val="000000"/>
            </a:solidFill>
            <a:miter lim="400000"/>
          </a:ln>
        </p:spPr>
        <p:txBody>
          <a:bodyPr/>
          <a:lstStyle/>
          <a:p>
            <a:endParaRPr sz="1266"/>
          </a:p>
        </p:txBody>
      </p:sp>
      <p:sp>
        <p:nvSpPr>
          <p:cNvPr id="2" name="Date Placeholder 1">
            <a:extLst>
              <a:ext uri="{FF2B5EF4-FFF2-40B4-BE49-F238E27FC236}">
                <a16:creationId xmlns:a16="http://schemas.microsoft.com/office/drawing/2014/main" id="{D4B71023-5069-487D-844C-0EA955781DB4}"/>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2F1ED7E9-DC1B-4451-813B-0183254C79A2}"/>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81"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82"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83"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184" name="Data and Methods"/>
          <p:cNvSpPr txBox="1">
            <a:spLocks noGrp="1"/>
          </p:cNvSpPr>
          <p:nvPr>
            <p:ph type="title"/>
          </p:nvPr>
        </p:nvSpPr>
        <p:spPr>
          <a:prstGeom prst="rect">
            <a:avLst/>
          </a:prstGeom>
        </p:spPr>
        <p:txBody>
          <a:bodyPr anchor="ctr">
            <a:normAutofit/>
          </a:bodyPr>
          <a:lstStyle/>
          <a:p>
            <a:pPr algn="ctr">
              <a:defRPr sz="4000" b="1">
                <a:latin typeface="Helvetica"/>
                <a:ea typeface="Helvetica"/>
                <a:cs typeface="Helvetica"/>
                <a:sym typeface="Helvetica"/>
              </a:defRPr>
            </a:pPr>
            <a:r>
              <a:rPr dirty="0"/>
              <a:t>Data and Methods</a:t>
            </a:r>
          </a:p>
        </p:txBody>
      </p:sp>
      <p:sp>
        <p:nvSpPr>
          <p:cNvPr id="185" name="CIMH WRF-Chem Model outputs…"/>
          <p:cNvSpPr txBox="1">
            <a:spLocks noGrp="1"/>
          </p:cNvSpPr>
          <p:nvPr>
            <p:ph sz="half" idx="1"/>
          </p:nvPr>
        </p:nvSpPr>
        <p:spPr>
          <a:xfrm>
            <a:off x="401320" y="1690688"/>
            <a:ext cx="5552440" cy="4351338"/>
          </a:xfrm>
          <a:prstGeom prst="rect">
            <a:avLst/>
          </a:prstGeom>
        </p:spPr>
        <p:txBody>
          <a:bodyPr>
            <a:noAutofit/>
          </a:bodyPr>
          <a:lstStyle/>
          <a:p>
            <a:pPr marL="278150" indent="-278150" algn="l" defTabSz="365568">
              <a:spcBef>
                <a:spcPts val="1969"/>
              </a:spcBef>
              <a:buClr>
                <a:srgbClr val="011993"/>
              </a:buClr>
              <a:buSzPct val="100000"/>
              <a:buChar char="•"/>
              <a:defRPr sz="2848">
                <a:latin typeface="Times New Roman"/>
                <a:ea typeface="Times New Roman"/>
                <a:cs typeface="Times New Roman"/>
                <a:sym typeface="Times New Roman"/>
              </a:defRPr>
            </a:pPr>
            <a:r>
              <a:rPr sz="3200" dirty="0"/>
              <a:t>CIMH WRF-Chem Model outputs</a:t>
            </a:r>
          </a:p>
          <a:p>
            <a:pPr marL="494488" lvl="1" indent="-216338" algn="l" defTabSz="365568">
              <a:spcBef>
                <a:spcPts val="1477"/>
              </a:spcBef>
              <a:buClr>
                <a:srgbClr val="011993"/>
              </a:buClr>
              <a:buSzPct val="75000"/>
              <a:buChar char="‣"/>
              <a:defRPr sz="2848">
                <a:latin typeface="Times New Roman"/>
                <a:ea typeface="Times New Roman"/>
                <a:cs typeface="Times New Roman"/>
                <a:sym typeface="Times New Roman"/>
              </a:defRPr>
            </a:pPr>
            <a:r>
              <a:rPr sz="2800" dirty="0"/>
              <a:t>Surface dust concentration</a:t>
            </a:r>
          </a:p>
          <a:p>
            <a:pPr marL="494488" lvl="1" indent="-216338" algn="l" defTabSz="365568">
              <a:spcBef>
                <a:spcPts val="1477"/>
              </a:spcBef>
              <a:buClr>
                <a:srgbClr val="011993"/>
              </a:buClr>
              <a:buSzPct val="75000"/>
              <a:buChar char="‣"/>
              <a:defRPr sz="2848">
                <a:latin typeface="Times New Roman"/>
                <a:ea typeface="Times New Roman"/>
                <a:cs typeface="Times New Roman"/>
                <a:sym typeface="Times New Roman"/>
              </a:defRPr>
            </a:pPr>
            <a:r>
              <a:rPr sz="2800" dirty="0"/>
              <a:t>Particulate matter (PM2.5 and PM10) surface concentration</a:t>
            </a:r>
          </a:p>
          <a:p>
            <a:pPr marL="494488" lvl="1" indent="-216338" algn="l" defTabSz="365568">
              <a:spcBef>
                <a:spcPts val="1477"/>
              </a:spcBef>
              <a:buClr>
                <a:srgbClr val="011993"/>
              </a:buClr>
              <a:buSzPct val="75000"/>
              <a:buChar char="‣"/>
              <a:defRPr sz="2848">
                <a:latin typeface="Times New Roman"/>
                <a:ea typeface="Times New Roman"/>
                <a:cs typeface="Times New Roman"/>
                <a:sym typeface="Times New Roman"/>
              </a:defRPr>
            </a:pPr>
            <a:r>
              <a:rPr sz="2800" dirty="0"/>
              <a:t>Aerosol Optical Depth (AOD)</a:t>
            </a:r>
          </a:p>
          <a:p>
            <a:pPr marL="494488" lvl="1" indent="-216338" algn="l" defTabSz="365568">
              <a:spcBef>
                <a:spcPts val="1477"/>
              </a:spcBef>
              <a:buClr>
                <a:srgbClr val="011993"/>
              </a:buClr>
              <a:buSzPct val="75000"/>
              <a:buChar char="‣"/>
              <a:defRPr sz="2848">
                <a:latin typeface="Times New Roman"/>
                <a:ea typeface="Times New Roman"/>
                <a:cs typeface="Times New Roman"/>
                <a:sym typeface="Times New Roman"/>
              </a:defRPr>
            </a:pPr>
            <a:r>
              <a:rPr sz="2800" dirty="0"/>
              <a:t>Surface ozone concentration</a:t>
            </a:r>
          </a:p>
        </p:txBody>
      </p:sp>
      <p:sp>
        <p:nvSpPr>
          <p:cNvPr id="2" name="Content Placeholder 1">
            <a:extLst>
              <a:ext uri="{FF2B5EF4-FFF2-40B4-BE49-F238E27FC236}">
                <a16:creationId xmlns:a16="http://schemas.microsoft.com/office/drawing/2014/main" id="{63B216CC-4679-4A68-B803-B8FD1A8EAF9E}"/>
              </a:ext>
            </a:extLst>
          </p:cNvPr>
          <p:cNvSpPr>
            <a:spLocks noGrp="1"/>
          </p:cNvSpPr>
          <p:nvPr>
            <p:ph sz="half" idx="2"/>
          </p:nvPr>
        </p:nvSpPr>
        <p:spPr>
          <a:xfrm>
            <a:off x="6238242" y="1842770"/>
            <a:ext cx="5633718" cy="4351338"/>
          </a:xfrm>
        </p:spPr>
        <p:txBody>
          <a:bodyPr>
            <a:normAutofit fontScale="92500" lnSpcReduction="10000"/>
          </a:bodyPr>
          <a:lstStyle/>
          <a:p>
            <a:pPr marL="278150" indent="-278150" defTabSz="365568">
              <a:spcBef>
                <a:spcPts val="1969"/>
              </a:spcBef>
              <a:buClr>
                <a:srgbClr val="011993"/>
              </a:buClr>
              <a:buSzPct val="100000"/>
              <a:defRPr sz="2848">
                <a:latin typeface="Times New Roman"/>
                <a:ea typeface="Times New Roman"/>
                <a:cs typeface="Times New Roman"/>
                <a:sym typeface="Times New Roman"/>
              </a:defRPr>
            </a:pPr>
            <a:r>
              <a:rPr lang="en-US" sz="3500" dirty="0"/>
              <a:t>Satellite and ground-based observations</a:t>
            </a:r>
          </a:p>
          <a:p>
            <a:pPr marL="494488" lvl="1" indent="-216338" defTabSz="365568">
              <a:spcBef>
                <a:spcPts val="1477"/>
              </a:spcBef>
              <a:buClr>
                <a:srgbClr val="011993"/>
              </a:buClr>
              <a:buSzPct val="75000"/>
              <a:buChar char="‣"/>
              <a:defRPr sz="2848">
                <a:latin typeface="Times New Roman"/>
                <a:ea typeface="Times New Roman"/>
                <a:cs typeface="Times New Roman"/>
                <a:sym typeface="Times New Roman"/>
              </a:defRPr>
            </a:pPr>
            <a:r>
              <a:rPr lang="en-US" sz="3000" dirty="0"/>
              <a:t>MODIS</a:t>
            </a:r>
          </a:p>
          <a:p>
            <a:pPr marL="494488" lvl="1" indent="-216338" defTabSz="365568">
              <a:spcBef>
                <a:spcPts val="1477"/>
              </a:spcBef>
              <a:buClr>
                <a:srgbClr val="011993"/>
              </a:buClr>
              <a:buSzPct val="75000"/>
              <a:buChar char="‣"/>
              <a:defRPr sz="2848">
                <a:latin typeface="Times New Roman"/>
                <a:ea typeface="Times New Roman"/>
                <a:cs typeface="Times New Roman"/>
                <a:sym typeface="Times New Roman"/>
              </a:defRPr>
            </a:pPr>
            <a:r>
              <a:rPr lang="en-US" sz="3000" dirty="0"/>
              <a:t>AERONET</a:t>
            </a:r>
          </a:p>
          <a:p>
            <a:pPr marL="494488" lvl="1" indent="-216338" defTabSz="365568">
              <a:spcBef>
                <a:spcPts val="1477"/>
              </a:spcBef>
              <a:buClr>
                <a:srgbClr val="011993"/>
              </a:buClr>
              <a:buSzPct val="75000"/>
              <a:buChar char="‣"/>
              <a:defRPr sz="2848">
                <a:latin typeface="Times New Roman"/>
                <a:ea typeface="Times New Roman"/>
                <a:cs typeface="Times New Roman"/>
                <a:sym typeface="Times New Roman"/>
              </a:defRPr>
            </a:pPr>
            <a:r>
              <a:rPr lang="en-US" sz="3000" dirty="0"/>
              <a:t>NOAA-ESRL Global Monitoring Division</a:t>
            </a:r>
          </a:p>
          <a:p>
            <a:pPr marL="494488" lvl="1" indent="-216338" defTabSz="365568">
              <a:spcBef>
                <a:spcPts val="1477"/>
              </a:spcBef>
              <a:buClr>
                <a:srgbClr val="011993"/>
              </a:buClr>
              <a:buSzPct val="75000"/>
              <a:buChar char="‣"/>
              <a:defRPr sz="2848">
                <a:latin typeface="Times New Roman"/>
                <a:ea typeface="Times New Roman"/>
                <a:cs typeface="Times New Roman"/>
                <a:sym typeface="Times New Roman"/>
              </a:defRPr>
            </a:pPr>
            <a:r>
              <a:rPr lang="en-US" sz="3000" dirty="0"/>
              <a:t>Barbados Cloud Observatory</a:t>
            </a:r>
          </a:p>
          <a:p>
            <a:pPr marL="494488" lvl="1" indent="-216338" defTabSz="365568">
              <a:spcBef>
                <a:spcPts val="1477"/>
              </a:spcBef>
              <a:buClr>
                <a:srgbClr val="011993"/>
              </a:buClr>
              <a:buSzPct val="75000"/>
              <a:buChar char="‣"/>
              <a:defRPr sz="2848">
                <a:latin typeface="Times New Roman"/>
                <a:ea typeface="Times New Roman"/>
                <a:cs typeface="Times New Roman"/>
                <a:sym typeface="Times New Roman"/>
              </a:defRPr>
            </a:pPr>
            <a:r>
              <a:rPr lang="en-US" sz="3000" dirty="0"/>
              <a:t>Martinique Air Quality Observatory</a:t>
            </a:r>
          </a:p>
          <a:p>
            <a:endParaRPr lang="en-US" dirty="0"/>
          </a:p>
        </p:txBody>
      </p:sp>
      <p:sp>
        <p:nvSpPr>
          <p:cNvPr id="3" name="Date Placeholder 2">
            <a:extLst>
              <a:ext uri="{FF2B5EF4-FFF2-40B4-BE49-F238E27FC236}">
                <a16:creationId xmlns:a16="http://schemas.microsoft.com/office/drawing/2014/main" id="{B722A4EC-5555-4347-B386-D0E15B6F6ABD}"/>
              </a:ext>
            </a:extLst>
          </p:cNvPr>
          <p:cNvSpPr>
            <a:spLocks noGrp="1"/>
          </p:cNvSpPr>
          <p:nvPr>
            <p:ph type="dt" sz="half" idx="10"/>
          </p:nvPr>
        </p:nvSpPr>
        <p:spPr/>
        <p:txBody>
          <a:bodyPr/>
          <a:lstStyle/>
          <a:p>
            <a:r>
              <a:rPr lang="en-US"/>
              <a:t>2/1/2020</a:t>
            </a:r>
            <a:endParaRPr lang="en-GB"/>
          </a:p>
        </p:txBody>
      </p:sp>
      <p:sp>
        <p:nvSpPr>
          <p:cNvPr id="4" name="Footer Placeholder 3">
            <a:extLst>
              <a:ext uri="{FF2B5EF4-FFF2-40B4-BE49-F238E27FC236}">
                <a16:creationId xmlns:a16="http://schemas.microsoft.com/office/drawing/2014/main" id="{D53DBE78-F64B-4E77-84DB-339B77FBDA7B}"/>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92"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193"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194"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pic>
        <p:nvPicPr>
          <p:cNvPr id="195" name="Image" descr="Image"/>
          <p:cNvPicPr>
            <a:picLocks noChangeAspect="1"/>
          </p:cNvPicPr>
          <p:nvPr/>
        </p:nvPicPr>
        <p:blipFill>
          <a:blip r:embed="rId4"/>
          <a:stretch>
            <a:fillRect/>
          </a:stretch>
        </p:blipFill>
        <p:spPr>
          <a:xfrm>
            <a:off x="2377928" y="3981302"/>
            <a:ext cx="7218650" cy="2867288"/>
          </a:xfrm>
          <a:prstGeom prst="rect">
            <a:avLst/>
          </a:prstGeom>
          <a:ln w="12700">
            <a:miter lim="400000"/>
          </a:ln>
        </p:spPr>
      </p:pic>
      <p:pic>
        <p:nvPicPr>
          <p:cNvPr id="196" name="Image" descr="Image"/>
          <p:cNvPicPr>
            <a:picLocks noChangeAspect="1"/>
          </p:cNvPicPr>
          <p:nvPr/>
        </p:nvPicPr>
        <p:blipFill>
          <a:blip r:embed="rId5"/>
          <a:stretch>
            <a:fillRect/>
          </a:stretch>
        </p:blipFill>
        <p:spPr>
          <a:xfrm>
            <a:off x="2377928" y="962382"/>
            <a:ext cx="7218650" cy="3036416"/>
          </a:xfrm>
          <a:prstGeom prst="rect">
            <a:avLst/>
          </a:prstGeom>
          <a:ln w="12700">
            <a:miter lim="400000"/>
          </a:ln>
        </p:spPr>
      </p:pic>
      <p:sp>
        <p:nvSpPr>
          <p:cNvPr id="197" name="Dust Event #1 - CIMH WRF-Chem Simulations"/>
          <p:cNvSpPr txBox="1">
            <a:spLocks noGrp="1"/>
          </p:cNvSpPr>
          <p:nvPr>
            <p:ph type="ctrTitle"/>
          </p:nvPr>
        </p:nvSpPr>
        <p:spPr>
          <a:xfrm>
            <a:off x="121920" y="491133"/>
            <a:ext cx="12283440"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rPr dirty="0"/>
              <a:t>Dust Event #1 - CIMH WRF-Chem Simulations</a:t>
            </a:r>
          </a:p>
        </p:txBody>
      </p:sp>
      <p:sp>
        <p:nvSpPr>
          <p:cNvPr id="2" name="Date Placeholder 1">
            <a:extLst>
              <a:ext uri="{FF2B5EF4-FFF2-40B4-BE49-F238E27FC236}">
                <a16:creationId xmlns:a16="http://schemas.microsoft.com/office/drawing/2014/main" id="{37B5BBA9-526A-4C04-8EC8-7E1D0014081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94B52A59-55DB-431D-97DB-6BBDAB485170}"/>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99"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00"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01"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pic>
        <p:nvPicPr>
          <p:cNvPr id="202" name="JULY_AOD_MARTINIQUE.png" descr="JULY_AOD_MARTINIQUE.png"/>
          <p:cNvPicPr>
            <a:picLocks noChangeAspect="1"/>
          </p:cNvPicPr>
          <p:nvPr/>
        </p:nvPicPr>
        <p:blipFill>
          <a:blip r:embed="rId4"/>
          <a:stretch>
            <a:fillRect/>
          </a:stretch>
        </p:blipFill>
        <p:spPr>
          <a:xfrm>
            <a:off x="1123208" y="3789458"/>
            <a:ext cx="6262146" cy="3099738"/>
          </a:xfrm>
          <a:prstGeom prst="rect">
            <a:avLst/>
          </a:prstGeom>
          <a:ln w="12700">
            <a:miter lim="400000"/>
          </a:ln>
        </p:spPr>
      </p:pic>
      <p:pic>
        <p:nvPicPr>
          <p:cNvPr id="203" name="JULY_AOD_RGP.png" descr="JULY_AOD_RGP.png"/>
          <p:cNvPicPr>
            <a:picLocks noChangeAspect="1"/>
          </p:cNvPicPr>
          <p:nvPr/>
        </p:nvPicPr>
        <p:blipFill>
          <a:blip r:embed="rId5"/>
          <a:stretch>
            <a:fillRect/>
          </a:stretch>
        </p:blipFill>
        <p:spPr>
          <a:xfrm>
            <a:off x="1123207" y="947536"/>
            <a:ext cx="6262147" cy="3099739"/>
          </a:xfrm>
          <a:prstGeom prst="rect">
            <a:avLst/>
          </a:prstGeom>
          <a:ln w="12700">
            <a:miter lim="400000"/>
          </a:ln>
        </p:spPr>
      </p:pic>
      <p:sp>
        <p:nvSpPr>
          <p:cNvPr id="204" name="Dust Event #1 - AOD Verification"/>
          <p:cNvSpPr txBox="1">
            <a:spLocks noGrp="1"/>
          </p:cNvSpPr>
          <p:nvPr>
            <p:ph type="ctrTitle"/>
          </p:nvPr>
        </p:nvSpPr>
        <p:spPr>
          <a:xfrm>
            <a:off x="1528674" y="491133"/>
            <a:ext cx="9134652"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t>Dust Event #1 - AOD Verification</a:t>
            </a:r>
          </a:p>
        </p:txBody>
      </p:sp>
      <p:sp>
        <p:nvSpPr>
          <p:cNvPr id="205" name="CIMH WRF-Chem simulated AOD shows a strong positive correlation with both MODIS and AERONET (Ragged Point) data.…"/>
          <p:cNvSpPr txBox="1"/>
          <p:nvPr/>
        </p:nvSpPr>
        <p:spPr>
          <a:xfrm>
            <a:off x="7192538" y="1416890"/>
            <a:ext cx="475562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lnSpcReduction="10000"/>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CIMH WRF-Chem simulated AOD shows a strong positive correlation with both MODIS and AERONET (Ragged Point) data.</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MODIS-CIMH correlation = 0.987</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AERONET-CIMH correlation = 0.973</a:t>
            </a:r>
          </a:p>
        </p:txBody>
      </p:sp>
      <p:sp>
        <p:nvSpPr>
          <p:cNvPr id="2" name="Date Placeholder 1">
            <a:extLst>
              <a:ext uri="{FF2B5EF4-FFF2-40B4-BE49-F238E27FC236}">
                <a16:creationId xmlns:a16="http://schemas.microsoft.com/office/drawing/2014/main" id="{CD7AE33F-6CE2-4412-8519-C3E08560DB8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AE7F9D27-7C2C-48BC-9A87-46904715092A}"/>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07"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08"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09"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10" name="Dust Event #1 - PM2.5 Verification"/>
          <p:cNvSpPr txBox="1">
            <a:spLocks noGrp="1"/>
          </p:cNvSpPr>
          <p:nvPr>
            <p:ph type="ctrTitle"/>
          </p:nvPr>
        </p:nvSpPr>
        <p:spPr>
          <a:xfrm>
            <a:off x="1528674" y="491133"/>
            <a:ext cx="9134652"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t>Dust Event #1 - PM2.5 Verification</a:t>
            </a:r>
          </a:p>
        </p:txBody>
      </p:sp>
      <p:pic>
        <p:nvPicPr>
          <p:cNvPr id="211" name="JULY_PM25_MARTINIQUE.png" descr="JULY_PM25_MARTINIQUE.png"/>
          <p:cNvPicPr>
            <a:picLocks noChangeAspect="1"/>
          </p:cNvPicPr>
          <p:nvPr/>
        </p:nvPicPr>
        <p:blipFill>
          <a:blip r:embed="rId4"/>
          <a:stretch>
            <a:fillRect/>
          </a:stretch>
        </p:blipFill>
        <p:spPr>
          <a:xfrm>
            <a:off x="1123208" y="3827919"/>
            <a:ext cx="6262146" cy="3099739"/>
          </a:xfrm>
          <a:prstGeom prst="rect">
            <a:avLst/>
          </a:prstGeom>
          <a:ln w="12700">
            <a:miter lim="400000"/>
          </a:ln>
        </p:spPr>
      </p:pic>
      <p:pic>
        <p:nvPicPr>
          <p:cNvPr id="212" name="JULY_PM25_RGP.png" descr="JULY_PM25_RGP.png"/>
          <p:cNvPicPr>
            <a:picLocks noChangeAspect="1"/>
          </p:cNvPicPr>
          <p:nvPr/>
        </p:nvPicPr>
        <p:blipFill>
          <a:blip r:embed="rId5"/>
          <a:stretch>
            <a:fillRect/>
          </a:stretch>
        </p:blipFill>
        <p:spPr>
          <a:xfrm>
            <a:off x="1123208" y="961404"/>
            <a:ext cx="6262146" cy="3099739"/>
          </a:xfrm>
          <a:prstGeom prst="rect">
            <a:avLst/>
          </a:prstGeom>
          <a:ln w="12700">
            <a:miter lim="400000"/>
          </a:ln>
        </p:spPr>
      </p:pic>
      <p:sp>
        <p:nvSpPr>
          <p:cNvPr id="213" name="CIMH WRF-Chem simulated PM2.5 shows a strong positive correlation with both Martinique and AERONET (Ragged Point) data.…"/>
          <p:cNvSpPr txBox="1"/>
          <p:nvPr/>
        </p:nvSpPr>
        <p:spPr>
          <a:xfrm>
            <a:off x="7192538" y="1416890"/>
            <a:ext cx="4742788"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CIMH WRF-Chem simulated PM2.5 shows a strong positive correlation with both Martinique and</a:t>
            </a:r>
            <a:r>
              <a:rPr lang="en-US" sz="2800" dirty="0"/>
              <a:t> </a:t>
            </a:r>
            <a:r>
              <a:rPr sz="2800" dirty="0"/>
              <a:t>Ragged Point data.</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Martinique-CIMH</a:t>
            </a:r>
            <a:r>
              <a:rPr lang="en-US" sz="2800" dirty="0"/>
              <a:t> WRF-Chem </a:t>
            </a:r>
            <a:r>
              <a:rPr sz="2800" dirty="0"/>
              <a:t>correlation = 0.764</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lang="en-US" sz="2800" dirty="0"/>
              <a:t>Ragged Point</a:t>
            </a:r>
            <a:r>
              <a:rPr sz="2800" dirty="0"/>
              <a:t>-CIMH</a:t>
            </a:r>
            <a:r>
              <a:rPr lang="en-US" sz="2800" dirty="0"/>
              <a:t> WRF-Chem</a:t>
            </a:r>
            <a:r>
              <a:rPr sz="2800" dirty="0"/>
              <a:t> correlation = 0.937</a:t>
            </a:r>
          </a:p>
        </p:txBody>
      </p:sp>
      <p:sp>
        <p:nvSpPr>
          <p:cNvPr id="2" name="Date Placeholder 1">
            <a:extLst>
              <a:ext uri="{FF2B5EF4-FFF2-40B4-BE49-F238E27FC236}">
                <a16:creationId xmlns:a16="http://schemas.microsoft.com/office/drawing/2014/main" id="{4E39284C-CB27-49BE-A824-0DDCD24E6A96}"/>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6B155E26-D7C7-4605-B681-E908BFC8694D}"/>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571B68-D653-4F8F-915B-67D711B1C020}"/>
              </a:ext>
            </a:extLst>
          </p:cNvPr>
          <p:cNvPicPr>
            <a:picLocks noChangeAspect="1"/>
          </p:cNvPicPr>
          <p:nvPr/>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B010F966-4778-47DB-B128-5198ABD15274}"/>
              </a:ext>
            </a:extLst>
          </p:cNvPr>
          <p:cNvSpPr/>
          <p:nvPr/>
        </p:nvSpPr>
        <p:spPr>
          <a:xfrm>
            <a:off x="631371" y="919524"/>
            <a:ext cx="10936515" cy="5517793"/>
          </a:xfrm>
          <a:prstGeom prst="rect">
            <a:avLst/>
          </a:prstGeom>
        </p:spPr>
        <p:txBody>
          <a:bodyPr wrap="square">
            <a:spAutoFit/>
          </a:bodyPr>
          <a:lstStyle/>
          <a:p>
            <a:pPr algn="just">
              <a:lnSpc>
                <a:spcPct val="150000"/>
              </a:lnSpc>
            </a:pPr>
            <a:r>
              <a:rPr lang="en-US" sz="4800" b="1" dirty="0">
                <a:solidFill>
                  <a:srgbClr val="993300"/>
                </a:solidFill>
              </a:rPr>
              <a:t>"Sand and dust storms have become more frequent in this region and other parts of the world, but armed with the knowledge, tools and resources we can adapt to and mitigate their impacts."</a:t>
            </a:r>
          </a:p>
        </p:txBody>
      </p:sp>
      <p:sp>
        <p:nvSpPr>
          <p:cNvPr id="3" name="Date Placeholder 2">
            <a:extLst>
              <a:ext uri="{FF2B5EF4-FFF2-40B4-BE49-F238E27FC236}">
                <a16:creationId xmlns:a16="http://schemas.microsoft.com/office/drawing/2014/main" id="{49EB4505-95AF-413B-8902-69107B9B316D}"/>
              </a:ext>
            </a:extLst>
          </p:cNvPr>
          <p:cNvSpPr>
            <a:spLocks noGrp="1"/>
          </p:cNvSpPr>
          <p:nvPr>
            <p:ph type="dt" sz="half" idx="10"/>
          </p:nvPr>
        </p:nvSpPr>
        <p:spPr/>
        <p:txBody>
          <a:bodyPr/>
          <a:lstStyle/>
          <a:p>
            <a:r>
              <a:rPr lang="en-US"/>
              <a:t>2/1/2020</a:t>
            </a:r>
          </a:p>
        </p:txBody>
      </p:sp>
      <p:sp>
        <p:nvSpPr>
          <p:cNvPr id="4" name="Footer Placeholder 3">
            <a:extLst>
              <a:ext uri="{FF2B5EF4-FFF2-40B4-BE49-F238E27FC236}">
                <a16:creationId xmlns:a16="http://schemas.microsoft.com/office/drawing/2014/main" id="{DD874AF2-F72A-4B72-932E-F716808E04BE}"/>
              </a:ext>
            </a:extLst>
          </p:cNvPr>
          <p:cNvSpPr>
            <a:spLocks noGrp="1"/>
          </p:cNvSpPr>
          <p:nvPr>
            <p:ph type="ftr" sz="quarter" idx="11"/>
          </p:nvPr>
        </p:nvSpPr>
        <p:spPr/>
        <p:txBody>
          <a:bodyPr/>
          <a:lstStyle/>
          <a:p>
            <a:r>
              <a:rPr lang="en-US"/>
              <a:t>From BOMEX to EUREC4A Symposium</a:t>
            </a:r>
          </a:p>
        </p:txBody>
      </p:sp>
    </p:spTree>
    <p:extLst>
      <p:ext uri="{BB962C8B-B14F-4D97-AF65-F5344CB8AC3E}">
        <p14:creationId xmlns:p14="http://schemas.microsoft.com/office/powerpoint/2010/main" val="257041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15"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16"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17"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18" name="Dust Event #1 - PM10 Verification"/>
          <p:cNvSpPr txBox="1">
            <a:spLocks noGrp="1"/>
          </p:cNvSpPr>
          <p:nvPr>
            <p:ph type="ctrTitle"/>
          </p:nvPr>
        </p:nvSpPr>
        <p:spPr>
          <a:xfrm>
            <a:off x="1528674" y="491133"/>
            <a:ext cx="9134652"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t>Dust Event #1 - PM10 Verification</a:t>
            </a:r>
          </a:p>
        </p:txBody>
      </p:sp>
      <p:pic>
        <p:nvPicPr>
          <p:cNvPr id="219" name="JULY_PM10_MARTINIQUE.png" descr="JULY_PM10_MARTINIQUE.png"/>
          <p:cNvPicPr>
            <a:picLocks noChangeAspect="1"/>
          </p:cNvPicPr>
          <p:nvPr/>
        </p:nvPicPr>
        <p:blipFill>
          <a:blip r:embed="rId4"/>
          <a:stretch>
            <a:fillRect/>
          </a:stretch>
        </p:blipFill>
        <p:spPr>
          <a:xfrm>
            <a:off x="1123208" y="3851734"/>
            <a:ext cx="6262146" cy="3099739"/>
          </a:xfrm>
          <a:prstGeom prst="rect">
            <a:avLst/>
          </a:prstGeom>
          <a:ln w="12700">
            <a:miter lim="400000"/>
          </a:ln>
        </p:spPr>
      </p:pic>
      <p:pic>
        <p:nvPicPr>
          <p:cNvPr id="220" name="JULY_PM10_RGP.png" descr="JULY_PM10_RGP.png"/>
          <p:cNvPicPr>
            <a:picLocks noChangeAspect="1"/>
          </p:cNvPicPr>
          <p:nvPr/>
        </p:nvPicPr>
        <p:blipFill>
          <a:blip r:embed="rId5"/>
          <a:stretch>
            <a:fillRect/>
          </a:stretch>
        </p:blipFill>
        <p:spPr>
          <a:xfrm>
            <a:off x="1123208" y="940930"/>
            <a:ext cx="6262145" cy="3099739"/>
          </a:xfrm>
          <a:prstGeom prst="rect">
            <a:avLst/>
          </a:prstGeom>
          <a:ln w="12700">
            <a:miter lim="400000"/>
          </a:ln>
        </p:spPr>
      </p:pic>
      <p:sp>
        <p:nvSpPr>
          <p:cNvPr id="221" name="CIMH WRF-Chem simulated PM10 shows a positive correlation with both Martinique and AERONET (Ragged Point) data.…"/>
          <p:cNvSpPr txBox="1"/>
          <p:nvPr/>
        </p:nvSpPr>
        <p:spPr>
          <a:xfrm>
            <a:off x="7192538" y="1416890"/>
            <a:ext cx="485722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CIMH WRF-Chem simulated PM10 shows a positive correlation with both Martinique and Ragged Point data.</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Martinique-CIMH correlation = 0.67</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lang="en-US" sz="2800" dirty="0"/>
              <a:t>Ragged Point</a:t>
            </a:r>
            <a:r>
              <a:rPr sz="2800" dirty="0"/>
              <a:t>-CIMH correlation = 0.908</a:t>
            </a:r>
          </a:p>
        </p:txBody>
      </p:sp>
      <p:sp>
        <p:nvSpPr>
          <p:cNvPr id="2" name="Date Placeholder 1">
            <a:extLst>
              <a:ext uri="{FF2B5EF4-FFF2-40B4-BE49-F238E27FC236}">
                <a16:creationId xmlns:a16="http://schemas.microsoft.com/office/drawing/2014/main" id="{98D0B498-6F3C-4A33-B0FC-4D913E17D5CD}"/>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111445C9-3678-44D4-9EA3-8A1DFBAC2F9E}"/>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31"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32"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33"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34" name="Dust Event #2 - CIMH WRF-Chem Simulations"/>
          <p:cNvSpPr txBox="1">
            <a:spLocks noGrp="1"/>
          </p:cNvSpPr>
          <p:nvPr>
            <p:ph type="ctrTitle"/>
          </p:nvPr>
        </p:nvSpPr>
        <p:spPr>
          <a:xfrm>
            <a:off x="792480" y="491133"/>
            <a:ext cx="11226800"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rPr dirty="0"/>
              <a:t>Dust Event #2 - CIMH WRF-Chem Simulations</a:t>
            </a:r>
          </a:p>
        </p:txBody>
      </p:sp>
      <p:pic>
        <p:nvPicPr>
          <p:cNvPr id="235" name="Image" descr="Image"/>
          <p:cNvPicPr>
            <a:picLocks noChangeAspect="1"/>
          </p:cNvPicPr>
          <p:nvPr/>
        </p:nvPicPr>
        <p:blipFill>
          <a:blip r:embed="rId4"/>
          <a:stretch>
            <a:fillRect/>
          </a:stretch>
        </p:blipFill>
        <p:spPr>
          <a:xfrm>
            <a:off x="2377928" y="1047718"/>
            <a:ext cx="7218650" cy="2956346"/>
          </a:xfrm>
          <a:prstGeom prst="rect">
            <a:avLst/>
          </a:prstGeom>
          <a:ln w="12700">
            <a:miter lim="400000"/>
          </a:ln>
        </p:spPr>
      </p:pic>
      <p:pic>
        <p:nvPicPr>
          <p:cNvPr id="236" name="Image" descr="Image"/>
          <p:cNvPicPr>
            <a:picLocks noChangeAspect="1"/>
          </p:cNvPicPr>
          <p:nvPr/>
        </p:nvPicPr>
        <p:blipFill>
          <a:blip r:embed="rId5"/>
          <a:stretch>
            <a:fillRect/>
          </a:stretch>
        </p:blipFill>
        <p:spPr>
          <a:xfrm>
            <a:off x="2377928" y="3935135"/>
            <a:ext cx="7218650" cy="2900415"/>
          </a:xfrm>
          <a:prstGeom prst="rect">
            <a:avLst/>
          </a:prstGeom>
          <a:ln w="12700">
            <a:miter lim="400000"/>
          </a:ln>
        </p:spPr>
      </p:pic>
      <p:sp>
        <p:nvSpPr>
          <p:cNvPr id="2" name="Date Placeholder 1">
            <a:extLst>
              <a:ext uri="{FF2B5EF4-FFF2-40B4-BE49-F238E27FC236}">
                <a16:creationId xmlns:a16="http://schemas.microsoft.com/office/drawing/2014/main" id="{3805D1BE-04A6-4C71-859D-A16AC52D582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089D6050-5ADD-473D-9233-73E8C2DD19B9}"/>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38"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39"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40"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41" name="CIMH WRF-Chem simulated AOD shows a strong positive correlation with both MODIS and AERONET (Ragged Point) data.…"/>
          <p:cNvSpPr txBox="1"/>
          <p:nvPr/>
        </p:nvSpPr>
        <p:spPr>
          <a:xfrm>
            <a:off x="7192538" y="1416890"/>
            <a:ext cx="485722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CIMH WRF-Chem simulated AOD shows a strong positive correlation with both MODIS and AERONET (Ragged Point) data.</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MODIS-CIMH correlation = 0.976</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AERONET-CIMH correlation = 0.802</a:t>
            </a:r>
          </a:p>
        </p:txBody>
      </p:sp>
      <p:pic>
        <p:nvPicPr>
          <p:cNvPr id="242" name="Image" descr="Image"/>
          <p:cNvPicPr>
            <a:picLocks noChangeAspect="1"/>
          </p:cNvPicPr>
          <p:nvPr/>
        </p:nvPicPr>
        <p:blipFill>
          <a:blip r:embed="rId4"/>
          <a:stretch>
            <a:fillRect/>
          </a:stretch>
        </p:blipFill>
        <p:spPr>
          <a:xfrm>
            <a:off x="1279633" y="3752391"/>
            <a:ext cx="5733380" cy="3225027"/>
          </a:xfrm>
          <a:prstGeom prst="rect">
            <a:avLst/>
          </a:prstGeom>
          <a:ln w="12700">
            <a:miter lim="400000"/>
          </a:ln>
        </p:spPr>
      </p:pic>
      <p:pic>
        <p:nvPicPr>
          <p:cNvPr id="243" name="SEP_AOD_RGP.png" descr="SEP_AOD_RGP.png"/>
          <p:cNvPicPr>
            <a:picLocks noChangeAspect="1"/>
          </p:cNvPicPr>
          <p:nvPr/>
        </p:nvPicPr>
        <p:blipFill>
          <a:blip r:embed="rId5"/>
          <a:stretch>
            <a:fillRect/>
          </a:stretch>
        </p:blipFill>
        <p:spPr>
          <a:xfrm>
            <a:off x="1279633" y="1143543"/>
            <a:ext cx="5733380" cy="2838002"/>
          </a:xfrm>
          <a:prstGeom prst="rect">
            <a:avLst/>
          </a:prstGeom>
          <a:ln w="12700">
            <a:miter lim="400000"/>
          </a:ln>
        </p:spPr>
      </p:pic>
      <p:sp>
        <p:nvSpPr>
          <p:cNvPr id="244" name="Dust Event #2 - AOD Verification"/>
          <p:cNvSpPr txBox="1">
            <a:spLocks noGrp="1"/>
          </p:cNvSpPr>
          <p:nvPr>
            <p:ph type="ctrTitle"/>
          </p:nvPr>
        </p:nvSpPr>
        <p:spPr>
          <a:xfrm>
            <a:off x="1528674" y="491133"/>
            <a:ext cx="9134652"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t>Dust Event #2 - AOD Verification</a:t>
            </a:r>
          </a:p>
        </p:txBody>
      </p:sp>
      <p:sp>
        <p:nvSpPr>
          <p:cNvPr id="2" name="Date Placeholder 1">
            <a:extLst>
              <a:ext uri="{FF2B5EF4-FFF2-40B4-BE49-F238E27FC236}">
                <a16:creationId xmlns:a16="http://schemas.microsoft.com/office/drawing/2014/main" id="{13ED7E05-0315-417E-88C1-B36922B91DF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E88D13EC-0AF9-4F6C-8519-F58B68B7BDA8}"/>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46"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47"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48"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49" name="Dust Event #2 - PM2.5 &amp; PM10 Verification"/>
          <p:cNvSpPr txBox="1">
            <a:spLocks noGrp="1"/>
          </p:cNvSpPr>
          <p:nvPr>
            <p:ph type="ctrTitle"/>
          </p:nvPr>
        </p:nvSpPr>
        <p:spPr>
          <a:xfrm>
            <a:off x="894080" y="491133"/>
            <a:ext cx="10596880" cy="612521"/>
          </a:xfrm>
          <a:prstGeom prst="rect">
            <a:avLst/>
          </a:prstGeom>
        </p:spPr>
        <p:txBody>
          <a:bodyPr anchor="ctr">
            <a:normAutofit fontScale="90000"/>
          </a:bodyPr>
          <a:lstStyle>
            <a:lvl1pPr>
              <a:defRPr sz="4000" b="1">
                <a:latin typeface="Helvetica"/>
                <a:ea typeface="Helvetica"/>
                <a:cs typeface="Helvetica"/>
                <a:sym typeface="Helvetica"/>
              </a:defRPr>
            </a:lvl1pPr>
          </a:lstStyle>
          <a:p>
            <a:r>
              <a:rPr dirty="0"/>
              <a:t>Dust Event #2 - PM2.5 &amp; PM10 Verification</a:t>
            </a:r>
          </a:p>
        </p:txBody>
      </p:sp>
      <p:pic>
        <p:nvPicPr>
          <p:cNvPr id="250" name="SEP_PM25_MARTINIQUE.png" descr="SEP_PM25_MARTINIQUE.png"/>
          <p:cNvPicPr>
            <a:picLocks noChangeAspect="1"/>
          </p:cNvPicPr>
          <p:nvPr/>
        </p:nvPicPr>
        <p:blipFill>
          <a:blip r:embed="rId4"/>
          <a:stretch>
            <a:fillRect/>
          </a:stretch>
        </p:blipFill>
        <p:spPr>
          <a:xfrm>
            <a:off x="1123208" y="3840685"/>
            <a:ext cx="6262145" cy="3099738"/>
          </a:xfrm>
          <a:prstGeom prst="rect">
            <a:avLst/>
          </a:prstGeom>
          <a:ln w="12700">
            <a:miter lim="400000"/>
          </a:ln>
        </p:spPr>
      </p:pic>
      <p:pic>
        <p:nvPicPr>
          <p:cNvPr id="251" name="SEP_PM10_MARTINIQUE.png" descr="SEP_PM10_MARTINIQUE.png"/>
          <p:cNvPicPr>
            <a:picLocks noChangeAspect="1"/>
          </p:cNvPicPr>
          <p:nvPr/>
        </p:nvPicPr>
        <p:blipFill>
          <a:blip r:embed="rId5"/>
          <a:stretch>
            <a:fillRect/>
          </a:stretch>
        </p:blipFill>
        <p:spPr>
          <a:xfrm>
            <a:off x="1123208" y="973570"/>
            <a:ext cx="6262146" cy="3099739"/>
          </a:xfrm>
          <a:prstGeom prst="rect">
            <a:avLst/>
          </a:prstGeom>
          <a:ln w="12700">
            <a:miter lim="400000"/>
          </a:ln>
        </p:spPr>
      </p:pic>
      <p:sp>
        <p:nvSpPr>
          <p:cNvPr id="252" name="CIMH WRF-Chem simulated PM2.5 and PM10 shows a strong positive correlation with Martinique data.…"/>
          <p:cNvSpPr txBox="1"/>
          <p:nvPr/>
        </p:nvSpPr>
        <p:spPr>
          <a:xfrm>
            <a:off x="7192538" y="1416890"/>
            <a:ext cx="4999462" cy="4940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CIMH WRF-Chem simulated PM2.5 and PM10 shows a strong positive correlation with Martinique data.</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PM10 correlation = 0.718</a:t>
            </a:r>
          </a:p>
          <a:p>
            <a:pPr marL="468792" indent="-468792">
              <a:spcBef>
                <a:spcPts val="2953"/>
              </a:spcBef>
              <a:buClr>
                <a:srgbClr val="011892"/>
              </a:buClr>
              <a:buSzPct val="100000"/>
              <a:buChar char="•"/>
              <a:defRPr sz="3200">
                <a:latin typeface="Times New Roman"/>
                <a:ea typeface="Times New Roman"/>
                <a:cs typeface="Times New Roman"/>
                <a:sym typeface="Times New Roman"/>
              </a:defRPr>
            </a:pPr>
            <a:r>
              <a:rPr sz="2800" dirty="0"/>
              <a:t>PM2.5 correlation = 0.743</a:t>
            </a:r>
            <a:endParaRPr sz="2250" dirty="0"/>
          </a:p>
        </p:txBody>
      </p:sp>
      <p:sp>
        <p:nvSpPr>
          <p:cNvPr id="2" name="Date Placeholder 1">
            <a:extLst>
              <a:ext uri="{FF2B5EF4-FFF2-40B4-BE49-F238E27FC236}">
                <a16:creationId xmlns:a16="http://schemas.microsoft.com/office/drawing/2014/main" id="{3648339D-7776-4922-BE3E-D6BB224663E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686663A8-8297-4E38-B15E-C238943FDFA3}"/>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261" name="1922362_846332482075970_4646073066260373888_n.jpg" descr="1922362_846332482075970_4646073066260373888_n.jpg"/>
          <p:cNvPicPr>
            <a:picLocks noChangeAspect="1"/>
          </p:cNvPicPr>
          <p:nvPr/>
        </p:nvPicPr>
        <p:blipFill>
          <a:blip r:embed="rId2"/>
          <a:stretch>
            <a:fillRect/>
          </a:stretch>
        </p:blipFill>
        <p:spPr>
          <a:xfrm>
            <a:off x="1556165" y="29404"/>
            <a:ext cx="612522" cy="612522"/>
          </a:xfrm>
          <a:prstGeom prst="rect">
            <a:avLst/>
          </a:prstGeom>
          <a:ln w="12700">
            <a:miter lim="400000"/>
          </a:ln>
        </p:spPr>
      </p:pic>
      <p:sp>
        <p:nvSpPr>
          <p:cNvPr id="262" name="Line"/>
          <p:cNvSpPr/>
          <p:nvPr/>
        </p:nvSpPr>
        <p:spPr>
          <a:xfrm>
            <a:off x="2213199" y="336730"/>
            <a:ext cx="8459864" cy="1"/>
          </a:xfrm>
          <a:prstGeom prst="line">
            <a:avLst/>
          </a:prstGeom>
          <a:ln w="50800">
            <a:solidFill>
              <a:schemeClr val="accent1">
                <a:hueOff val="273561"/>
                <a:satOff val="2937"/>
                <a:lumOff val="-22233"/>
              </a:schemeClr>
            </a:solidFill>
            <a:miter lim="400000"/>
          </a:ln>
        </p:spPr>
        <p:txBody>
          <a:bodyPr lIns="35719" tIns="35719" rIns="35719" bIns="35719" anchor="ctr"/>
          <a:lstStyle/>
          <a:p>
            <a:pPr>
              <a:defRPr sz="2400"/>
            </a:pPr>
            <a:endParaRPr sz="1687"/>
          </a:p>
        </p:txBody>
      </p:sp>
      <p:sp>
        <p:nvSpPr>
          <p:cNvPr id="263" name="Caribbean Institute for Meteorology and Hydrology                                                       Ashford Reyes     areyes@cimh.edu.bb"/>
          <p:cNvSpPr txBox="1"/>
          <p:nvPr/>
        </p:nvSpPr>
        <p:spPr>
          <a:xfrm>
            <a:off x="2181014" y="71654"/>
            <a:ext cx="8459864"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1600" b="1">
                <a:latin typeface="Helvetica"/>
                <a:ea typeface="Helvetica"/>
                <a:cs typeface="Helvetica"/>
                <a:sym typeface="Helvetica"/>
              </a:defRPr>
            </a:pPr>
            <a:r>
              <a:rPr sz="1266"/>
              <a:t>Caribbean Institute for Meteorology and Hydrology </a:t>
            </a:r>
            <a:r>
              <a:rPr sz="1125"/>
              <a:t>                                                     </a:t>
            </a:r>
            <a:r>
              <a:rPr sz="1125">
                <a:solidFill>
                  <a:schemeClr val="accent1">
                    <a:hueOff val="273561"/>
                    <a:satOff val="2937"/>
                    <a:lumOff val="-22233"/>
                  </a:schemeClr>
                </a:solidFill>
              </a:rPr>
              <a:t> </a:t>
            </a:r>
            <a:r>
              <a:rPr sz="984">
                <a:solidFill>
                  <a:schemeClr val="accent1">
                    <a:hueOff val="273561"/>
                    <a:satOff val="2937"/>
                    <a:lumOff val="-22233"/>
                  </a:schemeClr>
                </a:solidFill>
              </a:rPr>
              <a:t>Ashford Reyes     </a:t>
            </a:r>
            <a:r>
              <a:rPr sz="984">
                <a:solidFill>
                  <a:schemeClr val="accent1">
                    <a:hueOff val="273561"/>
                    <a:satOff val="2937"/>
                    <a:lumOff val="-22233"/>
                  </a:schemeClr>
                </a:solidFill>
                <a:hlinkClick r:id="rId3"/>
              </a:rPr>
              <a:t>areyes@cimh.edu.bb</a:t>
            </a:r>
          </a:p>
        </p:txBody>
      </p:sp>
      <p:sp>
        <p:nvSpPr>
          <p:cNvPr id="264" name="Summary of Results"/>
          <p:cNvSpPr txBox="1">
            <a:spLocks noGrp="1"/>
          </p:cNvSpPr>
          <p:nvPr>
            <p:ph type="ctrTitle"/>
          </p:nvPr>
        </p:nvSpPr>
        <p:spPr>
          <a:xfrm>
            <a:off x="1528674" y="491133"/>
            <a:ext cx="9134652" cy="1109222"/>
          </a:xfrm>
          <a:prstGeom prst="rect">
            <a:avLst/>
          </a:prstGeom>
        </p:spPr>
        <p:txBody>
          <a:bodyPr anchor="ctr">
            <a:normAutofit/>
          </a:bodyPr>
          <a:lstStyle>
            <a:lvl1pPr>
              <a:defRPr sz="4000" b="1">
                <a:latin typeface="Helvetica"/>
                <a:ea typeface="Helvetica"/>
                <a:cs typeface="Helvetica"/>
                <a:sym typeface="Helvetica"/>
              </a:defRPr>
            </a:lvl1pPr>
          </a:lstStyle>
          <a:p>
            <a:r>
              <a:rPr dirty="0"/>
              <a:t>Summary</a:t>
            </a:r>
          </a:p>
        </p:txBody>
      </p:sp>
      <p:sp>
        <p:nvSpPr>
          <p:cNvPr id="265" name="CIMH WRF-Chem is able to predict dust incursions over the Eastern Caribbean five days in advanced.…"/>
          <p:cNvSpPr txBox="1"/>
          <p:nvPr/>
        </p:nvSpPr>
        <p:spPr>
          <a:xfrm>
            <a:off x="233680" y="1465407"/>
            <a:ext cx="11704320" cy="50581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marL="312528" indent="-312528">
              <a:spcBef>
                <a:spcPts val="2953"/>
              </a:spcBef>
              <a:buClr>
                <a:srgbClr val="011993"/>
              </a:buClr>
              <a:buSzPct val="100000"/>
              <a:buChar char="•"/>
              <a:defRPr sz="3200">
                <a:latin typeface="Times New Roman"/>
                <a:ea typeface="Times New Roman"/>
                <a:cs typeface="Times New Roman"/>
                <a:sym typeface="Times New Roman"/>
              </a:defRPr>
            </a:pPr>
            <a:r>
              <a:rPr sz="3200" dirty="0"/>
              <a:t>CIMH WRF-Chem is able to predict dust incursions over the Eastern Caribbean five days in advance</a:t>
            </a:r>
          </a:p>
          <a:p>
            <a:pPr marL="312528" indent="-312528">
              <a:spcBef>
                <a:spcPts val="2953"/>
              </a:spcBef>
              <a:buClr>
                <a:srgbClr val="011993"/>
              </a:buClr>
              <a:buSzPct val="100000"/>
              <a:buChar char="•"/>
              <a:defRPr sz="3200">
                <a:latin typeface="Times New Roman"/>
                <a:ea typeface="Times New Roman"/>
                <a:cs typeface="Times New Roman"/>
                <a:sym typeface="Times New Roman"/>
              </a:defRPr>
            </a:pPr>
            <a:r>
              <a:rPr sz="3200" dirty="0"/>
              <a:t>CIMH WRF-Chem is able to predict AOD trend</a:t>
            </a:r>
          </a:p>
          <a:p>
            <a:pPr marL="312528" indent="-312528">
              <a:spcBef>
                <a:spcPts val="2953"/>
              </a:spcBef>
              <a:buClr>
                <a:srgbClr val="011993"/>
              </a:buClr>
              <a:buSzPct val="100000"/>
              <a:buChar char="•"/>
              <a:defRPr sz="3200">
                <a:latin typeface="Times New Roman"/>
                <a:ea typeface="Times New Roman"/>
                <a:cs typeface="Times New Roman"/>
                <a:sym typeface="Times New Roman"/>
              </a:defRPr>
            </a:pPr>
            <a:r>
              <a:rPr sz="3200" dirty="0"/>
              <a:t>CIMH WRF-Chem also predicts PM2.5 and PM10 trends</a:t>
            </a:r>
            <a:endParaRPr lang="en-US" sz="3200" dirty="0"/>
          </a:p>
          <a:p>
            <a:pPr marL="312528" indent="-312528">
              <a:spcBef>
                <a:spcPts val="2953"/>
              </a:spcBef>
              <a:buClr>
                <a:srgbClr val="011993"/>
              </a:buClr>
              <a:buSzPct val="100000"/>
              <a:buChar char="•"/>
              <a:defRPr sz="3200">
                <a:latin typeface="Times New Roman"/>
                <a:ea typeface="Times New Roman"/>
                <a:cs typeface="Times New Roman"/>
                <a:sym typeface="Times New Roman"/>
              </a:defRPr>
            </a:pPr>
            <a:r>
              <a:rPr lang="en-US" sz="3200" dirty="0"/>
              <a:t>More testing and validation</a:t>
            </a:r>
          </a:p>
          <a:p>
            <a:pPr marL="312528" indent="-312528">
              <a:spcBef>
                <a:spcPts val="2953"/>
              </a:spcBef>
              <a:buClr>
                <a:srgbClr val="011993"/>
              </a:buClr>
              <a:buSzPct val="100000"/>
              <a:buFontTx/>
              <a:buChar char="•"/>
              <a:defRPr sz="3200">
                <a:latin typeface="Times New Roman"/>
                <a:ea typeface="Times New Roman"/>
                <a:cs typeface="Times New Roman"/>
                <a:sym typeface="Times New Roman"/>
              </a:defRPr>
            </a:pPr>
            <a:r>
              <a:rPr lang="en-US" sz="3200" dirty="0"/>
              <a:t>CIMH WRF-Chem to be made more useful for research and for providing air quality information</a:t>
            </a:r>
          </a:p>
        </p:txBody>
      </p:sp>
      <p:sp>
        <p:nvSpPr>
          <p:cNvPr id="2" name="Date Placeholder 1">
            <a:extLst>
              <a:ext uri="{FF2B5EF4-FFF2-40B4-BE49-F238E27FC236}">
                <a16:creationId xmlns:a16="http://schemas.microsoft.com/office/drawing/2014/main" id="{4B51B129-73CF-447D-9988-BA88289B961E}"/>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8D5E2E1C-F949-4B99-8939-81277C2EECDD}"/>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ED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04FD-F3EF-4A50-9999-CD28BB9763FF}"/>
              </a:ext>
            </a:extLst>
          </p:cNvPr>
          <p:cNvSpPr>
            <a:spLocks noGrp="1"/>
          </p:cNvSpPr>
          <p:nvPr>
            <p:ph type="title"/>
          </p:nvPr>
        </p:nvSpPr>
        <p:spPr>
          <a:xfrm>
            <a:off x="609600" y="136522"/>
            <a:ext cx="10972800" cy="1143000"/>
          </a:xfrm>
        </p:spPr>
        <p:txBody>
          <a:bodyPr>
            <a:normAutofit/>
          </a:bodyPr>
          <a:lstStyle/>
          <a:p>
            <a:r>
              <a:rPr lang="en-US" sz="4000" b="1" dirty="0"/>
              <a:t>Moving forward: Pan-American node of SDS-WAS</a:t>
            </a:r>
          </a:p>
        </p:txBody>
      </p:sp>
      <p:sp>
        <p:nvSpPr>
          <p:cNvPr id="3" name="Content Placeholder 2">
            <a:extLst>
              <a:ext uri="{FF2B5EF4-FFF2-40B4-BE49-F238E27FC236}">
                <a16:creationId xmlns:a16="http://schemas.microsoft.com/office/drawing/2014/main" id="{6B7CEB58-2397-458D-8929-9CE34218FC51}"/>
              </a:ext>
            </a:extLst>
          </p:cNvPr>
          <p:cNvSpPr>
            <a:spLocks noGrp="1"/>
          </p:cNvSpPr>
          <p:nvPr>
            <p:ph idx="1"/>
          </p:nvPr>
        </p:nvSpPr>
        <p:spPr>
          <a:xfrm>
            <a:off x="193040" y="1279522"/>
            <a:ext cx="11755120" cy="5076829"/>
          </a:xfrm>
        </p:spPr>
        <p:txBody>
          <a:bodyPr>
            <a:normAutofit fontScale="77500" lnSpcReduction="20000"/>
          </a:bodyPr>
          <a:lstStyle/>
          <a:p>
            <a:pPr lvl="0" fontAlgn="base"/>
            <a:r>
              <a:rPr lang="en-US" sz="3600" dirty="0"/>
              <a:t>PM</a:t>
            </a:r>
            <a:r>
              <a:rPr lang="en-US" sz="3600" baseline="-25000" dirty="0"/>
              <a:t>2.5</a:t>
            </a:r>
            <a:r>
              <a:rPr lang="en-US" sz="3600" dirty="0"/>
              <a:t> and PM</a:t>
            </a:r>
            <a:r>
              <a:rPr lang="en-US" sz="3600" baseline="-25000" dirty="0"/>
              <a:t>10</a:t>
            </a:r>
            <a:r>
              <a:rPr lang="en-US" sz="3600" dirty="0"/>
              <a:t> samplers on Barbados, ideally Ragged Point</a:t>
            </a:r>
          </a:p>
          <a:p>
            <a:pPr lvl="1" fontAlgn="base"/>
            <a:r>
              <a:rPr lang="en-US" sz="3100" dirty="0"/>
              <a:t>Training </a:t>
            </a:r>
          </a:p>
          <a:p>
            <a:pPr lvl="1" fontAlgn="base"/>
            <a:r>
              <a:rPr lang="en-US" sz="3100" dirty="0"/>
              <a:t>Model validation</a:t>
            </a:r>
          </a:p>
          <a:p>
            <a:pPr lvl="1" fontAlgn="base"/>
            <a:r>
              <a:rPr lang="en-US" sz="3100" dirty="0"/>
              <a:t>Complement the dust concentration and AOD measurements, LIDAR and other aerosol measurements at Ragged Point/</a:t>
            </a:r>
            <a:r>
              <a:rPr lang="en-US" sz="3100" dirty="0" err="1"/>
              <a:t>Deebles</a:t>
            </a:r>
            <a:r>
              <a:rPr lang="en-US" sz="3100" dirty="0"/>
              <a:t> Point</a:t>
            </a:r>
          </a:p>
          <a:p>
            <a:pPr lvl="0" fontAlgn="base"/>
            <a:r>
              <a:rPr lang="en-US" sz="3600" dirty="0"/>
              <a:t>Pan-American SDS-WAS web site to be updated</a:t>
            </a:r>
            <a:endParaRPr lang="en-029" sz="3600" dirty="0"/>
          </a:p>
          <a:p>
            <a:r>
              <a:rPr lang="en-029" sz="3600" dirty="0"/>
              <a:t>Necessary to map out structure, working groups including 3-5 years’ plan</a:t>
            </a:r>
            <a:endParaRPr lang="en-US" sz="3600" dirty="0"/>
          </a:p>
          <a:p>
            <a:r>
              <a:rPr lang="en-029" sz="3600" dirty="0"/>
              <a:t>Formation of sub-committees/working groups- similar to other nodes and based on Pan-American focus</a:t>
            </a:r>
            <a:endParaRPr lang="en-US" sz="3600" dirty="0"/>
          </a:p>
          <a:p>
            <a:r>
              <a:rPr lang="en-029" sz="3600" dirty="0"/>
              <a:t>Develop terms of reference for education and training, instrumentation, modelling and other aspects of SDS-WAS </a:t>
            </a:r>
          </a:p>
          <a:p>
            <a:r>
              <a:rPr lang="en-029" sz="3600" dirty="0"/>
              <a:t>Ensure relevance and create/enhance synergy among all sectors and stakeholders involved</a:t>
            </a:r>
            <a:endParaRPr lang="en-US" sz="3600" dirty="0"/>
          </a:p>
          <a:p>
            <a:endParaRPr lang="en-US" dirty="0"/>
          </a:p>
        </p:txBody>
      </p:sp>
      <p:sp>
        <p:nvSpPr>
          <p:cNvPr id="5" name="Footer Placeholder 4">
            <a:extLst>
              <a:ext uri="{FF2B5EF4-FFF2-40B4-BE49-F238E27FC236}">
                <a16:creationId xmlns:a16="http://schemas.microsoft.com/office/drawing/2014/main" id="{B467FBB3-3343-4F70-8A05-39F610136B61}"/>
              </a:ext>
            </a:extLst>
          </p:cNvPr>
          <p:cNvSpPr>
            <a:spLocks noGrp="1"/>
          </p:cNvSpPr>
          <p:nvPr>
            <p:ph type="ftr" sz="quarter" idx="11"/>
          </p:nvPr>
        </p:nvSpPr>
        <p:spPr>
          <a:xfrm>
            <a:off x="4648200" y="6356351"/>
            <a:ext cx="36576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From BOMEX to EUREC4A Symposium</a:t>
            </a:r>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Date Placeholder 5">
            <a:extLst>
              <a:ext uri="{FF2B5EF4-FFF2-40B4-BE49-F238E27FC236}">
                <a16:creationId xmlns:a16="http://schemas.microsoft.com/office/drawing/2014/main" id="{396F7EB4-3756-4158-9AB3-FD92C9B3225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2/1/2020</a:t>
            </a:r>
          </a:p>
        </p:txBody>
      </p:sp>
    </p:spTree>
    <p:extLst>
      <p:ext uri="{BB962C8B-B14F-4D97-AF65-F5344CB8AC3E}">
        <p14:creationId xmlns:p14="http://schemas.microsoft.com/office/powerpoint/2010/main" val="25361549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AD8744-F9E0-43A7-A433-7644F2745297}"/>
              </a:ext>
            </a:extLst>
          </p:cNvPr>
          <p:cNvPicPr>
            <a:picLocks noChangeAspect="1"/>
          </p:cNvPicPr>
          <p:nvPr/>
        </p:nvPicPr>
        <p:blipFill>
          <a:blip r:embed="rId2"/>
          <a:stretch>
            <a:fillRect/>
          </a:stretch>
        </p:blipFill>
        <p:spPr>
          <a:xfrm>
            <a:off x="2855167" y="316722"/>
            <a:ext cx="6224555" cy="6224555"/>
          </a:xfrm>
          <a:prstGeom prst="rect">
            <a:avLst/>
          </a:prstGeom>
        </p:spPr>
      </p:pic>
      <p:sp>
        <p:nvSpPr>
          <p:cNvPr id="8" name="TextBox 7">
            <a:extLst>
              <a:ext uri="{FF2B5EF4-FFF2-40B4-BE49-F238E27FC236}">
                <a16:creationId xmlns:a16="http://schemas.microsoft.com/office/drawing/2014/main" id="{C272DC98-62D8-4DB9-83E2-FADE7E44526B}"/>
              </a:ext>
            </a:extLst>
          </p:cNvPr>
          <p:cNvSpPr txBox="1"/>
          <p:nvPr/>
        </p:nvSpPr>
        <p:spPr>
          <a:xfrm>
            <a:off x="3142149" y="481871"/>
            <a:ext cx="5779146" cy="707886"/>
          </a:xfrm>
          <a:prstGeom prst="rect">
            <a:avLst/>
          </a:prstGeom>
          <a:noFill/>
        </p:spPr>
        <p:txBody>
          <a:bodyPr wrap="none" rtlCol="0">
            <a:spAutoFit/>
          </a:bodyPr>
          <a:lstStyle/>
          <a:p>
            <a:pPr defTabSz="914400">
              <a:defRPr/>
            </a:pPr>
            <a:r>
              <a:rPr lang="en-US" sz="4000" b="1" dirty="0">
                <a:solidFill>
                  <a:srgbClr val="993300"/>
                </a:solidFill>
                <a:latin typeface="Lucida Calligraphy" panose="03010101010101010101" pitchFamily="66" charset="0"/>
              </a:rPr>
              <a:t>Thanks for listening!</a:t>
            </a:r>
          </a:p>
        </p:txBody>
      </p:sp>
      <p:sp>
        <p:nvSpPr>
          <p:cNvPr id="9" name="Rectangle 8">
            <a:extLst>
              <a:ext uri="{FF2B5EF4-FFF2-40B4-BE49-F238E27FC236}">
                <a16:creationId xmlns:a16="http://schemas.microsoft.com/office/drawing/2014/main" id="{E685831A-E833-480B-B3E0-B2C57F1FF0CC}"/>
              </a:ext>
            </a:extLst>
          </p:cNvPr>
          <p:cNvSpPr/>
          <p:nvPr/>
        </p:nvSpPr>
        <p:spPr>
          <a:xfrm>
            <a:off x="3142149" y="1951671"/>
            <a:ext cx="6096000" cy="1846659"/>
          </a:xfrm>
          <a:prstGeom prst="rect">
            <a:avLst/>
          </a:prstGeom>
        </p:spPr>
        <p:txBody>
          <a:bodyPr>
            <a:spAutoFit/>
          </a:bodyPr>
          <a:lstStyle/>
          <a:p>
            <a:pPr algn="ctr"/>
            <a:r>
              <a:rPr lang="en-US" sz="2400" b="1" dirty="0">
                <a:solidFill>
                  <a:srgbClr val="993300"/>
                </a:solidFill>
              </a:rPr>
              <a:t>Contact information:</a:t>
            </a:r>
          </a:p>
          <a:p>
            <a:pPr algn="ctr"/>
            <a:r>
              <a:rPr lang="en-US" sz="2400" dirty="0"/>
              <a:t>Andrea Sealy: </a:t>
            </a:r>
            <a:r>
              <a:rPr lang="en-US" sz="2400" dirty="0">
                <a:hlinkClick r:id="rId3"/>
              </a:rPr>
              <a:t>asealy@cimh.edu.bb</a:t>
            </a:r>
            <a:endParaRPr lang="en-US" sz="2400" dirty="0"/>
          </a:p>
          <a:p>
            <a:pPr algn="ctr"/>
            <a:r>
              <a:rPr lang="en-US" sz="2400" dirty="0"/>
              <a:t>Ashford Reyes: </a:t>
            </a:r>
            <a:r>
              <a:rPr lang="en-US" sz="2400" dirty="0">
                <a:hlinkClick r:id="rId4"/>
              </a:rPr>
              <a:t>areyes@cimh.edu.bb</a:t>
            </a:r>
            <a:endParaRPr lang="en-US" sz="2400" dirty="0"/>
          </a:p>
          <a:p>
            <a:pPr algn="ctr"/>
            <a:r>
              <a:rPr lang="en-US" sz="2400" dirty="0"/>
              <a:t>Rebecca Chewitt-Lucas: </a:t>
            </a:r>
            <a:r>
              <a:rPr lang="en-US" sz="2400" dirty="0">
                <a:hlinkClick r:id="rId5"/>
              </a:rPr>
              <a:t>rchewitt@cimh.edu.bb</a:t>
            </a:r>
            <a:endParaRPr lang="en-US" sz="2400" dirty="0"/>
          </a:p>
          <a:p>
            <a:pPr algn="ctr" defTabSz="914400">
              <a:defRPr/>
            </a:pPr>
            <a:endParaRPr lang="en-US" b="1" i="1" dirty="0">
              <a:solidFill>
                <a:prstClr val="black"/>
              </a:solidFill>
              <a:latin typeface="Arial" panose="020B0604020202020204" pitchFamily="34" charset="0"/>
              <a:ea typeface="Tahoma" pitchFamily="34" charset="0"/>
              <a:cs typeface="Arial" panose="020B0604020202020204" pitchFamily="34" charset="0"/>
              <a:hlinkClick r:id="rId6"/>
            </a:endParaRPr>
          </a:p>
        </p:txBody>
      </p:sp>
      <p:sp>
        <p:nvSpPr>
          <p:cNvPr id="10" name="Rectangle 9">
            <a:extLst>
              <a:ext uri="{FF2B5EF4-FFF2-40B4-BE49-F238E27FC236}">
                <a16:creationId xmlns:a16="http://schemas.microsoft.com/office/drawing/2014/main" id="{4BF9D2FD-FE65-41A1-97A6-32EA0B20F6BB}"/>
              </a:ext>
            </a:extLst>
          </p:cNvPr>
          <p:cNvSpPr/>
          <p:nvPr/>
        </p:nvSpPr>
        <p:spPr>
          <a:xfrm>
            <a:off x="3142149" y="4354195"/>
            <a:ext cx="6096000" cy="1384995"/>
          </a:xfrm>
          <a:prstGeom prst="rect">
            <a:avLst/>
          </a:prstGeom>
        </p:spPr>
        <p:txBody>
          <a:bodyPr>
            <a:spAutoFit/>
          </a:bodyPr>
          <a:lstStyle/>
          <a:p>
            <a:pPr algn="ctr" defTabSz="914400">
              <a:defRPr/>
            </a:pPr>
            <a:r>
              <a:rPr lang="en-US" sz="2800" b="1" i="1" dirty="0">
                <a:solidFill>
                  <a:prstClr val="black"/>
                </a:solidFill>
                <a:latin typeface="Arial" panose="020B0604020202020204" pitchFamily="34" charset="0"/>
                <a:ea typeface="Tahoma" pitchFamily="34" charset="0"/>
                <a:cs typeface="Arial" panose="020B0604020202020204" pitchFamily="34" charset="0"/>
                <a:hlinkClick r:id="rId6"/>
              </a:rPr>
              <a:t>http://sds-was.cimh.edu.bb/</a:t>
            </a:r>
            <a:endParaRPr lang="en-US" sz="2800" b="1" i="1" dirty="0">
              <a:solidFill>
                <a:prstClr val="black"/>
              </a:solidFill>
              <a:latin typeface="Arial" panose="020B0604020202020204" pitchFamily="34" charset="0"/>
              <a:ea typeface="Tahoma" pitchFamily="34" charset="0"/>
              <a:cs typeface="Arial" panose="020B0604020202020204" pitchFamily="34" charset="0"/>
            </a:endParaRPr>
          </a:p>
          <a:p>
            <a:pPr algn="ctr" defTabSz="914400">
              <a:defRPr/>
            </a:pPr>
            <a:r>
              <a:rPr lang="en-US" sz="2800" b="1" i="1" dirty="0">
                <a:solidFill>
                  <a:prstClr val="black"/>
                </a:solidFill>
                <a:latin typeface="Arial" panose="020B0604020202020204" pitchFamily="34" charset="0"/>
                <a:ea typeface="Tahoma" pitchFamily="34" charset="0"/>
                <a:cs typeface="Arial" panose="020B0604020202020204" pitchFamily="34" charset="0"/>
                <a:hlinkClick r:id="rId7"/>
              </a:rPr>
              <a:t>http://dafc.cimh.edu.bb/</a:t>
            </a:r>
            <a:endParaRPr lang="en-US" sz="2800" b="1" i="1" dirty="0">
              <a:solidFill>
                <a:prstClr val="black"/>
              </a:solidFill>
              <a:latin typeface="Arial" panose="020B0604020202020204" pitchFamily="34" charset="0"/>
              <a:ea typeface="Tahoma" pitchFamily="34" charset="0"/>
              <a:cs typeface="Arial" panose="020B0604020202020204" pitchFamily="34" charset="0"/>
            </a:endParaRPr>
          </a:p>
          <a:p>
            <a:pPr algn="ctr" defTabSz="914400">
              <a:defRPr/>
            </a:pPr>
            <a:r>
              <a:rPr lang="en-US" sz="2800" b="1" i="1" dirty="0">
                <a:solidFill>
                  <a:prstClr val="black"/>
                </a:solidFill>
                <a:latin typeface="Arial" panose="020B0604020202020204" pitchFamily="34" charset="0"/>
                <a:ea typeface="Tahoma" pitchFamily="34" charset="0"/>
                <a:cs typeface="Arial" panose="020B0604020202020204" pitchFamily="34" charset="0"/>
                <a:hlinkClick r:id="rId8"/>
              </a:rPr>
              <a:t>http://www.cimh.edu.bb/</a:t>
            </a:r>
            <a:r>
              <a:rPr lang="en-US" sz="2800" b="1" i="1" dirty="0">
                <a:solidFill>
                  <a:prstClr val="black"/>
                </a:solidFill>
                <a:latin typeface="Arial" panose="020B0604020202020204" pitchFamily="34" charset="0"/>
                <a:ea typeface="Tahoma" pitchFamily="34" charset="0"/>
                <a:cs typeface="Arial" panose="020B0604020202020204" pitchFamily="34" charset="0"/>
              </a:rPr>
              <a:t> </a:t>
            </a:r>
            <a:endParaRPr lang="en-US" dirty="0"/>
          </a:p>
        </p:txBody>
      </p:sp>
      <p:sp>
        <p:nvSpPr>
          <p:cNvPr id="2" name="Date Placeholder 1">
            <a:extLst>
              <a:ext uri="{FF2B5EF4-FFF2-40B4-BE49-F238E27FC236}">
                <a16:creationId xmlns:a16="http://schemas.microsoft.com/office/drawing/2014/main" id="{98C8C3BE-EF49-4541-A338-860295CDAE18}"/>
              </a:ext>
            </a:extLst>
          </p:cNvPr>
          <p:cNvSpPr>
            <a:spLocks noGrp="1"/>
          </p:cNvSpPr>
          <p:nvPr>
            <p:ph type="dt" sz="half" idx="10"/>
          </p:nvPr>
        </p:nvSpPr>
        <p:spPr/>
        <p:txBody>
          <a:bodyPr/>
          <a:lstStyle/>
          <a:p>
            <a:r>
              <a:rPr lang="en-US"/>
              <a:t>2/1/2020</a:t>
            </a:r>
          </a:p>
        </p:txBody>
      </p:sp>
      <p:sp>
        <p:nvSpPr>
          <p:cNvPr id="3" name="Footer Placeholder 2">
            <a:extLst>
              <a:ext uri="{FF2B5EF4-FFF2-40B4-BE49-F238E27FC236}">
                <a16:creationId xmlns:a16="http://schemas.microsoft.com/office/drawing/2014/main" id="{C3C888DE-026B-42A3-A315-BAEE0FE25138}"/>
              </a:ext>
            </a:extLst>
          </p:cNvPr>
          <p:cNvSpPr>
            <a:spLocks noGrp="1"/>
          </p:cNvSpPr>
          <p:nvPr>
            <p:ph type="ftr" sz="quarter" idx="11"/>
          </p:nvPr>
        </p:nvSpPr>
        <p:spPr/>
        <p:txBody>
          <a:bodyPr/>
          <a:lstStyle/>
          <a:p>
            <a:r>
              <a:rPr lang="en-US"/>
              <a:t>From BOMEX to EUREC4A Symposium</a:t>
            </a:r>
          </a:p>
        </p:txBody>
      </p:sp>
    </p:spTree>
    <p:extLst>
      <p:ext uri="{BB962C8B-B14F-4D97-AF65-F5344CB8AC3E}">
        <p14:creationId xmlns:p14="http://schemas.microsoft.com/office/powerpoint/2010/main" val="9791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anim calcmode="lin" valueType="num">
                                      <p:cBhvr>
                                        <p:cTn id="14" dur="2000" fill="hold"/>
                                        <p:tgtEl>
                                          <p:spTgt spid="9"/>
                                        </p:tgtEl>
                                        <p:attrNameLst>
                                          <p:attrName>ppt_x</p:attrName>
                                        </p:attrNameLst>
                                      </p:cBhvr>
                                      <p:tavLst>
                                        <p:tav tm="0">
                                          <p:val>
                                            <p:strVal val="#ppt_x"/>
                                          </p:val>
                                        </p:tav>
                                        <p:tav tm="100000">
                                          <p:val>
                                            <p:strVal val="#ppt_x"/>
                                          </p:val>
                                        </p:tav>
                                      </p:tavLst>
                                    </p:anim>
                                    <p:anim calcmode="lin" valueType="num">
                                      <p:cBhvr>
                                        <p:cTn id="15" dur="2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000"/>
                                        <p:tgtEl>
                                          <p:spTgt spid="10"/>
                                        </p:tgtEl>
                                      </p:cBhvr>
                                    </p:animEffect>
                                    <p:anim calcmode="lin" valueType="num">
                                      <p:cBhvr>
                                        <p:cTn id="20" dur="2000" fill="hold"/>
                                        <p:tgtEl>
                                          <p:spTgt spid="10"/>
                                        </p:tgtEl>
                                        <p:attrNameLst>
                                          <p:attrName>ppt_x</p:attrName>
                                        </p:attrNameLst>
                                      </p:cBhvr>
                                      <p:tavLst>
                                        <p:tav tm="0">
                                          <p:val>
                                            <p:strVal val="#ppt_x"/>
                                          </p:val>
                                        </p:tav>
                                        <p:tav tm="100000">
                                          <p:val>
                                            <p:strVal val="#ppt_x"/>
                                          </p:val>
                                        </p:tav>
                                      </p:tavLst>
                                    </p:anim>
                                    <p:anim calcmode="lin" valueType="num">
                                      <p:cBhvr>
                                        <p:cTn id="21" dur="2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297429"/>
            <a:ext cx="9891486" cy="400110"/>
          </a:xfrm>
          <a:prstGeom prst="rect">
            <a:avLst/>
          </a:prstGeom>
          <a:noFill/>
        </p:spPr>
        <p:txBody>
          <a:bodyPr wrap="square" rtlCol="0">
            <a:spAutoFit/>
          </a:bodyPr>
          <a:lstStyle/>
          <a:p>
            <a:pPr algn="ctr"/>
            <a:r>
              <a:rPr lang="en-US" sz="2000" b="1" dirty="0">
                <a:solidFill>
                  <a:srgbClr val="993300"/>
                </a:solidFill>
              </a:rPr>
              <a:t>University of Miami Atmospheric Chemistry Station, Ragged Point, Barbados (1965-present)</a:t>
            </a:r>
          </a:p>
        </p:txBody>
      </p:sp>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2446" y="2508214"/>
            <a:ext cx="6939554" cy="4185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a:extLst>
              <a:ext uri="{FF2B5EF4-FFF2-40B4-BE49-F238E27FC236}">
                <a16:creationId xmlns:a16="http://schemas.microsoft.com/office/drawing/2014/main" id="{68901E66-ED21-4704-8A26-7E2CD2246E93}"/>
              </a:ext>
            </a:extLst>
          </p:cNvPr>
          <p:cNvGrpSpPr/>
          <p:nvPr/>
        </p:nvGrpSpPr>
        <p:grpSpPr>
          <a:xfrm>
            <a:off x="224971" y="938198"/>
            <a:ext cx="7119258" cy="4185345"/>
            <a:chOff x="1914072" y="1192199"/>
            <a:chExt cx="4415267" cy="2971430"/>
          </a:xfrm>
        </p:grpSpPr>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4072" y="1192199"/>
              <a:ext cx="4415267" cy="297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a:xfrm flipH="1">
              <a:off x="4657480" y="2606893"/>
              <a:ext cx="479733" cy="2783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7" name="Picture 6">
            <a:extLst>
              <a:ext uri="{FF2B5EF4-FFF2-40B4-BE49-F238E27FC236}">
                <a16:creationId xmlns:a16="http://schemas.microsoft.com/office/drawing/2014/main" id="{96EDDB96-5117-411B-8346-7A3902A3E0F7}"/>
              </a:ext>
            </a:extLst>
          </p:cNvPr>
          <p:cNvPicPr>
            <a:picLocks noChangeAspect="1"/>
          </p:cNvPicPr>
          <p:nvPr/>
        </p:nvPicPr>
        <p:blipFill>
          <a:blip r:embed="rId5"/>
          <a:stretch>
            <a:fillRect/>
          </a:stretch>
        </p:blipFill>
        <p:spPr>
          <a:xfrm>
            <a:off x="9615047" y="735768"/>
            <a:ext cx="2454843" cy="2693232"/>
          </a:xfrm>
          <a:prstGeom prst="rect">
            <a:avLst/>
          </a:prstGeom>
        </p:spPr>
      </p:pic>
      <p:sp>
        <p:nvSpPr>
          <p:cNvPr id="5" name="Date Placeholder 4">
            <a:extLst>
              <a:ext uri="{FF2B5EF4-FFF2-40B4-BE49-F238E27FC236}">
                <a16:creationId xmlns:a16="http://schemas.microsoft.com/office/drawing/2014/main" id="{CBA3132F-B2B4-4598-9C7B-3659D51C8039}"/>
              </a:ext>
            </a:extLst>
          </p:cNvPr>
          <p:cNvSpPr>
            <a:spLocks noGrp="1"/>
          </p:cNvSpPr>
          <p:nvPr>
            <p:ph type="dt" sz="half" idx="10"/>
          </p:nvPr>
        </p:nvSpPr>
        <p:spPr/>
        <p:txBody>
          <a:bodyPr/>
          <a:lstStyle/>
          <a:p>
            <a:r>
              <a:rPr lang="en-US"/>
              <a:t>2/1/2020</a:t>
            </a:r>
          </a:p>
        </p:txBody>
      </p:sp>
      <p:sp>
        <p:nvSpPr>
          <p:cNvPr id="6" name="Footer Placeholder 5">
            <a:extLst>
              <a:ext uri="{FF2B5EF4-FFF2-40B4-BE49-F238E27FC236}">
                <a16:creationId xmlns:a16="http://schemas.microsoft.com/office/drawing/2014/main" id="{D255CC9B-4C28-4C29-B4B0-41FCC0B5F48E}"/>
              </a:ext>
            </a:extLst>
          </p:cNvPr>
          <p:cNvSpPr>
            <a:spLocks noGrp="1"/>
          </p:cNvSpPr>
          <p:nvPr>
            <p:ph type="ftr" sz="quarter" idx="11"/>
          </p:nvPr>
        </p:nvSpPr>
        <p:spPr/>
        <p:txBody>
          <a:bodyPr/>
          <a:lstStyle/>
          <a:p>
            <a:r>
              <a:rPr lang="en-US"/>
              <a:t>From BOMEX to EUREC4A Symposium</a:t>
            </a:r>
          </a:p>
        </p:txBody>
      </p:sp>
    </p:spTree>
    <p:extLst>
      <p:ext uri="{BB962C8B-B14F-4D97-AF65-F5344CB8AC3E}">
        <p14:creationId xmlns:p14="http://schemas.microsoft.com/office/powerpoint/2010/main" val="160472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6" fill="hold" nodeType="afterEffect">
                                  <p:stCondLst>
                                    <p:cond delay="0"/>
                                  </p:stCondLst>
                                  <p:childTnLst>
                                    <p:set>
                                      <p:cBhvr>
                                        <p:cTn id="11" dur="1" fill="hold">
                                          <p:stCondLst>
                                            <p:cond delay="0"/>
                                          </p:stCondLst>
                                        </p:cTn>
                                        <p:tgtEl>
                                          <p:spTgt spid="13314"/>
                                        </p:tgtEl>
                                        <p:attrNameLst>
                                          <p:attrName>style.visibility</p:attrName>
                                        </p:attrNameLst>
                                      </p:cBhvr>
                                      <p:to>
                                        <p:strVal val="visible"/>
                                      </p:to>
                                    </p:set>
                                    <p:anim calcmode="lin" valueType="num">
                                      <p:cBhvr additive="base">
                                        <p:cTn id="12" dur="1000" fill="hold"/>
                                        <p:tgtEl>
                                          <p:spTgt spid="13314"/>
                                        </p:tgtEl>
                                        <p:attrNameLst>
                                          <p:attrName>ppt_x</p:attrName>
                                        </p:attrNameLst>
                                      </p:cBhvr>
                                      <p:tavLst>
                                        <p:tav tm="0">
                                          <p:val>
                                            <p:strVal val="1+#ppt_w/2"/>
                                          </p:val>
                                        </p:tav>
                                        <p:tav tm="100000">
                                          <p:val>
                                            <p:strVal val="#ppt_x"/>
                                          </p:val>
                                        </p:tav>
                                      </p:tavLst>
                                    </p:anim>
                                    <p:anim calcmode="lin" valueType="num">
                                      <p:cBhvr additive="base">
                                        <p:cTn id="13" dur="1000" fill="hold"/>
                                        <p:tgtEl>
                                          <p:spTgt spid="133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12"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0-#ppt_w/2"/>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6" name="TextBox 5"/>
          <p:cNvSpPr txBox="1"/>
          <p:nvPr/>
        </p:nvSpPr>
        <p:spPr>
          <a:xfrm>
            <a:off x="3486440" y="127470"/>
            <a:ext cx="7100085" cy="769441"/>
          </a:xfrm>
          <a:prstGeom prst="rect">
            <a:avLst/>
          </a:prstGeom>
          <a:noFill/>
          <a:ln w="38100">
            <a:noFill/>
          </a:ln>
        </p:spPr>
        <p:txBody>
          <a:bodyPr wrap="none" rtlCol="0">
            <a:spAutoFit/>
          </a:bodyPr>
          <a:lstStyle/>
          <a:p>
            <a:r>
              <a:rPr lang="en-US" sz="4400" b="1" dirty="0">
                <a:solidFill>
                  <a:srgbClr val="993300"/>
                </a:solidFill>
                <a:cs typeface="Arial" pitchFamily="34" charset="0"/>
              </a:rPr>
              <a:t>Barbados Dust Annual Means</a:t>
            </a:r>
          </a:p>
        </p:txBody>
      </p:sp>
      <p:grpSp>
        <p:nvGrpSpPr>
          <p:cNvPr id="19" name="Group 18"/>
          <p:cNvGrpSpPr/>
          <p:nvPr/>
        </p:nvGrpSpPr>
        <p:grpSpPr>
          <a:xfrm>
            <a:off x="262242" y="962109"/>
            <a:ext cx="8251137" cy="5164428"/>
            <a:chOff x="400050" y="1347788"/>
            <a:chExt cx="4171950" cy="4600575"/>
          </a:xfrm>
        </p:grpSpPr>
        <p:pic>
          <p:nvPicPr>
            <p:cNvPr id="186370" name="Picture 2"/>
            <p:cNvPicPr>
              <a:picLocks noChangeAspect="1" noChangeArrowheads="1"/>
            </p:cNvPicPr>
            <p:nvPr/>
          </p:nvPicPr>
          <p:blipFill>
            <a:blip r:embed="rId3" cstate="print"/>
            <a:srcRect/>
            <a:stretch>
              <a:fillRect/>
            </a:stretch>
          </p:blipFill>
          <p:spPr bwMode="auto">
            <a:xfrm>
              <a:off x="400050" y="1347788"/>
              <a:ext cx="4171950" cy="4600575"/>
            </a:xfrm>
            <a:prstGeom prst="rect">
              <a:avLst/>
            </a:prstGeom>
            <a:noFill/>
            <a:ln w="9525">
              <a:noFill/>
              <a:miter lim="800000"/>
              <a:headEnd/>
              <a:tailEnd/>
            </a:ln>
          </p:spPr>
        </p:pic>
        <p:cxnSp>
          <p:nvCxnSpPr>
            <p:cNvPr id="15" name="Straight Connector 14"/>
            <p:cNvCxnSpPr/>
            <p:nvPr/>
          </p:nvCxnSpPr>
          <p:spPr>
            <a:xfrm rot="5400000" flipH="1" flipV="1">
              <a:off x="1070574" y="2561235"/>
              <a:ext cx="1833564" cy="1625994"/>
            </a:xfrm>
            <a:prstGeom prst="line">
              <a:avLst/>
            </a:prstGeom>
            <a:ln w="38100">
              <a:solidFill>
                <a:srgbClr val="FC042D"/>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76500" y="2981325"/>
              <a:ext cx="1762125" cy="302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813DEC29-CD74-4946-91A8-AC8875830AD3}"/>
              </a:ext>
            </a:extLst>
          </p:cNvPr>
          <p:cNvSpPr>
            <a:spLocks noGrp="1"/>
          </p:cNvSpPr>
          <p:nvPr>
            <p:ph type="dt" sz="half" idx="10"/>
          </p:nvPr>
        </p:nvSpPr>
        <p:spPr/>
        <p:txBody>
          <a:bodyPr/>
          <a:lstStyle/>
          <a:p>
            <a:r>
              <a:rPr lang="en-US"/>
              <a:t>2/1/2020</a:t>
            </a:r>
          </a:p>
        </p:txBody>
      </p:sp>
      <p:sp>
        <p:nvSpPr>
          <p:cNvPr id="3" name="Footer Placeholder 2">
            <a:extLst>
              <a:ext uri="{FF2B5EF4-FFF2-40B4-BE49-F238E27FC236}">
                <a16:creationId xmlns:a16="http://schemas.microsoft.com/office/drawing/2014/main" id="{975E5A2F-836B-4091-AB4C-A15132BD9AE0}"/>
              </a:ext>
            </a:extLst>
          </p:cNvPr>
          <p:cNvSpPr>
            <a:spLocks noGrp="1"/>
          </p:cNvSpPr>
          <p:nvPr>
            <p:ph type="ftr" sz="quarter" idx="11"/>
          </p:nvPr>
        </p:nvSpPr>
        <p:spPr/>
        <p:txBody>
          <a:bodyPr/>
          <a:lstStyle/>
          <a:p>
            <a:r>
              <a:rPr lang="en-US"/>
              <a:t>From BOMEX to EUREC4A Symposium</a:t>
            </a:r>
          </a:p>
        </p:txBody>
      </p:sp>
      <p:sp>
        <p:nvSpPr>
          <p:cNvPr id="10" name="TextBox 9">
            <a:extLst>
              <a:ext uri="{FF2B5EF4-FFF2-40B4-BE49-F238E27FC236}">
                <a16:creationId xmlns:a16="http://schemas.microsoft.com/office/drawing/2014/main" id="{D747811F-017F-4E50-BDB1-FC6D96866EEA}"/>
              </a:ext>
            </a:extLst>
          </p:cNvPr>
          <p:cNvSpPr txBox="1"/>
          <p:nvPr/>
        </p:nvSpPr>
        <p:spPr>
          <a:xfrm>
            <a:off x="3985215" y="6073633"/>
            <a:ext cx="4289957" cy="369332"/>
          </a:xfrm>
          <a:prstGeom prst="rect">
            <a:avLst/>
          </a:prstGeom>
          <a:noFill/>
        </p:spPr>
        <p:txBody>
          <a:bodyPr wrap="none" rtlCol="0">
            <a:spAutoFit/>
          </a:bodyPr>
          <a:lstStyle/>
          <a:p>
            <a:r>
              <a:rPr lang="en-US" dirty="0"/>
              <a:t>(Prof. Joseph Prospero, University of Miami)</a:t>
            </a:r>
          </a:p>
        </p:txBody>
      </p:sp>
      <p:sp>
        <p:nvSpPr>
          <p:cNvPr id="17" name="TextBox 16"/>
          <p:cNvSpPr txBox="1"/>
          <p:nvPr/>
        </p:nvSpPr>
        <p:spPr>
          <a:xfrm>
            <a:off x="8801292" y="1035944"/>
            <a:ext cx="3256156" cy="5016758"/>
          </a:xfrm>
          <a:prstGeom prst="rect">
            <a:avLst/>
          </a:prstGeom>
          <a:noFill/>
          <a:ln w="38100">
            <a:solidFill>
              <a:srgbClr val="993300"/>
            </a:solidFill>
          </a:ln>
        </p:spPr>
        <p:txBody>
          <a:bodyPr wrap="square" rtlCol="0">
            <a:spAutoFit/>
          </a:bodyPr>
          <a:lstStyle/>
          <a:p>
            <a:r>
              <a:rPr lang="en-US" sz="4000" b="1" dirty="0">
                <a:solidFill>
                  <a:srgbClr val="0000FF"/>
                </a:solidFill>
                <a:latin typeface="Arial" pitchFamily="34" charset="0"/>
                <a:cs typeface="Arial" pitchFamily="34" charset="0"/>
              </a:rPr>
              <a:t>Dust transport has stabilized at  moderately high levels since the late 1980s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000"/>
                                        <p:tgtEl>
                                          <p:spTgt spid="19"/>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999"/>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p:cNvSpPr txBox="1"/>
          <p:nvPr/>
        </p:nvSpPr>
        <p:spPr>
          <a:xfrm>
            <a:off x="271363" y="106525"/>
            <a:ext cx="12057275" cy="646331"/>
          </a:xfrm>
          <a:prstGeom prst="rect">
            <a:avLst/>
          </a:prstGeom>
          <a:noFill/>
          <a:ln w="38100">
            <a:noFill/>
          </a:ln>
        </p:spPr>
        <p:txBody>
          <a:bodyPr wrap="none" rtlCol="0">
            <a:spAutoFit/>
          </a:bodyPr>
          <a:lstStyle/>
          <a:p>
            <a:r>
              <a:rPr lang="en-US" sz="3600" b="1" dirty="0">
                <a:solidFill>
                  <a:srgbClr val="993300"/>
                </a:solidFill>
                <a:cs typeface="Arial" pitchFamily="34" charset="0"/>
              </a:rPr>
              <a:t>Barbados: Seasonal Dust Trends - Three Year Moving Averages</a:t>
            </a:r>
          </a:p>
        </p:txBody>
      </p:sp>
      <p:sp>
        <p:nvSpPr>
          <p:cNvPr id="9" name="TextBox 8"/>
          <p:cNvSpPr txBox="1"/>
          <p:nvPr/>
        </p:nvSpPr>
        <p:spPr>
          <a:xfrm>
            <a:off x="9634199" y="897627"/>
            <a:ext cx="2293709" cy="5016758"/>
          </a:xfrm>
          <a:prstGeom prst="rect">
            <a:avLst/>
          </a:prstGeom>
          <a:noFill/>
          <a:ln w="38100">
            <a:solidFill>
              <a:srgbClr val="993300"/>
            </a:solidFill>
          </a:ln>
        </p:spPr>
        <p:txBody>
          <a:bodyPr wrap="square" rtlCol="0">
            <a:spAutoFit/>
          </a:bodyPr>
          <a:lstStyle/>
          <a:p>
            <a:r>
              <a:rPr lang="en-US" sz="3200" b="1" dirty="0">
                <a:solidFill>
                  <a:srgbClr val="0000FF"/>
                </a:solidFill>
                <a:latin typeface="Arial" pitchFamily="34" charset="0"/>
                <a:cs typeface="Arial" pitchFamily="34" charset="0"/>
              </a:rPr>
              <a:t>The greatest changes in dust transport occurred in the Winter and Spring periods</a:t>
            </a:r>
          </a:p>
        </p:txBody>
      </p:sp>
      <p:grpSp>
        <p:nvGrpSpPr>
          <p:cNvPr id="5" name="Group 4">
            <a:extLst>
              <a:ext uri="{FF2B5EF4-FFF2-40B4-BE49-F238E27FC236}">
                <a16:creationId xmlns:a16="http://schemas.microsoft.com/office/drawing/2014/main" id="{CCD06D2A-42C3-4739-A9E6-AEBB56385709}"/>
              </a:ext>
            </a:extLst>
          </p:cNvPr>
          <p:cNvGrpSpPr/>
          <p:nvPr/>
        </p:nvGrpSpPr>
        <p:grpSpPr>
          <a:xfrm>
            <a:off x="20623" y="672662"/>
            <a:ext cx="9428177" cy="5276193"/>
            <a:chOff x="341086" y="554135"/>
            <a:chExt cx="11012714" cy="5365511"/>
          </a:xfrm>
        </p:grpSpPr>
        <p:grpSp>
          <p:nvGrpSpPr>
            <p:cNvPr id="18" name="Group 17">
              <a:extLst>
                <a:ext uri="{FF2B5EF4-FFF2-40B4-BE49-F238E27FC236}">
                  <a16:creationId xmlns:a16="http://schemas.microsoft.com/office/drawing/2014/main" id="{982EDAAB-9177-4E81-B826-2445AE87EFD2}"/>
                </a:ext>
              </a:extLst>
            </p:cNvPr>
            <p:cNvGrpSpPr/>
            <p:nvPr/>
          </p:nvGrpSpPr>
          <p:grpSpPr>
            <a:xfrm>
              <a:off x="341086" y="554135"/>
              <a:ext cx="11012714" cy="5365511"/>
              <a:chOff x="2095501" y="685800"/>
              <a:chExt cx="8107457" cy="5400675"/>
            </a:xfrm>
          </p:grpSpPr>
          <p:grpSp>
            <p:nvGrpSpPr>
              <p:cNvPr id="17" name="Group 16">
                <a:extLst>
                  <a:ext uri="{FF2B5EF4-FFF2-40B4-BE49-F238E27FC236}">
                    <a16:creationId xmlns:a16="http://schemas.microsoft.com/office/drawing/2014/main" id="{11B9F32E-52B1-4576-9A5F-BB4F69773379}"/>
                  </a:ext>
                </a:extLst>
              </p:cNvPr>
              <p:cNvGrpSpPr/>
              <p:nvPr/>
            </p:nvGrpSpPr>
            <p:grpSpPr>
              <a:xfrm>
                <a:off x="2095501" y="685800"/>
                <a:ext cx="8107457" cy="5400675"/>
                <a:chOff x="2095501" y="685800"/>
                <a:chExt cx="7924799" cy="5400675"/>
              </a:xfrm>
            </p:grpSpPr>
            <p:pic>
              <p:nvPicPr>
                <p:cNvPr id="19457" name="Picture 1"/>
                <p:cNvPicPr>
                  <a:picLocks noChangeAspect="1" noChangeArrowheads="1"/>
                </p:cNvPicPr>
                <p:nvPr/>
              </p:nvPicPr>
              <p:blipFill>
                <a:blip r:embed="rId3" cstate="print"/>
                <a:srcRect/>
                <a:stretch>
                  <a:fillRect/>
                </a:stretch>
              </p:blipFill>
              <p:spPr bwMode="auto">
                <a:xfrm>
                  <a:off x="2171700" y="771525"/>
                  <a:ext cx="7848600" cy="5314950"/>
                </a:xfrm>
                <a:prstGeom prst="rect">
                  <a:avLst/>
                </a:prstGeom>
                <a:noFill/>
                <a:ln w="9525">
                  <a:noFill/>
                  <a:miter lim="800000"/>
                  <a:headEnd/>
                  <a:tailEnd/>
                </a:ln>
              </p:spPr>
            </p:pic>
            <p:cxnSp>
              <p:nvCxnSpPr>
                <p:cNvPr id="11" name="Straight Arrow Connector 10"/>
                <p:cNvCxnSpPr>
                  <a:cxnSpLocks/>
                </p:cNvCxnSpPr>
                <p:nvPr/>
              </p:nvCxnSpPr>
              <p:spPr>
                <a:xfrm rot="16200000" flipH="1">
                  <a:off x="2157413" y="3290887"/>
                  <a:ext cx="276224" cy="247650"/>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cxnSpLocks/>
                </p:cNvCxnSpPr>
                <p:nvPr/>
              </p:nvCxnSpPr>
              <p:spPr>
                <a:xfrm>
                  <a:off x="2095501" y="685800"/>
                  <a:ext cx="295275" cy="257174"/>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810125" y="828676"/>
                  <a:ext cx="1081322" cy="307777"/>
                </a:xfrm>
                <a:prstGeom prst="rect">
                  <a:avLst/>
                </a:prstGeom>
                <a:noFill/>
                <a:ln w="28575">
                  <a:solidFill>
                    <a:srgbClr val="FC042D"/>
                  </a:solidFill>
                </a:ln>
              </p:spPr>
              <p:txBody>
                <a:bodyPr wrap="square" rtlCol="0">
                  <a:spAutoFit/>
                </a:bodyPr>
                <a:lstStyle/>
                <a:p>
                  <a:r>
                    <a:rPr lang="en-US" sz="1400" b="1" dirty="0">
                      <a:cs typeface="Arial" pitchFamily="34" charset="0"/>
                    </a:rPr>
                    <a:t>Dec-Jan-Feb</a:t>
                  </a:r>
                </a:p>
              </p:txBody>
            </p:sp>
            <p:sp>
              <p:nvSpPr>
                <p:cNvPr id="20" name="TextBox 19"/>
                <p:cNvSpPr txBox="1"/>
                <p:nvPr/>
              </p:nvSpPr>
              <p:spPr>
                <a:xfrm>
                  <a:off x="8763001" y="819151"/>
                  <a:ext cx="1199303" cy="307777"/>
                </a:xfrm>
                <a:prstGeom prst="rect">
                  <a:avLst/>
                </a:prstGeom>
                <a:noFill/>
                <a:ln w="28575">
                  <a:solidFill>
                    <a:srgbClr val="FC042D"/>
                  </a:solidFill>
                </a:ln>
              </p:spPr>
              <p:txBody>
                <a:bodyPr wrap="square" rtlCol="0">
                  <a:spAutoFit/>
                </a:bodyPr>
                <a:lstStyle/>
                <a:p>
                  <a:r>
                    <a:rPr lang="en-US" sz="1400" b="1" dirty="0">
                      <a:cs typeface="Arial" pitchFamily="34" charset="0"/>
                    </a:rPr>
                    <a:t>Mar-Apr-May</a:t>
                  </a:r>
                </a:p>
              </p:txBody>
            </p:sp>
            <p:sp>
              <p:nvSpPr>
                <p:cNvPr id="21" name="TextBox 20"/>
                <p:cNvSpPr txBox="1"/>
                <p:nvPr/>
              </p:nvSpPr>
              <p:spPr>
                <a:xfrm>
                  <a:off x="4924426" y="3486151"/>
                  <a:ext cx="1035861" cy="307777"/>
                </a:xfrm>
                <a:prstGeom prst="rect">
                  <a:avLst/>
                </a:prstGeom>
                <a:noFill/>
                <a:ln w="28575">
                  <a:solidFill>
                    <a:srgbClr val="FC042D"/>
                  </a:solidFill>
                </a:ln>
              </p:spPr>
              <p:txBody>
                <a:bodyPr wrap="square" rtlCol="0">
                  <a:spAutoFit/>
                </a:bodyPr>
                <a:lstStyle/>
                <a:p>
                  <a:r>
                    <a:rPr lang="en-US" sz="1400" b="1" dirty="0">
                      <a:cs typeface="Arial" pitchFamily="34" charset="0"/>
                    </a:rPr>
                    <a:t>Jun-Jul-Aug</a:t>
                  </a:r>
                </a:p>
              </p:txBody>
            </p:sp>
            <p:sp>
              <p:nvSpPr>
                <p:cNvPr id="22" name="TextBox 21"/>
                <p:cNvSpPr txBox="1"/>
                <p:nvPr/>
              </p:nvSpPr>
              <p:spPr>
                <a:xfrm>
                  <a:off x="8810626" y="3486151"/>
                  <a:ext cx="1123513" cy="307777"/>
                </a:xfrm>
                <a:prstGeom prst="rect">
                  <a:avLst/>
                </a:prstGeom>
                <a:noFill/>
                <a:ln w="28575">
                  <a:solidFill>
                    <a:srgbClr val="FC042D"/>
                  </a:solidFill>
                </a:ln>
              </p:spPr>
              <p:txBody>
                <a:bodyPr wrap="square" rtlCol="0">
                  <a:spAutoFit/>
                </a:bodyPr>
                <a:lstStyle/>
                <a:p>
                  <a:r>
                    <a:rPr lang="en-US" sz="1400" b="1" dirty="0">
                      <a:cs typeface="Arial" pitchFamily="34" charset="0"/>
                    </a:rPr>
                    <a:t>Sep-Oct-Nov</a:t>
                  </a:r>
                </a:p>
              </p:txBody>
            </p:sp>
            <p:cxnSp>
              <p:nvCxnSpPr>
                <p:cNvPr id="23" name="Straight Arrow Connector 22"/>
                <p:cNvCxnSpPr>
                  <a:cxnSpLocks/>
                </p:cNvCxnSpPr>
                <p:nvPr/>
              </p:nvCxnSpPr>
              <p:spPr>
                <a:xfrm rot="5400000">
                  <a:off x="3234444" y="2205037"/>
                  <a:ext cx="276225" cy="1588"/>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cxnSpLocks/>
                </p:cNvCxnSpPr>
                <p:nvPr/>
              </p:nvCxnSpPr>
              <p:spPr>
                <a:xfrm rot="5400000">
                  <a:off x="7214132" y="1995487"/>
                  <a:ext cx="276225" cy="1588"/>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cxnSpLocks/>
                </p:cNvCxnSpPr>
                <p:nvPr/>
              </p:nvCxnSpPr>
              <p:spPr>
                <a:xfrm rot="5400000">
                  <a:off x="7181324" y="4310064"/>
                  <a:ext cx="276225" cy="1588"/>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cxnSpLocks/>
                </p:cNvCxnSpPr>
                <p:nvPr/>
              </p:nvCxnSpPr>
              <p:spPr>
                <a:xfrm rot="5400000">
                  <a:off x="3262314" y="4005263"/>
                  <a:ext cx="276225" cy="1588"/>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grpSp>
          <p:cxnSp>
            <p:nvCxnSpPr>
              <p:cNvPr id="13" name="Straight Arrow Connector 12"/>
              <p:cNvCxnSpPr/>
              <p:nvPr/>
            </p:nvCxnSpPr>
            <p:spPr>
              <a:xfrm>
                <a:off x="6181726" y="695325"/>
                <a:ext cx="238125" cy="238124"/>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grpSp>
        <p:cxnSp>
          <p:nvCxnSpPr>
            <p:cNvPr id="14" name="Straight Arrow Connector 13"/>
            <p:cNvCxnSpPr/>
            <p:nvPr/>
          </p:nvCxnSpPr>
          <p:spPr>
            <a:xfrm rot="16200000" flipH="1">
              <a:off x="6162675" y="3333750"/>
              <a:ext cx="228600" cy="228600"/>
            </a:xfrm>
            <a:prstGeom prst="straightConnector1">
              <a:avLst/>
            </a:prstGeom>
            <a:ln w="38100">
              <a:solidFill>
                <a:srgbClr val="FC042D"/>
              </a:solidFill>
              <a:tailEnd type="arrow"/>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A9AB602B-F180-4A9E-8483-8CD38BCC5F28}"/>
              </a:ext>
            </a:extLst>
          </p:cNvPr>
          <p:cNvSpPr>
            <a:spLocks noGrp="1"/>
          </p:cNvSpPr>
          <p:nvPr>
            <p:ph type="dt" sz="half" idx="10"/>
          </p:nvPr>
        </p:nvSpPr>
        <p:spPr/>
        <p:txBody>
          <a:bodyPr/>
          <a:lstStyle/>
          <a:p>
            <a:r>
              <a:rPr lang="en-US"/>
              <a:t>2/1/2020</a:t>
            </a:r>
          </a:p>
        </p:txBody>
      </p:sp>
      <p:sp>
        <p:nvSpPr>
          <p:cNvPr id="3" name="Footer Placeholder 2">
            <a:extLst>
              <a:ext uri="{FF2B5EF4-FFF2-40B4-BE49-F238E27FC236}">
                <a16:creationId xmlns:a16="http://schemas.microsoft.com/office/drawing/2014/main" id="{F15C4621-39BA-42AF-AD78-775524D1F817}"/>
              </a:ext>
            </a:extLst>
          </p:cNvPr>
          <p:cNvSpPr>
            <a:spLocks noGrp="1"/>
          </p:cNvSpPr>
          <p:nvPr>
            <p:ph type="ftr" sz="quarter" idx="11"/>
          </p:nvPr>
        </p:nvSpPr>
        <p:spPr/>
        <p:txBody>
          <a:bodyPr/>
          <a:lstStyle/>
          <a:p>
            <a:r>
              <a:rPr lang="en-US"/>
              <a:t>From BOMEX to EUREC4A Symposium</a:t>
            </a:r>
          </a:p>
        </p:txBody>
      </p:sp>
      <p:sp>
        <p:nvSpPr>
          <p:cNvPr id="28" name="TextBox 27">
            <a:extLst>
              <a:ext uri="{FF2B5EF4-FFF2-40B4-BE49-F238E27FC236}">
                <a16:creationId xmlns:a16="http://schemas.microsoft.com/office/drawing/2014/main" id="{CAF85F3E-9DC7-42B0-A55E-79366BD25419}"/>
              </a:ext>
            </a:extLst>
          </p:cNvPr>
          <p:cNvSpPr txBox="1"/>
          <p:nvPr/>
        </p:nvSpPr>
        <p:spPr>
          <a:xfrm>
            <a:off x="3985215" y="6073633"/>
            <a:ext cx="4289957" cy="369332"/>
          </a:xfrm>
          <a:prstGeom prst="rect">
            <a:avLst/>
          </a:prstGeom>
          <a:noFill/>
        </p:spPr>
        <p:txBody>
          <a:bodyPr wrap="none" rtlCol="0">
            <a:spAutoFit/>
          </a:bodyPr>
          <a:lstStyle/>
          <a:p>
            <a:r>
              <a:rPr lang="en-US" dirty="0"/>
              <a:t>(Prof. Joseph Prospero, University of Miami)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 presetClass="entr" presetSubtype="0" fill="hold" grpId="0" nodeType="afterEffect">
                                  <p:stCondLst>
                                    <p:cond delay="0"/>
                                  </p:stCondLst>
                                  <p:childTnLst>
                                    <p:set>
                                      <p:cBhvr>
                                        <p:cTn id="10" dur="1" fill="hold">
                                          <p:stCondLst>
                                            <p:cond delay="999"/>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268717" y="135278"/>
            <a:ext cx="6432331" cy="707886"/>
          </a:xfrm>
          <a:prstGeom prst="rect">
            <a:avLst/>
          </a:prstGeom>
          <a:noFill/>
        </p:spPr>
        <p:txBody>
          <a:bodyPr wrap="square" rtlCol="0">
            <a:spAutoFit/>
          </a:bodyPr>
          <a:lstStyle/>
          <a:p>
            <a:r>
              <a:rPr lang="en-US" sz="4000" b="1" dirty="0">
                <a:solidFill>
                  <a:srgbClr val="993300"/>
                </a:solidFill>
              </a:rPr>
              <a:t>Barbados Dust </a:t>
            </a:r>
            <a:r>
              <a:rPr lang="en-US" sz="4000" b="1" dirty="0">
                <a:solidFill>
                  <a:srgbClr val="993300"/>
                </a:solidFill>
                <a:cs typeface="Times New Roman"/>
              </a:rPr>
              <a:t>and PM10</a:t>
            </a:r>
            <a:endParaRPr lang="en-US" sz="4000" b="1" dirty="0">
              <a:solidFill>
                <a:srgbClr val="993300"/>
              </a:solidFill>
            </a:endParaRPr>
          </a:p>
        </p:txBody>
      </p:sp>
      <p:grpSp>
        <p:nvGrpSpPr>
          <p:cNvPr id="8" name="Group 7"/>
          <p:cNvGrpSpPr/>
          <p:nvPr/>
        </p:nvGrpSpPr>
        <p:grpSpPr>
          <a:xfrm>
            <a:off x="558801" y="834571"/>
            <a:ext cx="11284857" cy="5297714"/>
            <a:chOff x="1233577" y="1476783"/>
            <a:chExt cx="6159261" cy="3319504"/>
          </a:xfrm>
        </p:grpSpPr>
        <p:grpSp>
          <p:nvGrpSpPr>
            <p:cNvPr id="10" name="Group 9"/>
            <p:cNvGrpSpPr/>
            <p:nvPr/>
          </p:nvGrpSpPr>
          <p:grpSpPr>
            <a:xfrm>
              <a:off x="1392804" y="1632058"/>
              <a:ext cx="5873259" cy="3037134"/>
              <a:chOff x="2486202" y="924692"/>
              <a:chExt cx="5873259" cy="3037134"/>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6202" y="924692"/>
                <a:ext cx="4196114" cy="303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2966426" y="2673366"/>
                <a:ext cx="3441940" cy="86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Line Callout 2 5"/>
              <p:cNvSpPr/>
              <p:nvPr/>
            </p:nvSpPr>
            <p:spPr>
              <a:xfrm>
                <a:off x="7018053" y="2040092"/>
                <a:ext cx="1341408" cy="534839"/>
              </a:xfrm>
              <a:prstGeom prst="borderCallout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CC"/>
                    </a:solidFill>
                  </a:rPr>
                  <a:t>WHO PM10 Guideline </a:t>
                </a:r>
              </a:p>
            </p:txBody>
          </p:sp>
        </p:grpSp>
        <p:sp>
          <p:nvSpPr>
            <p:cNvPr id="7" name="Rectangle 6"/>
            <p:cNvSpPr/>
            <p:nvPr/>
          </p:nvSpPr>
          <p:spPr>
            <a:xfrm>
              <a:off x="1233577" y="1476783"/>
              <a:ext cx="6159261" cy="3319504"/>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E91DC84F-2CF1-4828-87EB-C85987EC0670}"/>
              </a:ext>
            </a:extLst>
          </p:cNvPr>
          <p:cNvSpPr txBox="1"/>
          <p:nvPr/>
        </p:nvSpPr>
        <p:spPr>
          <a:xfrm>
            <a:off x="4038600" y="6182637"/>
            <a:ext cx="4289957" cy="369332"/>
          </a:xfrm>
          <a:prstGeom prst="rect">
            <a:avLst/>
          </a:prstGeom>
          <a:noFill/>
        </p:spPr>
        <p:txBody>
          <a:bodyPr wrap="none" rtlCol="0">
            <a:spAutoFit/>
          </a:bodyPr>
          <a:lstStyle/>
          <a:p>
            <a:r>
              <a:rPr lang="en-US" dirty="0"/>
              <a:t>(Prof. Joseph Prospero, University of Miami)</a:t>
            </a:r>
          </a:p>
        </p:txBody>
      </p:sp>
      <p:sp>
        <p:nvSpPr>
          <p:cNvPr id="3" name="Date Placeholder 2">
            <a:extLst>
              <a:ext uri="{FF2B5EF4-FFF2-40B4-BE49-F238E27FC236}">
                <a16:creationId xmlns:a16="http://schemas.microsoft.com/office/drawing/2014/main" id="{F4E529F2-688B-4918-B0E8-2B2D707A9686}"/>
              </a:ext>
            </a:extLst>
          </p:cNvPr>
          <p:cNvSpPr>
            <a:spLocks noGrp="1"/>
          </p:cNvSpPr>
          <p:nvPr>
            <p:ph type="dt" sz="half" idx="10"/>
          </p:nvPr>
        </p:nvSpPr>
        <p:spPr/>
        <p:txBody>
          <a:bodyPr/>
          <a:lstStyle/>
          <a:p>
            <a:r>
              <a:rPr lang="en-US"/>
              <a:t>2/1/2020</a:t>
            </a:r>
          </a:p>
        </p:txBody>
      </p:sp>
      <p:sp>
        <p:nvSpPr>
          <p:cNvPr id="5" name="Footer Placeholder 4">
            <a:extLst>
              <a:ext uri="{FF2B5EF4-FFF2-40B4-BE49-F238E27FC236}">
                <a16:creationId xmlns:a16="http://schemas.microsoft.com/office/drawing/2014/main" id="{8C52F326-1FBA-4732-97F9-3ADD80CD90D1}"/>
              </a:ext>
            </a:extLst>
          </p:cNvPr>
          <p:cNvSpPr>
            <a:spLocks noGrp="1"/>
          </p:cNvSpPr>
          <p:nvPr>
            <p:ph type="ftr" sz="quarter" idx="11"/>
          </p:nvPr>
        </p:nvSpPr>
        <p:spPr/>
        <p:txBody>
          <a:bodyPr/>
          <a:lstStyle/>
          <a:p>
            <a:r>
              <a:rPr lang="en-US" dirty="0"/>
              <a:t>From BOMEX to EUREC4A Symposium</a:t>
            </a:r>
          </a:p>
        </p:txBody>
      </p:sp>
    </p:spTree>
    <p:extLst>
      <p:ext uri="{BB962C8B-B14F-4D97-AF65-F5344CB8AC3E}">
        <p14:creationId xmlns:p14="http://schemas.microsoft.com/office/powerpoint/2010/main" val="41677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42"/>
        <p:cNvGrpSpPr/>
        <p:nvPr/>
      </p:nvGrpSpPr>
      <p:grpSpPr>
        <a:xfrm>
          <a:off x="0" y="0"/>
          <a:ext cx="0" cy="0"/>
          <a:chOff x="0" y="0"/>
          <a:chExt cx="0" cy="0"/>
        </a:xfrm>
      </p:grpSpPr>
      <p:pic>
        <p:nvPicPr>
          <p:cNvPr id="243" name="Google Shape;243;p39"/>
          <p:cNvPicPr preferRelativeResize="0"/>
          <p:nvPr/>
        </p:nvPicPr>
        <p:blipFill rotWithShape="1">
          <a:blip r:embed="rId3">
            <a:alphaModFix/>
          </a:blip>
          <a:srcRect/>
          <a:stretch/>
        </p:blipFill>
        <p:spPr>
          <a:xfrm>
            <a:off x="1549757" y="1"/>
            <a:ext cx="9145588" cy="6524625"/>
          </a:xfrm>
          <a:prstGeom prst="rect">
            <a:avLst/>
          </a:prstGeom>
          <a:noFill/>
          <a:ln>
            <a:noFill/>
          </a:ln>
        </p:spPr>
      </p:pic>
      <p:sp>
        <p:nvSpPr>
          <p:cNvPr id="244" name="Google Shape;244;p39"/>
          <p:cNvSpPr txBox="1">
            <a:spLocks noGrp="1"/>
          </p:cNvSpPr>
          <p:nvPr>
            <p:ph type="ctrTitle"/>
          </p:nvPr>
        </p:nvSpPr>
        <p:spPr>
          <a:xfrm>
            <a:off x="3429000" y="381000"/>
            <a:ext cx="7772400" cy="1143000"/>
          </a:xfrm>
          <a:prstGeom prst="rect">
            <a:avLst/>
          </a:prstGeom>
          <a:noFill/>
          <a:ln>
            <a:noFill/>
          </a:ln>
        </p:spPr>
        <p:txBody>
          <a:bodyPr spcFirstLastPara="1" vert="horz" wrap="square" lIns="91425" tIns="45700" rIns="91425" bIns="45700" rtlCol="0" anchor="ctr" anchorCtr="0">
            <a:noAutofit/>
          </a:bodyPr>
          <a:lstStyle/>
          <a:p>
            <a:pPr algn="l">
              <a:spcBef>
                <a:spcPts val="0"/>
              </a:spcBef>
            </a:pPr>
            <a:r>
              <a:rPr lang="en-US" sz="3200">
                <a:solidFill>
                  <a:schemeClr val="lt1"/>
                </a:solidFill>
                <a:latin typeface="Arial Narrow"/>
                <a:ea typeface="Arial Narrow"/>
                <a:cs typeface="Arial Narrow"/>
                <a:sym typeface="Arial Narrow"/>
              </a:rPr>
              <a:t>World Meteorological Organization</a:t>
            </a:r>
            <a:br>
              <a:rPr lang="en-US" sz="3200">
                <a:solidFill>
                  <a:schemeClr val="lt1"/>
                </a:solidFill>
                <a:latin typeface="Arial Narrow"/>
                <a:ea typeface="Arial Narrow"/>
                <a:cs typeface="Arial Narrow"/>
                <a:sym typeface="Arial Narrow"/>
              </a:rPr>
            </a:br>
            <a:r>
              <a:rPr lang="en-US" sz="1800">
                <a:solidFill>
                  <a:schemeClr val="lt1"/>
                </a:solidFill>
                <a:latin typeface="Arial Narrow"/>
                <a:ea typeface="Arial Narrow"/>
                <a:cs typeface="Arial Narrow"/>
                <a:sym typeface="Arial Narrow"/>
              </a:rPr>
              <a:t>Working together in weather, climate and water</a:t>
            </a:r>
            <a:endParaRPr>
              <a:solidFill>
                <a:schemeClr val="lt1"/>
              </a:solidFill>
            </a:endParaRPr>
          </a:p>
        </p:txBody>
      </p:sp>
      <p:sp>
        <p:nvSpPr>
          <p:cNvPr id="245" name="Google Shape;245;p39"/>
          <p:cNvSpPr/>
          <p:nvPr/>
        </p:nvSpPr>
        <p:spPr>
          <a:xfrm>
            <a:off x="1752600" y="1371600"/>
            <a:ext cx="1524000" cy="304800"/>
          </a:xfrm>
          <a:prstGeom prst="rect">
            <a:avLst/>
          </a:prstGeom>
          <a:noFill/>
          <a:ln>
            <a:noFill/>
          </a:ln>
        </p:spPr>
        <p:txBody>
          <a:bodyPr spcFirstLastPara="1" wrap="square" lIns="91425" tIns="45700" rIns="91425" bIns="45700" anchor="ctr" anchorCtr="0">
            <a:noAutofit/>
          </a:bodyPr>
          <a:lstStyle/>
          <a:p>
            <a:pPr algn="ctr">
              <a:buClr>
                <a:srgbClr val="FFFFFF"/>
              </a:buClr>
              <a:buSzPts val="1800"/>
            </a:pPr>
            <a:r>
              <a:rPr lang="en-US">
                <a:solidFill>
                  <a:srgbClr val="FFFFFF"/>
                </a:solidFill>
                <a:latin typeface="Arial Black"/>
                <a:ea typeface="Arial Black"/>
                <a:cs typeface="Arial Black"/>
                <a:sym typeface="Arial Black"/>
              </a:rPr>
              <a:t>WMO</a:t>
            </a:r>
            <a:endParaRPr sz="1400">
              <a:solidFill>
                <a:srgbClr val="FFFFFF"/>
              </a:solidFill>
              <a:latin typeface="Arial Black"/>
              <a:ea typeface="Arial Black"/>
              <a:cs typeface="Arial Black"/>
              <a:sym typeface="Arial Black"/>
            </a:endParaRPr>
          </a:p>
        </p:txBody>
      </p:sp>
      <p:pic>
        <p:nvPicPr>
          <p:cNvPr id="246" name="Google Shape;246;p39" descr="sds-74037942-788431.jpg"/>
          <p:cNvPicPr preferRelativeResize="0"/>
          <p:nvPr/>
        </p:nvPicPr>
        <p:blipFill rotWithShape="1">
          <a:blip r:embed="rId4">
            <a:alphaModFix/>
          </a:blip>
          <a:srcRect b="20003"/>
          <a:stretch/>
        </p:blipFill>
        <p:spPr>
          <a:xfrm>
            <a:off x="0" y="1786131"/>
            <a:ext cx="12192000" cy="5050761"/>
          </a:xfrm>
          <a:prstGeom prst="rect">
            <a:avLst/>
          </a:prstGeom>
          <a:noFill/>
          <a:ln>
            <a:noFill/>
          </a:ln>
        </p:spPr>
      </p:pic>
      <p:sp>
        <p:nvSpPr>
          <p:cNvPr id="247" name="Google Shape;247;p39"/>
          <p:cNvSpPr txBox="1">
            <a:spLocks noGrp="1"/>
          </p:cNvSpPr>
          <p:nvPr>
            <p:ph type="subTitle" idx="1"/>
          </p:nvPr>
        </p:nvSpPr>
        <p:spPr>
          <a:xfrm>
            <a:off x="1616329" y="1371599"/>
            <a:ext cx="9401106" cy="3128227"/>
          </a:xfrm>
          <a:prstGeom prst="rect">
            <a:avLst/>
          </a:prstGeom>
          <a:noFill/>
          <a:ln>
            <a:noFill/>
          </a:ln>
        </p:spPr>
        <p:txBody>
          <a:bodyPr spcFirstLastPara="1" vert="horz" wrap="square" lIns="91425" tIns="45700" rIns="91425" bIns="45700" rtlCol="0" anchor="ctr" anchorCtr="0">
            <a:noAutofit/>
          </a:bodyPr>
          <a:lstStyle/>
          <a:p>
            <a:pPr>
              <a:spcBef>
                <a:spcPts val="0"/>
              </a:spcBef>
              <a:buClr>
                <a:srgbClr val="FF0000"/>
              </a:buClr>
              <a:buSzPts val="4000"/>
            </a:pPr>
            <a:r>
              <a:rPr lang="en-US" sz="4000" b="1" dirty="0"/>
              <a:t>WMO Sand and Dust Storm Warning Advisory and Assessment System </a:t>
            </a:r>
            <a:endParaRPr sz="4000" b="1" dirty="0"/>
          </a:p>
          <a:p>
            <a:pPr>
              <a:spcBef>
                <a:spcPts val="0"/>
              </a:spcBef>
              <a:buClr>
                <a:srgbClr val="FF0000"/>
              </a:buClr>
              <a:buSzPts val="4000"/>
            </a:pPr>
            <a:r>
              <a:rPr lang="en-US" sz="4000" b="1" dirty="0"/>
              <a:t>(SDS-WAS)</a:t>
            </a:r>
            <a:endParaRPr sz="1800" b="1" dirty="0"/>
          </a:p>
          <a:p>
            <a:pPr>
              <a:spcBef>
                <a:spcPts val="360"/>
              </a:spcBef>
              <a:buClr>
                <a:schemeClr val="dk1"/>
              </a:buClr>
              <a:buSzPts val="1800"/>
            </a:pPr>
            <a:endParaRPr sz="1800" b="1" dirty="0">
              <a:solidFill>
                <a:schemeClr val="lt1"/>
              </a:solidFill>
            </a:endParaRPr>
          </a:p>
        </p:txBody>
      </p:sp>
      <p:pic>
        <p:nvPicPr>
          <p:cNvPr id="248" name="Google Shape;248;p39" descr="wwrp logo"/>
          <p:cNvPicPr preferRelativeResize="0"/>
          <p:nvPr/>
        </p:nvPicPr>
        <p:blipFill rotWithShape="1">
          <a:blip r:embed="rId5">
            <a:alphaModFix/>
          </a:blip>
          <a:srcRect/>
          <a:stretch/>
        </p:blipFill>
        <p:spPr>
          <a:xfrm>
            <a:off x="-2996" y="5987262"/>
            <a:ext cx="2393950" cy="844550"/>
          </a:xfrm>
          <a:prstGeom prst="rect">
            <a:avLst/>
          </a:prstGeom>
          <a:noFill/>
          <a:ln>
            <a:noFill/>
          </a:ln>
        </p:spPr>
      </p:pic>
      <p:pic>
        <p:nvPicPr>
          <p:cNvPr id="249" name="Google Shape;249;p39" descr="gaw_logo_acronym_vertical-3.jpg"/>
          <p:cNvPicPr preferRelativeResize="0"/>
          <p:nvPr/>
        </p:nvPicPr>
        <p:blipFill rotWithShape="1">
          <a:blip r:embed="rId6">
            <a:alphaModFix/>
          </a:blip>
          <a:srcRect/>
          <a:stretch/>
        </p:blipFill>
        <p:spPr>
          <a:xfrm>
            <a:off x="11190287" y="5518397"/>
            <a:ext cx="1001713" cy="1312863"/>
          </a:xfrm>
          <a:prstGeom prst="rect">
            <a:avLst/>
          </a:prstGeom>
          <a:noFill/>
          <a:ln>
            <a:noFill/>
          </a:ln>
        </p:spPr>
      </p:pic>
      <p:sp>
        <p:nvSpPr>
          <p:cNvPr id="2" name="Date Placeholder 1">
            <a:extLst>
              <a:ext uri="{FF2B5EF4-FFF2-40B4-BE49-F238E27FC236}">
                <a16:creationId xmlns:a16="http://schemas.microsoft.com/office/drawing/2014/main" id="{647F7BCF-7899-44F0-AC17-7FFBC8B2B7BB}"/>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9B6EF6C2-89DB-40AB-AC03-A9095DD686A9}"/>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1901787" y="104349"/>
            <a:ext cx="9083045" cy="731419"/>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4000" b="1" dirty="0">
                <a:solidFill>
                  <a:srgbClr val="993300"/>
                </a:solidFill>
                <a:latin typeface="+mn-lt"/>
              </a:rPr>
              <a:t>SDS-WAS initial mission (launched 2007)</a:t>
            </a:r>
            <a:endParaRPr sz="4000" b="1" dirty="0">
              <a:solidFill>
                <a:srgbClr val="993300"/>
              </a:solidFill>
              <a:latin typeface="+mn-lt"/>
            </a:endParaRPr>
          </a:p>
        </p:txBody>
      </p:sp>
      <p:sp>
        <p:nvSpPr>
          <p:cNvPr id="293" name="Google Shape;293;p41"/>
          <p:cNvSpPr txBox="1">
            <a:spLocks noGrp="1"/>
          </p:cNvSpPr>
          <p:nvPr>
            <p:ph type="body" idx="1"/>
          </p:nvPr>
        </p:nvSpPr>
        <p:spPr>
          <a:xfrm>
            <a:off x="4267200" y="1127017"/>
            <a:ext cx="7924800" cy="4948663"/>
          </a:xfrm>
          <a:prstGeom prst="rect">
            <a:avLst/>
          </a:prstGeom>
          <a:noFill/>
          <a:ln>
            <a:noFill/>
          </a:ln>
        </p:spPr>
        <p:txBody>
          <a:bodyPr spcFirstLastPara="1" vert="horz" wrap="square" lIns="91425" tIns="45700" rIns="91425" bIns="45700" rtlCol="0" anchor="t" anchorCtr="0">
            <a:noAutofit/>
          </a:bodyPr>
          <a:lstStyle/>
          <a:p>
            <a:pPr marL="533400" indent="-533400">
              <a:spcBef>
                <a:spcPts val="400"/>
              </a:spcBef>
              <a:buClr>
                <a:srgbClr val="262672"/>
              </a:buClr>
              <a:buSzPts val="2000"/>
              <a:buFont typeface="Arial"/>
              <a:buChar char="•"/>
            </a:pPr>
            <a:r>
              <a:rPr lang="en-US" sz="3600" dirty="0"/>
              <a:t>To establish a coordinated global network of SDS research and forecasting </a:t>
            </a:r>
            <a:r>
              <a:rPr lang="en-US" sz="3600" dirty="0" err="1"/>
              <a:t>centres</a:t>
            </a:r>
            <a:endParaRPr sz="3600" dirty="0"/>
          </a:p>
          <a:p>
            <a:pPr marL="533400" indent="-533400">
              <a:spcBef>
                <a:spcPts val="400"/>
              </a:spcBef>
              <a:buClr>
                <a:srgbClr val="262672"/>
              </a:buClr>
              <a:buSzPts val="2000"/>
              <a:buFont typeface="Arial"/>
              <a:buChar char="•"/>
            </a:pPr>
            <a:r>
              <a:rPr lang="en-US" sz="3600" dirty="0"/>
              <a:t>To  enhance the ability of countries to deliver timely and quality SDS forecasts, observations, information and knowledge to users through an international partnership of research and operational communities</a:t>
            </a:r>
            <a:endParaRPr sz="3600" dirty="0"/>
          </a:p>
        </p:txBody>
      </p:sp>
      <p:pic>
        <p:nvPicPr>
          <p:cNvPr id="294" name="Google Shape;294;p41" descr="image_midpreview.jpg"/>
          <p:cNvPicPr preferRelativeResize="0"/>
          <p:nvPr/>
        </p:nvPicPr>
        <p:blipFill rotWithShape="1">
          <a:blip r:embed="rId3">
            <a:alphaModFix/>
          </a:blip>
          <a:srcRect/>
          <a:stretch/>
        </p:blipFill>
        <p:spPr>
          <a:xfrm>
            <a:off x="225528" y="1127017"/>
            <a:ext cx="4114800" cy="4786103"/>
          </a:xfrm>
          <a:prstGeom prst="rect">
            <a:avLst/>
          </a:prstGeom>
          <a:noFill/>
          <a:ln>
            <a:noFill/>
          </a:ln>
        </p:spPr>
      </p:pic>
      <p:sp>
        <p:nvSpPr>
          <p:cNvPr id="295" name="Google Shape;295;p41"/>
          <p:cNvSpPr/>
          <p:nvPr/>
        </p:nvSpPr>
        <p:spPr>
          <a:xfrm>
            <a:off x="4813065" y="5887403"/>
            <a:ext cx="6708375" cy="328612"/>
          </a:xfrm>
          <a:prstGeom prst="rect">
            <a:avLst/>
          </a:prstGeom>
          <a:noFill/>
          <a:ln>
            <a:noFill/>
          </a:ln>
        </p:spPr>
        <p:txBody>
          <a:bodyPr spcFirstLastPara="1" wrap="square" lIns="91425" tIns="45700" rIns="91425" bIns="45700" anchor="ctr" anchorCtr="0">
            <a:noAutofit/>
          </a:bodyPr>
          <a:lstStyle/>
          <a:p>
            <a:r>
              <a:rPr lang="en-US" sz="1600" dirty="0">
                <a:solidFill>
                  <a:srgbClr val="000000"/>
                </a:solidFill>
                <a:latin typeface="Arial"/>
                <a:ea typeface="Arial"/>
                <a:cs typeface="Arial"/>
                <a:sym typeface="Arial"/>
              </a:rPr>
              <a:t>(WMO, Atmospheric Research &amp; Environment Branch, Research Dept.)</a:t>
            </a:r>
            <a:endParaRPr sz="2000" dirty="0"/>
          </a:p>
        </p:txBody>
      </p:sp>
      <p:sp>
        <p:nvSpPr>
          <p:cNvPr id="2" name="Date Placeholder 1">
            <a:extLst>
              <a:ext uri="{FF2B5EF4-FFF2-40B4-BE49-F238E27FC236}">
                <a16:creationId xmlns:a16="http://schemas.microsoft.com/office/drawing/2014/main" id="{3130299A-846A-46A3-9D36-7B11C21779A2}"/>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3A6A878D-69F2-4609-9B68-08BFFDDDF844}"/>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253"/>
        <p:cNvGrpSpPr/>
        <p:nvPr/>
      </p:nvGrpSpPr>
      <p:grpSpPr>
        <a:xfrm>
          <a:off x="0" y="0"/>
          <a:ext cx="0" cy="0"/>
          <a:chOff x="0" y="0"/>
          <a:chExt cx="0" cy="0"/>
        </a:xfrm>
      </p:grpSpPr>
      <p:sp>
        <p:nvSpPr>
          <p:cNvPr id="254" name="Google Shape;254;p40"/>
          <p:cNvSpPr txBox="1">
            <a:spLocks noGrp="1"/>
          </p:cNvSpPr>
          <p:nvPr>
            <p:ph type="title"/>
          </p:nvPr>
        </p:nvSpPr>
        <p:spPr>
          <a:xfrm>
            <a:off x="2633223" y="188113"/>
            <a:ext cx="9232051" cy="503783"/>
          </a:xfrm>
          <a:prstGeom prst="rect">
            <a:avLst/>
          </a:prstGeom>
          <a:noFill/>
          <a:ln>
            <a:noFill/>
          </a:ln>
        </p:spPr>
        <p:txBody>
          <a:bodyPr spcFirstLastPara="1" vert="horz" wrap="square" lIns="91425" tIns="45700" rIns="91425" bIns="45700" rtlCol="0" anchor="ctr" anchorCtr="0">
            <a:noAutofit/>
          </a:bodyPr>
          <a:lstStyle/>
          <a:p>
            <a:pPr algn="ctr">
              <a:spcBef>
                <a:spcPts val="0"/>
              </a:spcBef>
            </a:pPr>
            <a:r>
              <a:rPr lang="en-US" sz="3600" b="1" dirty="0">
                <a:solidFill>
                  <a:srgbClr val="262672"/>
                </a:solidFill>
                <a:latin typeface="+mn-lt"/>
              </a:rPr>
              <a:t>SDS - Global Scale &amp; Multidisciplinary Problem</a:t>
            </a:r>
            <a:endParaRPr sz="3600" b="1" dirty="0">
              <a:solidFill>
                <a:srgbClr val="262672"/>
              </a:solidFill>
              <a:latin typeface="+mn-lt"/>
            </a:endParaRPr>
          </a:p>
        </p:txBody>
      </p:sp>
      <p:pic>
        <p:nvPicPr>
          <p:cNvPr id="256" name="Google Shape;256;p40" descr="http://geo-pickmeup.com/wp-content/uploads/2014/05/706644main_705852main_GEOS5_full_full-1.jpeg"/>
          <p:cNvPicPr preferRelativeResize="0"/>
          <p:nvPr/>
        </p:nvPicPr>
        <p:blipFill rotWithShape="1">
          <a:blip r:embed="rId3">
            <a:alphaModFix/>
          </a:blip>
          <a:srcRect/>
          <a:stretch/>
        </p:blipFill>
        <p:spPr>
          <a:xfrm>
            <a:off x="1763833" y="980728"/>
            <a:ext cx="8712968" cy="2736304"/>
          </a:xfrm>
          <a:prstGeom prst="rect">
            <a:avLst/>
          </a:prstGeom>
          <a:noFill/>
          <a:ln>
            <a:noFill/>
          </a:ln>
        </p:spPr>
      </p:pic>
      <p:pic>
        <p:nvPicPr>
          <p:cNvPr id="257" name="Google Shape;257;p40"/>
          <p:cNvPicPr preferRelativeResize="0"/>
          <p:nvPr/>
        </p:nvPicPr>
        <p:blipFill rotWithShape="1">
          <a:blip r:embed="rId4">
            <a:alphaModFix/>
          </a:blip>
          <a:srcRect/>
          <a:stretch/>
        </p:blipFill>
        <p:spPr>
          <a:xfrm>
            <a:off x="1492461" y="0"/>
            <a:ext cx="1049239" cy="1131882"/>
          </a:xfrm>
          <a:prstGeom prst="rect">
            <a:avLst/>
          </a:prstGeom>
          <a:noFill/>
          <a:ln>
            <a:noFill/>
          </a:ln>
        </p:spPr>
      </p:pic>
      <p:sp>
        <p:nvSpPr>
          <p:cNvPr id="258" name="Google Shape;258;p40"/>
          <p:cNvSpPr txBox="1"/>
          <p:nvPr/>
        </p:nvSpPr>
        <p:spPr>
          <a:xfrm>
            <a:off x="4379095" y="3070701"/>
            <a:ext cx="6120680" cy="646331"/>
          </a:xfrm>
          <a:prstGeom prst="rect">
            <a:avLst/>
          </a:prstGeom>
          <a:noFill/>
          <a:ln>
            <a:noFill/>
          </a:ln>
        </p:spPr>
        <p:txBody>
          <a:bodyPr spcFirstLastPara="1" wrap="square" lIns="91425" tIns="45700" rIns="91425" bIns="45700" anchor="t" anchorCtr="0">
            <a:noAutofit/>
          </a:bodyPr>
          <a:lstStyle/>
          <a:p>
            <a:pPr algn="ctr"/>
            <a:r>
              <a:rPr lang="en-US" sz="1200" b="1" dirty="0">
                <a:solidFill>
                  <a:schemeClr val="lt1"/>
                </a:solidFill>
                <a:latin typeface="Arial Narrow"/>
                <a:ea typeface="Arial Narrow"/>
                <a:cs typeface="Arial Narrow"/>
                <a:sym typeface="Arial Narrow"/>
              </a:rPr>
              <a:t>Atmospheric Aerosol Eddies NASA Animated Map: 10km Geodetic Earth Orbiting Satellite (GEOS-5) AOD: Red </a:t>
            </a:r>
            <a:r>
              <a:rPr lang="en-US" sz="1200" b="1" dirty="0" err="1">
                <a:solidFill>
                  <a:schemeClr val="lt1"/>
                </a:solidFill>
                <a:latin typeface="Arial Narrow"/>
                <a:ea typeface="Arial Narrow"/>
                <a:cs typeface="Arial Narrow"/>
                <a:sym typeface="Arial Narrow"/>
              </a:rPr>
              <a:t>colour</a:t>
            </a:r>
            <a:r>
              <a:rPr lang="en-US" sz="1200" b="1" dirty="0">
                <a:solidFill>
                  <a:schemeClr val="lt1"/>
                </a:solidFill>
                <a:latin typeface="Arial Narrow"/>
                <a:ea typeface="Arial Narrow"/>
                <a:cs typeface="Arial Narrow"/>
                <a:sym typeface="Arial Narrow"/>
              </a:rPr>
              <a:t> – Dust Aerosols</a:t>
            </a:r>
            <a:endParaRPr sz="1200" b="1" dirty="0">
              <a:solidFill>
                <a:schemeClr val="lt1"/>
              </a:solidFill>
              <a:latin typeface="Arial Narrow"/>
              <a:ea typeface="Arial Narrow"/>
              <a:cs typeface="Arial Narrow"/>
              <a:sym typeface="Arial Narrow"/>
            </a:endParaRPr>
          </a:p>
          <a:p>
            <a:pPr algn="ctr"/>
            <a:r>
              <a:rPr lang="en-US" sz="1200" u="sng" dirty="0">
                <a:solidFill>
                  <a:schemeClr val="hlink"/>
                </a:solidFill>
                <a:latin typeface="Arial Narrow"/>
                <a:ea typeface="Arial Narrow"/>
                <a:cs typeface="Arial Narrow"/>
                <a:sym typeface="Arial Narrow"/>
                <a:hlinkClick r:id="rId5"/>
              </a:rPr>
              <a:t>http://geo-pickmeup.com/atmospheric-aerosol-eddies-nasa-animated-map/</a:t>
            </a:r>
            <a:r>
              <a:rPr lang="en-US" sz="1200" dirty="0">
                <a:solidFill>
                  <a:schemeClr val="dk1"/>
                </a:solidFill>
                <a:latin typeface="Arial Narrow"/>
                <a:ea typeface="Arial Narrow"/>
                <a:cs typeface="Arial Narrow"/>
                <a:sym typeface="Arial Narrow"/>
              </a:rPr>
              <a:t> </a:t>
            </a:r>
            <a:endParaRPr sz="1200" dirty="0">
              <a:solidFill>
                <a:schemeClr val="dk1"/>
              </a:solidFill>
              <a:latin typeface="Arial Narrow"/>
              <a:ea typeface="Arial Narrow"/>
              <a:cs typeface="Arial Narrow"/>
              <a:sym typeface="Arial Narrow"/>
            </a:endParaRPr>
          </a:p>
        </p:txBody>
      </p:sp>
      <p:grpSp>
        <p:nvGrpSpPr>
          <p:cNvPr id="260" name="Google Shape;260;p40"/>
          <p:cNvGrpSpPr/>
          <p:nvPr/>
        </p:nvGrpSpPr>
        <p:grpSpPr>
          <a:xfrm>
            <a:off x="798286" y="3281157"/>
            <a:ext cx="5537199" cy="4227398"/>
            <a:chOff x="909619" y="-1"/>
            <a:chExt cx="4071870" cy="4227398"/>
          </a:xfrm>
        </p:grpSpPr>
        <p:sp>
          <p:nvSpPr>
            <p:cNvPr id="261" name="Google Shape;261;p40"/>
            <p:cNvSpPr/>
            <p:nvPr/>
          </p:nvSpPr>
          <p:spPr>
            <a:xfrm rot="5400000">
              <a:off x="2886849" y="65474"/>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effectLst>
                  <a:outerShdw blurRad="38100" dist="38100" dir="2700000" algn="tl">
                    <a:srgbClr val="000000">
                      <a:alpha val="43137"/>
                    </a:srgbClr>
                  </a:outerShdw>
                </a:effectLst>
              </a:endParaRPr>
            </a:p>
          </p:txBody>
        </p:sp>
        <p:sp>
          <p:nvSpPr>
            <p:cNvPr id="262" name="Google Shape;262;p40"/>
            <p:cNvSpPr txBox="1"/>
            <p:nvPr/>
          </p:nvSpPr>
          <p:spPr>
            <a:xfrm>
              <a:off x="3088888" y="156971"/>
              <a:ext cx="603220" cy="693357"/>
            </a:xfrm>
            <a:prstGeom prst="rect">
              <a:avLst/>
            </a:prstGeom>
            <a:noFill/>
            <a:ln>
              <a:noFill/>
            </a:ln>
          </p:spPr>
          <p:txBody>
            <a:bodyPr spcFirstLastPara="1" wrap="square" lIns="49525" tIns="49525" rIns="49525" bIns="49525"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Climate</a:t>
              </a:r>
              <a:endParaRPr sz="13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63" name="Google Shape;263;p40"/>
            <p:cNvSpPr/>
            <p:nvPr/>
          </p:nvSpPr>
          <p:spPr>
            <a:xfrm>
              <a:off x="1953973" y="221506"/>
              <a:ext cx="1124145" cy="604379"/>
            </a:xfrm>
            <a:prstGeom prst="rect">
              <a:avLst/>
            </a:prstGeom>
            <a:noFill/>
            <a:ln>
              <a:noFill/>
            </a:ln>
          </p:spPr>
          <p:txBody>
            <a:bodyPr spcFirstLastPara="1" wrap="square" lIns="91425" tIns="91425" rIns="91425" bIns="91425" anchor="ctr" anchorCtr="0">
              <a:noAutofit/>
            </a:bodyPr>
            <a:lstStyle/>
            <a:p>
              <a:endParaRPr/>
            </a:p>
          </p:txBody>
        </p:sp>
        <p:sp>
          <p:nvSpPr>
            <p:cNvPr id="264" name="Google Shape;264;p40"/>
            <p:cNvSpPr txBox="1"/>
            <p:nvPr/>
          </p:nvSpPr>
          <p:spPr>
            <a:xfrm>
              <a:off x="1953973" y="221506"/>
              <a:ext cx="1124145" cy="604379"/>
            </a:xfrm>
            <a:prstGeom prst="rect">
              <a:avLst/>
            </a:prstGeom>
            <a:noFill/>
            <a:ln>
              <a:noFill/>
            </a:ln>
          </p:spPr>
          <p:txBody>
            <a:bodyPr spcFirstLastPara="1" wrap="square" lIns="110475" tIns="110475" rIns="110475" bIns="110475" anchor="ctr" anchorCtr="0">
              <a:noAutofit/>
            </a:bodyPr>
            <a:lstStyle/>
            <a:p>
              <a:pPr>
                <a:lnSpc>
                  <a:spcPct val="90000"/>
                </a:lnSpc>
              </a:pPr>
              <a:endParaRPr sz="2900">
                <a:solidFill>
                  <a:schemeClr val="dk1"/>
                </a:solidFill>
                <a:latin typeface="Arial Narrow"/>
                <a:ea typeface="Arial Narrow"/>
                <a:cs typeface="Arial Narrow"/>
                <a:sym typeface="Arial Narrow"/>
              </a:endParaRPr>
            </a:p>
          </p:txBody>
        </p:sp>
        <p:sp>
          <p:nvSpPr>
            <p:cNvPr id="265" name="Google Shape;265;p40"/>
            <p:cNvSpPr/>
            <p:nvPr/>
          </p:nvSpPr>
          <p:spPr>
            <a:xfrm rot="5400000">
              <a:off x="1942468" y="67051"/>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6" name="Google Shape;266;p40"/>
            <p:cNvSpPr txBox="1"/>
            <p:nvPr/>
          </p:nvSpPr>
          <p:spPr>
            <a:xfrm>
              <a:off x="2144507" y="158548"/>
              <a:ext cx="603220" cy="693357"/>
            </a:xfrm>
            <a:prstGeom prst="rect">
              <a:avLst/>
            </a:prstGeom>
            <a:noFill/>
            <a:ln>
              <a:noFill/>
            </a:ln>
          </p:spPr>
          <p:txBody>
            <a:bodyPr spcFirstLastPara="1" wrap="square" lIns="0" tIns="0" rIns="0" bIns="0"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Transport</a:t>
              </a:r>
              <a:endParaRPr sz="12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67" name="Google Shape;267;p40"/>
            <p:cNvSpPr/>
            <p:nvPr/>
          </p:nvSpPr>
          <p:spPr>
            <a:xfrm rot="5400000">
              <a:off x="2413884" y="922046"/>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68" name="Google Shape;268;p40"/>
            <p:cNvSpPr txBox="1"/>
            <p:nvPr/>
          </p:nvSpPr>
          <p:spPr>
            <a:xfrm>
              <a:off x="2615923" y="1013543"/>
              <a:ext cx="603220" cy="693357"/>
            </a:xfrm>
            <a:prstGeom prst="rect">
              <a:avLst/>
            </a:prstGeom>
            <a:noFill/>
            <a:ln>
              <a:noFill/>
            </a:ln>
          </p:spPr>
          <p:txBody>
            <a:bodyPr spcFirstLastPara="1" wrap="square" lIns="53325" tIns="53325" rIns="53325" bIns="53325"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Health</a:t>
              </a:r>
              <a:endParaRPr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69" name="Google Shape;269;p40"/>
            <p:cNvSpPr/>
            <p:nvPr/>
          </p:nvSpPr>
          <p:spPr>
            <a:xfrm>
              <a:off x="1355212" y="1058032"/>
              <a:ext cx="1087883" cy="604379"/>
            </a:xfrm>
            <a:prstGeom prst="rect">
              <a:avLst/>
            </a:prstGeom>
            <a:noFill/>
            <a:ln>
              <a:noFill/>
            </a:ln>
          </p:spPr>
          <p:txBody>
            <a:bodyPr spcFirstLastPara="1" wrap="square" lIns="91425" tIns="91425" rIns="91425" bIns="91425" anchor="ctr" anchorCtr="0">
              <a:noAutofit/>
            </a:bodyPr>
            <a:lstStyle/>
            <a:p>
              <a:endParaRPr/>
            </a:p>
          </p:txBody>
        </p:sp>
        <p:sp>
          <p:nvSpPr>
            <p:cNvPr id="270" name="Google Shape;270;p40"/>
            <p:cNvSpPr/>
            <p:nvPr/>
          </p:nvSpPr>
          <p:spPr>
            <a:xfrm rot="5400000">
              <a:off x="3360342" y="922046"/>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1" name="Google Shape;271;p40"/>
            <p:cNvSpPr txBox="1"/>
            <p:nvPr/>
          </p:nvSpPr>
          <p:spPr>
            <a:xfrm>
              <a:off x="3501888" y="1006785"/>
              <a:ext cx="751945" cy="693357"/>
            </a:xfrm>
            <a:prstGeom prst="rect">
              <a:avLst/>
            </a:prstGeom>
            <a:noFill/>
            <a:ln>
              <a:noFill/>
            </a:ln>
          </p:spPr>
          <p:txBody>
            <a:bodyPr spcFirstLastPara="1" wrap="square" lIns="0" tIns="0" rIns="0" bIns="0"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Marine</a:t>
              </a:r>
              <a:r>
                <a:rPr lang="en-US" sz="1600" b="1" dirty="0">
                  <a:solidFill>
                    <a:srgbClr val="FF0000"/>
                  </a:solidFill>
                  <a:latin typeface="Arial Narrow"/>
                  <a:ea typeface="Arial Narrow"/>
                  <a:cs typeface="Arial Narrow"/>
                  <a:sym typeface="Arial Narrow"/>
                </a:rPr>
                <a:t>  </a:t>
              </a: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productivity</a:t>
              </a:r>
              <a:endParaRPr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72" name="Google Shape;272;p40"/>
            <p:cNvSpPr/>
            <p:nvPr/>
          </p:nvSpPr>
          <p:spPr>
            <a:xfrm rot="5400000">
              <a:off x="2888926" y="1777042"/>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3" name="Google Shape;273;p40"/>
            <p:cNvSpPr txBox="1"/>
            <p:nvPr/>
          </p:nvSpPr>
          <p:spPr>
            <a:xfrm>
              <a:off x="3090965" y="1868539"/>
              <a:ext cx="682913" cy="693357"/>
            </a:xfrm>
            <a:prstGeom prst="rect">
              <a:avLst/>
            </a:prstGeom>
            <a:noFill/>
            <a:ln>
              <a:noFill/>
            </a:ln>
          </p:spPr>
          <p:txBody>
            <a:bodyPr spcFirstLastPara="1" wrap="square" lIns="0" tIns="38100" rIns="0" bIns="38100"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Ecosystem</a:t>
              </a:r>
              <a:endParaRPr sz="1600" dirty="0">
                <a:effectLst>
                  <a:outerShdw blurRad="38100" dist="38100" dir="2700000" algn="tl">
                    <a:srgbClr val="000000">
                      <a:alpha val="43137"/>
                    </a:srgbClr>
                  </a:outerShdw>
                </a:effectLst>
              </a:endParaRPr>
            </a:p>
            <a:p>
              <a:pPr algn="ctr">
                <a:lnSpc>
                  <a:spcPct val="90000"/>
                </a:lnSpc>
                <a:spcBef>
                  <a:spcPts val="350"/>
                </a:spcBef>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Agriculture</a:t>
              </a:r>
              <a:endParaRPr sz="12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74" name="Google Shape;274;p40"/>
            <p:cNvSpPr/>
            <p:nvPr/>
          </p:nvSpPr>
          <p:spPr>
            <a:xfrm>
              <a:off x="909619" y="1386359"/>
              <a:ext cx="1124145" cy="604379"/>
            </a:xfrm>
            <a:prstGeom prst="rect">
              <a:avLst/>
            </a:prstGeom>
            <a:noFill/>
            <a:ln>
              <a:noFill/>
            </a:ln>
          </p:spPr>
          <p:txBody>
            <a:bodyPr spcFirstLastPara="1" wrap="square" lIns="91425" tIns="91425" rIns="91425" bIns="91425" anchor="ctr" anchorCtr="0">
              <a:noAutofit/>
            </a:bodyPr>
            <a:lstStyle/>
            <a:p>
              <a:endParaRPr/>
            </a:p>
          </p:txBody>
        </p:sp>
        <p:sp>
          <p:nvSpPr>
            <p:cNvPr id="275" name="Google Shape;275;p40"/>
            <p:cNvSpPr/>
            <p:nvPr/>
          </p:nvSpPr>
          <p:spPr>
            <a:xfrm rot="5400000">
              <a:off x="1942468" y="1777042"/>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6" name="Google Shape;276;p40"/>
            <p:cNvSpPr txBox="1"/>
            <p:nvPr/>
          </p:nvSpPr>
          <p:spPr>
            <a:xfrm>
              <a:off x="2144507" y="1868539"/>
              <a:ext cx="603220" cy="693357"/>
            </a:xfrm>
            <a:prstGeom prst="rect">
              <a:avLst/>
            </a:prstGeom>
            <a:noFill/>
            <a:ln>
              <a:noFill/>
            </a:ln>
          </p:spPr>
          <p:txBody>
            <a:bodyPr spcFirstLastPara="1" wrap="square" lIns="0" tIns="0" rIns="0" bIns="0" anchor="ctr" anchorCtr="0">
              <a:noAutofit/>
            </a:bodyPr>
            <a:lstStyle/>
            <a:p>
              <a:pPr algn="ctr">
                <a:lnSpc>
                  <a:spcPct val="90000"/>
                </a:lnSpc>
              </a:pPr>
              <a:endParaRPr sz="3600">
                <a:solidFill>
                  <a:schemeClr val="lt1"/>
                </a:solidFill>
                <a:latin typeface="Arial Narrow"/>
                <a:ea typeface="Arial Narrow"/>
                <a:cs typeface="Arial Narrow"/>
                <a:sym typeface="Arial Narrow"/>
              </a:endParaRPr>
            </a:p>
          </p:txBody>
        </p:sp>
        <p:sp>
          <p:nvSpPr>
            <p:cNvPr id="277" name="Google Shape;277;p40"/>
            <p:cNvSpPr/>
            <p:nvPr/>
          </p:nvSpPr>
          <p:spPr>
            <a:xfrm rot="5400000">
              <a:off x="1928929" y="1781947"/>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78" name="Google Shape;278;p40"/>
            <p:cNvSpPr txBox="1"/>
            <p:nvPr/>
          </p:nvSpPr>
          <p:spPr>
            <a:xfrm>
              <a:off x="2130968" y="1873444"/>
              <a:ext cx="603220" cy="693357"/>
            </a:xfrm>
            <a:prstGeom prst="rect">
              <a:avLst/>
            </a:prstGeom>
            <a:noFill/>
            <a:ln>
              <a:noFill/>
            </a:ln>
          </p:spPr>
          <p:txBody>
            <a:bodyPr spcFirstLastPara="1" wrap="square" lIns="45700" tIns="45700" rIns="45700" bIns="45700"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Aviation</a:t>
              </a:r>
              <a:endParaRPr sz="14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79" name="Google Shape;279;p40"/>
            <p:cNvSpPr/>
            <p:nvPr/>
          </p:nvSpPr>
          <p:spPr>
            <a:xfrm>
              <a:off x="1355212" y="2768023"/>
              <a:ext cx="1087883" cy="604379"/>
            </a:xfrm>
            <a:prstGeom prst="rect">
              <a:avLst/>
            </a:prstGeom>
            <a:noFill/>
            <a:ln>
              <a:noFill/>
            </a:ln>
          </p:spPr>
          <p:txBody>
            <a:bodyPr spcFirstLastPara="1" wrap="square" lIns="91425" tIns="91425" rIns="91425" bIns="91425" anchor="ctr" anchorCtr="0">
              <a:noAutofit/>
            </a:bodyPr>
            <a:lstStyle/>
            <a:p>
              <a:endParaRPr/>
            </a:p>
          </p:txBody>
        </p:sp>
        <p:sp>
          <p:nvSpPr>
            <p:cNvPr id="280" name="Google Shape;280;p40"/>
            <p:cNvSpPr/>
            <p:nvPr/>
          </p:nvSpPr>
          <p:spPr>
            <a:xfrm rot="5400000">
              <a:off x="1453711" y="937115"/>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1" name="Google Shape;281;p40"/>
            <p:cNvSpPr txBox="1"/>
            <p:nvPr/>
          </p:nvSpPr>
          <p:spPr>
            <a:xfrm>
              <a:off x="1655750" y="1028612"/>
              <a:ext cx="603220" cy="693357"/>
            </a:xfrm>
            <a:prstGeom prst="rect">
              <a:avLst/>
            </a:prstGeom>
            <a:noFill/>
            <a:ln>
              <a:noFill/>
            </a:ln>
          </p:spPr>
          <p:txBody>
            <a:bodyPr spcFirstLastPara="1" wrap="square" lIns="0" tIns="0" rIns="0" bIns="0" anchor="ctr" anchorCtr="0">
              <a:noAutofit/>
            </a:bodyPr>
            <a:lstStyle/>
            <a:p>
              <a:pPr algn="ctr">
                <a:lnSpc>
                  <a:spcPct val="90000"/>
                </a:lnSpc>
              </a:pPr>
              <a:endParaRPr sz="3600">
                <a:solidFill>
                  <a:schemeClr val="lt1"/>
                </a:solidFill>
                <a:latin typeface="Arial Narrow"/>
                <a:ea typeface="Arial Narrow"/>
                <a:cs typeface="Arial Narrow"/>
                <a:sym typeface="Arial Narrow"/>
              </a:endParaRPr>
            </a:p>
          </p:txBody>
        </p:sp>
        <p:sp>
          <p:nvSpPr>
            <p:cNvPr id="282" name="Google Shape;282;p40"/>
            <p:cNvSpPr/>
            <p:nvPr/>
          </p:nvSpPr>
          <p:spPr>
            <a:xfrm rot="5400000">
              <a:off x="1452930" y="950079"/>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3" name="Google Shape;283;p40"/>
            <p:cNvSpPr txBox="1"/>
            <p:nvPr/>
          </p:nvSpPr>
          <p:spPr>
            <a:xfrm>
              <a:off x="1617741" y="1048348"/>
              <a:ext cx="753325" cy="693357"/>
            </a:xfrm>
            <a:prstGeom prst="rect">
              <a:avLst/>
            </a:prstGeom>
            <a:noFill/>
            <a:ln>
              <a:noFill/>
            </a:ln>
          </p:spPr>
          <p:txBody>
            <a:bodyPr spcFirstLastPara="1" wrap="square" lIns="45700" tIns="45700" rIns="45700" bIns="45700" anchor="ctr" anchorCtr="0">
              <a:noAutofit/>
            </a:bodyPr>
            <a:lstStyle/>
            <a:p>
              <a:pPr algn="ctr">
                <a:lnSpc>
                  <a:spcPct val="90000"/>
                </a:lnSpc>
              </a:pP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Energy</a:t>
              </a:r>
              <a:r>
                <a:rPr lang="en-US" sz="1600" b="1" dirty="0">
                  <a:solidFill>
                    <a:srgbClr val="FF0000"/>
                  </a:solidFill>
                  <a:latin typeface="Arial Narrow"/>
                  <a:ea typeface="Arial Narrow"/>
                  <a:cs typeface="Arial Narrow"/>
                  <a:sym typeface="Arial Narrow"/>
                </a:rPr>
                <a:t> </a:t>
              </a: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production</a:t>
              </a:r>
              <a:endParaRPr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sp>
          <p:nvSpPr>
            <p:cNvPr id="284" name="Google Shape;284;p40"/>
            <p:cNvSpPr/>
            <p:nvPr/>
          </p:nvSpPr>
          <p:spPr>
            <a:xfrm>
              <a:off x="3857344" y="3623018"/>
              <a:ext cx="1124145" cy="604379"/>
            </a:xfrm>
            <a:prstGeom prst="rect">
              <a:avLst/>
            </a:prstGeom>
            <a:noFill/>
            <a:ln>
              <a:noFill/>
            </a:ln>
          </p:spPr>
          <p:txBody>
            <a:bodyPr spcFirstLastPara="1" wrap="square" lIns="91425" tIns="91425" rIns="91425" bIns="91425" anchor="ctr" anchorCtr="0">
              <a:noAutofit/>
            </a:bodyPr>
            <a:lstStyle/>
            <a:p>
              <a:endParaRPr/>
            </a:p>
          </p:txBody>
        </p:sp>
        <p:sp>
          <p:nvSpPr>
            <p:cNvPr id="285" name="Google Shape;285;p40"/>
            <p:cNvSpPr/>
            <p:nvPr/>
          </p:nvSpPr>
          <p:spPr>
            <a:xfrm rot="5400000">
              <a:off x="2433759" y="2584795"/>
              <a:ext cx="1007299" cy="876350"/>
            </a:xfrm>
            <a:prstGeom prst="hexagon">
              <a:avLst>
                <a:gd name="adj" fmla="val 25000"/>
                <a:gd name="vf" fmla="val 11547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286" name="Google Shape;286;p40"/>
            <p:cNvSpPr txBox="1"/>
            <p:nvPr/>
          </p:nvSpPr>
          <p:spPr>
            <a:xfrm>
              <a:off x="2635798" y="2676292"/>
              <a:ext cx="603220" cy="693357"/>
            </a:xfrm>
            <a:prstGeom prst="rect">
              <a:avLst/>
            </a:prstGeom>
            <a:noFill/>
            <a:ln>
              <a:noFill/>
            </a:ln>
          </p:spPr>
          <p:txBody>
            <a:bodyPr spcFirstLastPara="1" wrap="square" lIns="0" tIns="0" rIns="0" bIns="0" anchor="ctr" anchorCtr="0">
              <a:noAutofit/>
            </a:bodyPr>
            <a:lstStyle/>
            <a:p>
              <a:pPr algn="ctr">
                <a:lnSpc>
                  <a:spcPct val="90000"/>
                </a:lnSpc>
              </a:pPr>
              <a:r>
                <a:rPr lang="en-US" sz="1600" b="1" dirty="0">
                  <a:solidFill>
                    <a:srgbClr val="FF0000"/>
                  </a:solidFill>
                  <a:latin typeface="Arial Narrow"/>
                  <a:ea typeface="Arial Narrow"/>
                  <a:cs typeface="Arial Narrow"/>
                  <a:sym typeface="Arial Narrow"/>
                </a:rPr>
                <a:t>Clear </a:t>
              </a:r>
              <a:r>
                <a:rPr lang="en-US"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rPr>
                <a:t>industries</a:t>
              </a:r>
              <a:endParaRPr sz="1600" b="1" dirty="0">
                <a:solidFill>
                  <a:srgbClr val="FF0000"/>
                </a:solidFill>
                <a:effectLst>
                  <a:outerShdw blurRad="38100" dist="38100" dir="2700000" algn="tl">
                    <a:srgbClr val="000000">
                      <a:alpha val="43137"/>
                    </a:srgbClr>
                  </a:outerShdw>
                </a:effectLst>
                <a:latin typeface="Arial Narrow"/>
                <a:ea typeface="Arial Narrow"/>
                <a:cs typeface="Arial Narrow"/>
                <a:sym typeface="Arial Narrow"/>
              </a:endParaRPr>
            </a:p>
          </p:txBody>
        </p:sp>
      </p:grpSp>
      <p:sp>
        <p:nvSpPr>
          <p:cNvPr id="287" name="Google Shape;287;p40"/>
          <p:cNvSpPr/>
          <p:nvPr/>
        </p:nvSpPr>
        <p:spPr>
          <a:xfrm>
            <a:off x="7439435" y="3717032"/>
            <a:ext cx="4770632" cy="2677656"/>
          </a:xfrm>
          <a:prstGeom prst="rect">
            <a:avLst/>
          </a:prstGeom>
          <a:noFill/>
          <a:ln>
            <a:noFill/>
          </a:ln>
        </p:spPr>
        <p:txBody>
          <a:bodyPr spcFirstLastPara="1" wrap="square" lIns="91425" tIns="45700" rIns="91425" bIns="45700" anchor="t" anchorCtr="0">
            <a:noAutofit/>
          </a:bodyPr>
          <a:lstStyle/>
          <a:p>
            <a:pPr marL="3429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Climate Change</a:t>
            </a:r>
            <a:endParaRPr lang="en-US" sz="2800" dirty="0">
              <a:solidFill>
                <a:srgbClr val="C00000"/>
              </a:solidFill>
            </a:endParaRP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Human Health </a:t>
            </a: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Agriculture </a:t>
            </a: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Marine productivity</a:t>
            </a:r>
            <a:endParaRPr lang="en-US" sz="2800" dirty="0">
              <a:solidFill>
                <a:srgbClr val="C00000"/>
              </a:solidFill>
            </a:endParaRP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Aviation</a:t>
            </a:r>
            <a:endParaRPr sz="2800" dirty="0">
              <a:solidFill>
                <a:srgbClr val="C00000"/>
              </a:solidFill>
            </a:endParaRP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Ground Transportation </a:t>
            </a:r>
            <a:endParaRPr sz="2800" dirty="0">
              <a:solidFill>
                <a:srgbClr val="C00000"/>
              </a:solidFill>
            </a:endParaRPr>
          </a:p>
          <a:p>
            <a:pPr marL="228600" indent="-342900">
              <a:buClr>
                <a:srgbClr val="FF0000"/>
              </a:buClr>
              <a:buSzPts val="1800"/>
              <a:buFont typeface="Arial" panose="020B0604020202020204" pitchFamily="34" charset="0"/>
              <a:buChar char="•"/>
            </a:pPr>
            <a:r>
              <a:rPr lang="en-US" sz="2800" b="1" dirty="0">
                <a:solidFill>
                  <a:srgbClr val="C00000"/>
                </a:solidFill>
                <a:latin typeface="Arial Narrow"/>
                <a:ea typeface="Arial Narrow"/>
                <a:cs typeface="Arial Narrow"/>
                <a:sym typeface="Arial Narrow"/>
              </a:rPr>
              <a:t>Infrastructure and industry</a:t>
            </a:r>
            <a:endParaRPr sz="2000" dirty="0">
              <a:solidFill>
                <a:srgbClr val="C00000"/>
              </a:solidFill>
            </a:endParaRPr>
          </a:p>
        </p:txBody>
      </p:sp>
      <p:sp>
        <p:nvSpPr>
          <p:cNvPr id="2" name="Date Placeholder 1">
            <a:extLst>
              <a:ext uri="{FF2B5EF4-FFF2-40B4-BE49-F238E27FC236}">
                <a16:creationId xmlns:a16="http://schemas.microsoft.com/office/drawing/2014/main" id="{D17759E3-DA4D-4093-8E5D-7CAA06F32522}"/>
              </a:ext>
            </a:extLst>
          </p:cNvPr>
          <p:cNvSpPr>
            <a:spLocks noGrp="1"/>
          </p:cNvSpPr>
          <p:nvPr>
            <p:ph type="dt" sz="half" idx="10"/>
          </p:nvPr>
        </p:nvSpPr>
        <p:spPr/>
        <p:txBody>
          <a:bodyPr/>
          <a:lstStyle/>
          <a:p>
            <a:r>
              <a:rPr lang="en-US"/>
              <a:t>2/1/2020</a:t>
            </a:r>
            <a:endParaRPr lang="en-GB"/>
          </a:p>
        </p:txBody>
      </p:sp>
      <p:sp>
        <p:nvSpPr>
          <p:cNvPr id="3" name="Footer Placeholder 2">
            <a:extLst>
              <a:ext uri="{FF2B5EF4-FFF2-40B4-BE49-F238E27FC236}">
                <a16:creationId xmlns:a16="http://schemas.microsoft.com/office/drawing/2014/main" id="{191F9CDC-2B0C-4542-A780-B017187F3CB6}"/>
              </a:ext>
            </a:extLst>
          </p:cNvPr>
          <p:cNvSpPr>
            <a:spLocks noGrp="1"/>
          </p:cNvSpPr>
          <p:nvPr>
            <p:ph type="ftr" sz="quarter" idx="11"/>
          </p:nvPr>
        </p:nvSpPr>
        <p:spPr/>
        <p:txBody>
          <a:bodyPr/>
          <a:lstStyle/>
          <a:p>
            <a:r>
              <a:rPr lang="en-US"/>
              <a:t>From BOMEX to EUREC4A Symposium</a:t>
            </a:r>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2556</TotalTime>
  <Words>1510</Words>
  <Application>Microsoft Office PowerPoint</Application>
  <PresentationFormat>Widescreen</PresentationFormat>
  <Paragraphs>203</Paragraphs>
  <Slides>26</Slides>
  <Notes>8</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26</vt:i4>
      </vt:variant>
    </vt:vector>
  </HeadingPairs>
  <TitlesOfParts>
    <vt:vector size="39" baseType="lpstr">
      <vt:lpstr>Arial</vt:lpstr>
      <vt:lpstr>Arial Black</vt:lpstr>
      <vt:lpstr>Arial Narrow</vt:lpstr>
      <vt:lpstr>Calibri</vt:lpstr>
      <vt:lpstr>Calibri Light</vt:lpstr>
      <vt:lpstr>Helvetica</vt:lpstr>
      <vt:lpstr>Helvetica Neue</vt:lpstr>
      <vt:lpstr>Lucida Calligraphy</vt:lpstr>
      <vt:lpstr>Times</vt:lpstr>
      <vt:lpstr>Times New Roman</vt:lpstr>
      <vt:lpstr>Office Theme</vt:lpstr>
      <vt:lpstr>1_Office Theme</vt:lpstr>
      <vt:lpstr>2_Office Theme</vt:lpstr>
      <vt:lpstr>Sand and Dust Storm (SDS) Monitoring and Forecasting for the Caribbean and Pan-America</vt:lpstr>
      <vt:lpstr>PowerPoint Presentation</vt:lpstr>
      <vt:lpstr>PowerPoint Presentation</vt:lpstr>
      <vt:lpstr>PowerPoint Presentation</vt:lpstr>
      <vt:lpstr>PowerPoint Presentation</vt:lpstr>
      <vt:lpstr>PowerPoint Presentation</vt:lpstr>
      <vt:lpstr>World Meteorological Organization Working together in weather, climate and water</vt:lpstr>
      <vt:lpstr>SDS-WAS initial mission (launched 2007)</vt:lpstr>
      <vt:lpstr>SDS - Global Scale &amp; Multidisciplinary Problem</vt:lpstr>
      <vt:lpstr>SDS-WAS Regional Nodes and Centers</vt:lpstr>
      <vt:lpstr>SDS-WAS focus at CIMH:  Predicting Saharan Dust Incursions using WRF-Chem</vt:lpstr>
      <vt:lpstr>Dust Event #1 - July 10th 2018</vt:lpstr>
      <vt:lpstr>Dust Event #2 - Sept 20th 2018</vt:lpstr>
      <vt:lpstr>Model Setup</vt:lpstr>
      <vt:lpstr>Experimental Design</vt:lpstr>
      <vt:lpstr>Data and Methods</vt:lpstr>
      <vt:lpstr>Dust Event #1 - CIMH WRF-Chem Simulations</vt:lpstr>
      <vt:lpstr>Dust Event #1 - AOD Verification</vt:lpstr>
      <vt:lpstr>Dust Event #1 - PM2.5 Verification</vt:lpstr>
      <vt:lpstr>Dust Event #1 - PM10 Verification</vt:lpstr>
      <vt:lpstr>Dust Event #2 - CIMH WRF-Chem Simulations</vt:lpstr>
      <vt:lpstr>Dust Event #2 - AOD Verification</vt:lpstr>
      <vt:lpstr>Dust Event #2 - PM2.5 &amp; PM10 Verification</vt:lpstr>
      <vt:lpstr>Summary</vt:lpstr>
      <vt:lpstr>Moving forward: Pan-American node of SDS-WAS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Sand and Dust Storms</dc:title>
  <dc:creator>Andrea Sealy</dc:creator>
  <cp:lastModifiedBy>Andrea Sealy</cp:lastModifiedBy>
  <cp:revision>44</cp:revision>
  <dcterms:created xsi:type="dcterms:W3CDTF">2019-01-25T20:32:42Z</dcterms:created>
  <dcterms:modified xsi:type="dcterms:W3CDTF">2020-02-01T11:48:35Z</dcterms:modified>
</cp:coreProperties>
</file>