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13" r:id="rId1"/>
    <p:sldMasterId id="2147484125" r:id="rId2"/>
  </p:sldMasterIdLst>
  <p:notesMasterIdLst>
    <p:notesMasterId r:id="rId37"/>
  </p:notesMasterIdLst>
  <p:sldIdLst>
    <p:sldId id="316" r:id="rId3"/>
    <p:sldId id="325" r:id="rId4"/>
    <p:sldId id="357" r:id="rId5"/>
    <p:sldId id="417" r:id="rId6"/>
    <p:sldId id="416" r:id="rId7"/>
    <p:sldId id="420" r:id="rId8"/>
    <p:sldId id="418" r:id="rId9"/>
    <p:sldId id="419" r:id="rId10"/>
    <p:sldId id="440" r:id="rId11"/>
    <p:sldId id="430" r:id="rId12"/>
    <p:sldId id="424" r:id="rId13"/>
    <p:sldId id="425" r:id="rId14"/>
    <p:sldId id="427" r:id="rId15"/>
    <p:sldId id="428" r:id="rId16"/>
    <p:sldId id="429" r:id="rId17"/>
    <p:sldId id="434" r:id="rId18"/>
    <p:sldId id="405" r:id="rId19"/>
    <p:sldId id="406" r:id="rId20"/>
    <p:sldId id="411" r:id="rId21"/>
    <p:sldId id="412" r:id="rId22"/>
    <p:sldId id="432" r:id="rId23"/>
    <p:sldId id="436" r:id="rId24"/>
    <p:sldId id="422" r:id="rId25"/>
    <p:sldId id="393" r:id="rId26"/>
    <p:sldId id="394" r:id="rId27"/>
    <p:sldId id="397" r:id="rId28"/>
    <p:sldId id="398" r:id="rId29"/>
    <p:sldId id="399" r:id="rId30"/>
    <p:sldId id="354" r:id="rId31"/>
    <p:sldId id="431" r:id="rId32"/>
    <p:sldId id="437" r:id="rId33"/>
    <p:sldId id="438" r:id="rId34"/>
    <p:sldId id="439" r:id="rId35"/>
    <p:sldId id="441" r:id="rId3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D2FF"/>
    <a:srgbClr val="1111FB"/>
    <a:srgbClr val="CC0066"/>
    <a:srgbClr val="FF00FF"/>
    <a:srgbClr val="FFFF99"/>
    <a:srgbClr val="FFFF66"/>
    <a:srgbClr val="632523"/>
    <a:srgbClr val="11C1FF"/>
    <a:srgbClr val="8BC7F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66" autoAdjust="0"/>
    <p:restoredTop sz="94622" autoAdjust="0"/>
  </p:normalViewPr>
  <p:slideViewPr>
    <p:cSldViewPr snapToGrid="0">
      <p:cViewPr>
        <p:scale>
          <a:sx n="80" d="100"/>
          <a:sy n="80" d="100"/>
        </p:scale>
        <p:origin x="-24" y="-1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686DF-AE69-414C-A3F2-7D7B70D68BEC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E0B08-1ED3-489F-851C-FC1D861D1D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823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58AB4D-FAB4-4BBE-AF50-5345FA0ACFC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58AB4D-FAB4-4BBE-AF50-5345FA0ACFC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1" y="0"/>
            <a:ext cx="9143999" cy="385157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0454"/>
            <a:ext cx="8077200" cy="1255014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47688"/>
            <a:ext cx="8077200" cy="1124712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3846251"/>
            <a:ext cx="9144000" cy="3429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16586"/>
            <a:ext cx="2525150" cy="524859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6" y="921224"/>
            <a:ext cx="6247397" cy="4222276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907576"/>
            <a:ext cx="2468880" cy="38175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714048"/>
            <a:ext cx="2523744" cy="150876"/>
          </a:xfrm>
        </p:spPr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51435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51435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720872"/>
            <a:ext cx="5193792" cy="150876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Laing EUREC4A Symposium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720872"/>
            <a:ext cx="733864" cy="150876"/>
          </a:xfrm>
        </p:spPr>
        <p:txBody>
          <a:bodyPr/>
          <a:lstStyle/>
          <a:p>
            <a:fld id="{1A5A02E3-D9AD-4960-A236-8B055FEFB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684"/>
            <a:ext cx="8229600" cy="4090918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51435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8" y="0"/>
            <a:ext cx="2514601" cy="51435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05980"/>
            <a:ext cx="1905000" cy="4388644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141720" cy="438864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4858603"/>
            <a:ext cx="3836404" cy="198336"/>
          </a:xfrm>
        </p:spPr>
        <p:txBody>
          <a:bodyPr/>
          <a:lstStyle/>
          <a:p>
            <a:r>
              <a:rPr lang="en-US" smtClean="0"/>
              <a:t>Laing EUREC4A Symposium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1" y="0"/>
            <a:ext cx="9143999" cy="385157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0454"/>
            <a:ext cx="8077200" cy="1255014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47688"/>
            <a:ext cx="8077200" cy="1124712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3846251"/>
            <a:ext cx="9144000" cy="3429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02"/>
            <a:ext cx="8229600" cy="531685"/>
          </a:xfrm>
        </p:spPr>
        <p:txBody>
          <a:bodyPr>
            <a:normAutofit/>
          </a:bodyPr>
          <a:lstStyle>
            <a:lvl1pPr>
              <a:defRPr sz="32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3678"/>
            <a:ext cx="8229600" cy="4206924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300"/>
              </a:spcBef>
              <a:defRPr/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195189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1951890"/>
            <a:ext cx="9144000" cy="3429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155" y="89154"/>
            <a:ext cx="8032845" cy="1227582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371600"/>
            <a:ext cx="8022336" cy="51435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00501"/>
            <a:ext cx="4038600" cy="4197814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93678"/>
            <a:ext cx="4038600" cy="4204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98665"/>
            <a:ext cx="4040188" cy="536516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173707"/>
            <a:ext cx="4040188" cy="36268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598665"/>
            <a:ext cx="4041775" cy="536516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173707"/>
            <a:ext cx="4041775" cy="36268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1" y="1"/>
            <a:ext cx="9143999" cy="665017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02"/>
            <a:ext cx="8229600" cy="657616"/>
          </a:xfrm>
        </p:spPr>
        <p:txBody>
          <a:bodyPr>
            <a:normAutofit/>
          </a:bodyPr>
          <a:lstStyle>
            <a:lvl1pPr>
              <a:defRPr sz="32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0644"/>
            <a:ext cx="8229600" cy="4099958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300"/>
              </a:spcBef>
              <a:defRPr/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CMO Logo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8347519" y="0"/>
            <a:ext cx="767384" cy="72100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04458" y="4857748"/>
            <a:ext cx="3146961" cy="285752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ct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/>
              <a:t>Laing EUREC4A Symposium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59708"/>
            <a:ext cx="2523744" cy="595385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8" y="716507"/>
            <a:ext cx="5920641" cy="401000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709685"/>
            <a:ext cx="2468880" cy="40168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090422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090422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16586"/>
            <a:ext cx="2525150" cy="524859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6" y="921224"/>
            <a:ext cx="6247397" cy="4222276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907576"/>
            <a:ext cx="2468880" cy="38175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714048"/>
            <a:ext cx="2523744" cy="150876"/>
          </a:xfrm>
        </p:spPr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51435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51435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720872"/>
            <a:ext cx="5193792" cy="150876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Laing EUREC4A Symposium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720872"/>
            <a:ext cx="733864" cy="150876"/>
          </a:xfrm>
        </p:spPr>
        <p:txBody>
          <a:bodyPr/>
          <a:lstStyle/>
          <a:p>
            <a:fld id="{1A5A02E3-D9AD-4960-A236-8B055FEFB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684"/>
            <a:ext cx="8229600" cy="4090918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51435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8" y="0"/>
            <a:ext cx="2514601" cy="51435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05980"/>
            <a:ext cx="1905000" cy="4388644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141720" cy="438864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4858603"/>
            <a:ext cx="3836404" cy="198336"/>
          </a:xfrm>
        </p:spPr>
        <p:txBody>
          <a:bodyPr/>
          <a:lstStyle/>
          <a:p>
            <a:r>
              <a:rPr lang="en-US" smtClean="0"/>
              <a:t>Laing EUREC4A Symposium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195189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1951890"/>
            <a:ext cx="9144000" cy="3429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155" y="89154"/>
            <a:ext cx="8032845" cy="1227582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371600"/>
            <a:ext cx="8022336" cy="51435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CMO Logo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8288144" y="-83125"/>
            <a:ext cx="855856" cy="804129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00501"/>
            <a:ext cx="4038600" cy="4197814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93678"/>
            <a:ext cx="4038600" cy="4204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98665"/>
            <a:ext cx="4040188" cy="536516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173707"/>
            <a:ext cx="4040188" cy="36268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598665"/>
            <a:ext cx="4041775" cy="536516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173707"/>
            <a:ext cx="4041775" cy="36268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59708"/>
            <a:ext cx="2523744" cy="595385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8" y="716507"/>
            <a:ext cx="5920641" cy="401000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709685"/>
            <a:ext cx="2468880" cy="40168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090422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090422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40000"/>
                <a:lumOff val="60000"/>
              </a:schemeClr>
            </a:gs>
            <a:gs pos="12000">
              <a:schemeClr val="bg2">
                <a:lumMod val="20000"/>
                <a:lumOff val="80000"/>
              </a:schemeClr>
            </a:gs>
            <a:gs pos="20000">
              <a:schemeClr val="bg2">
                <a:lumMod val="40000"/>
                <a:lumOff val="60000"/>
              </a:schemeClr>
            </a:gs>
            <a:gs pos="100000">
              <a:schemeClr val="bg2"/>
            </a:gs>
          </a:gsLst>
          <a:path path="circle">
            <a:fillToRect l="10000" t="-25000" r="10000" b="125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646473"/>
            <a:ext cx="9144000" cy="3429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1" y="1"/>
            <a:ext cx="9143999" cy="665017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118"/>
            <a:ext cx="8229600" cy="648026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00644"/>
            <a:ext cx="8229600" cy="4099958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7760"/>
            <a:ext cx="2133600" cy="20574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/>
              <a:t>1 Feb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04458" y="4857748"/>
            <a:ext cx="3146961" cy="285752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ct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/>
              <a:t>Laing EUREC4A Symposium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4937760"/>
            <a:ext cx="733864" cy="20574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A5A02E3-D9AD-4960-A236-8B055FEFBE5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CMO Logo.png"/>
          <p:cNvPicPr>
            <a:picLocks noChangeAspect="1"/>
          </p:cNvPicPr>
          <p:nvPr userDrawn="1"/>
        </p:nvPicPr>
        <p:blipFill>
          <a:blip r:embed="rId14" cstate="screen"/>
          <a:stretch>
            <a:fillRect/>
          </a:stretch>
        </p:blipFill>
        <p:spPr>
          <a:xfrm>
            <a:off x="8288144" y="-83125"/>
            <a:ext cx="855856" cy="8041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37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3200" b="1" kern="1200">
          <a:solidFill>
            <a:srgbClr val="53D2FF"/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60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ts val="4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ts val="3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ts val="3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ts val="3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40000"/>
                <a:lumOff val="60000"/>
              </a:schemeClr>
            </a:gs>
            <a:gs pos="12000">
              <a:schemeClr val="bg2">
                <a:lumMod val="20000"/>
                <a:lumOff val="80000"/>
              </a:schemeClr>
            </a:gs>
            <a:gs pos="20000">
              <a:schemeClr val="bg2">
                <a:lumMod val="40000"/>
                <a:lumOff val="60000"/>
              </a:schemeClr>
            </a:gs>
            <a:gs pos="100000">
              <a:schemeClr val="bg2"/>
            </a:gs>
          </a:gsLst>
          <a:path path="circle">
            <a:fillToRect l="10000" t="-25000" r="10000" b="125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551473"/>
            <a:ext cx="9144000" cy="3429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1" y="1"/>
            <a:ext cx="9143999" cy="545909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117"/>
            <a:ext cx="8229600" cy="540793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5763"/>
            <a:ext cx="8229600" cy="421483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57749"/>
            <a:ext cx="2133600" cy="20574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/>
              <a:t>1 Feb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7" y="4857749"/>
            <a:ext cx="5507719" cy="20574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/>
              <a:t>Laing EUREC4A Symposium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4857749"/>
            <a:ext cx="733864" cy="20574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A5A02E3-D9AD-4960-A236-8B055FEFBE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32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60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ts val="4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ts val="3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ts val="3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ts val="3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12" Type="http://schemas.openxmlformats.org/officeDocument/2006/relationships/image" Target="../media/image6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microsoft.com/office/2007/relationships/hdphoto" Target="../media/hdphoto2.wdp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7.wdp"/><Relationship Id="rId18" Type="http://schemas.openxmlformats.org/officeDocument/2006/relationships/image" Target="../media/image72.png"/><Relationship Id="rId7" Type="http://schemas.openxmlformats.org/officeDocument/2006/relationships/image" Target="../media/image65.jpeg"/><Relationship Id="rId12" Type="http://schemas.openxmlformats.org/officeDocument/2006/relationships/image" Target="../media/image68.png"/><Relationship Id="rId17" Type="http://schemas.openxmlformats.org/officeDocument/2006/relationships/image" Target="../media/image71.jpeg"/><Relationship Id="rId2" Type="http://schemas.openxmlformats.org/officeDocument/2006/relationships/image" Target="../media/image64.png"/><Relationship Id="rId16" Type="http://schemas.openxmlformats.org/officeDocument/2006/relationships/image" Target="../media/image70.jpe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15" Type="http://schemas.microsoft.com/office/2007/relationships/hdphoto" Target="../media/hdphoto8.wdp"/><Relationship Id="rId19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67.png"/><Relationship Id="rId1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mo.org.tt/" TargetMode="External"/><Relationship Id="rId2" Type="http://schemas.openxmlformats.org/officeDocument/2006/relationships/hyperlink" Target="https://docs.google.com/forms/d/e/1FAIpQLSezokh__cf43KZQmrVarY-zUz7qdXsM6TwzWoI-3Wh5_t_fEw/viewform?vc=0&amp;c=0&amp;w=1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74844" y="400554"/>
            <a:ext cx="7026959" cy="272478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From scientific discovery to science-based action: Speeding up that journey for EUREC4A and beyond</a:t>
            </a:r>
            <a:endParaRPr lang="en-US" sz="4400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527308" y="3481245"/>
            <a:ext cx="7410202" cy="167590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400" b="1" dirty="0"/>
              <a:t>Arlene Laing (PhD)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400" b="1" dirty="0"/>
              <a:t>Coordinating Director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400" b="1" dirty="0"/>
              <a:t>Caribbean Meteorological Organization (CMO)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400" b="1" dirty="0"/>
              <a:t>Headquarters Unit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400" b="1" dirty="0"/>
              <a:t>Port of Spain, Trinidad and Tobago</a:t>
            </a:r>
          </a:p>
        </p:txBody>
      </p:sp>
      <p:pic>
        <p:nvPicPr>
          <p:cNvPr id="1026" name="Picture 2" descr="C:\laing\cmo\CMO &amp; BCT NewTemplates\CMO Logo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520150" y="0"/>
            <a:ext cx="1639616" cy="1541052"/>
          </a:xfrm>
          <a:prstGeom prst="rect">
            <a:avLst/>
          </a:prstGeom>
          <a:noFill/>
        </p:spPr>
      </p:pic>
      <p:pic>
        <p:nvPicPr>
          <p:cNvPr id="6" name="Picture 5" descr="logo_eurec4a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94375" y="3884956"/>
            <a:ext cx="1082830" cy="1082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5154508" y="1974566"/>
            <a:ext cx="2713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Convective Activity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142223" y="2847197"/>
            <a:ext cx="3709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Weak Dry phase of Kelvin Wave</a:t>
            </a:r>
          </a:p>
          <a:p>
            <a:r>
              <a:rPr lang="en-US" dirty="0" smtClean="0"/>
              <a:t>Suppressed convection over the West</a:t>
            </a:r>
          </a:p>
          <a:p>
            <a:r>
              <a:rPr lang="en-US" dirty="0" smtClean="0"/>
              <a:t>Little propagation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163787" y="3886765"/>
            <a:ext cx="3980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Wet phase of Equatorial Kelvin Wave</a:t>
            </a:r>
          </a:p>
          <a:p>
            <a:r>
              <a:rPr lang="en-US" dirty="0" smtClean="0"/>
              <a:t>Copious convection over the West </a:t>
            </a:r>
          </a:p>
          <a:p>
            <a:r>
              <a:rPr lang="en-US" dirty="0" smtClean="0"/>
              <a:t>Suppressed convection over the East</a:t>
            </a:r>
            <a:endParaRPr lang="en-US" dirty="0"/>
          </a:p>
        </p:txBody>
      </p:sp>
      <p:sp>
        <p:nvSpPr>
          <p:cNvPr id="46" name="Title 45"/>
          <p:cNvSpPr>
            <a:spLocks noGrp="1"/>
          </p:cNvSpPr>
          <p:nvPr>
            <p:ph type="title"/>
          </p:nvPr>
        </p:nvSpPr>
        <p:spPr>
          <a:xfrm>
            <a:off x="172200" y="5118"/>
            <a:ext cx="8229600" cy="64802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700" dirty="0" smtClean="0"/>
              <a:t>Challenge: Convectively-coupled Kelvin waves  and Wet/Dry spells</a:t>
            </a:r>
            <a:endParaRPr lang="en-US" sz="2700" dirty="0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413160" y="4809793"/>
            <a:ext cx="1499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Laing et al. (2011)</a:t>
            </a:r>
            <a:endParaRPr lang="en-US" sz="1400" i="1" dirty="0"/>
          </a:p>
        </p:txBody>
      </p:sp>
      <p:pic>
        <p:nvPicPr>
          <p:cNvPr id="45" name="Picture 3" descr="reviewer_response_apr2002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1000" y="671418"/>
            <a:ext cx="4364421" cy="4472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42505" y="4835723"/>
            <a:ext cx="1345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Laing et al 2011</a:t>
            </a:r>
            <a:endParaRPr lang="en-US" sz="1400" i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192" y="0"/>
            <a:ext cx="8229600" cy="6576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Challenge: Multi-scale interactions, High impact </a:t>
            </a:r>
            <a:r>
              <a:rPr lang="en-US" dirty="0" err="1" smtClean="0"/>
              <a:t>Wx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180" y="1008979"/>
            <a:ext cx="4750695" cy="3563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62853" y="898634"/>
            <a:ext cx="3636581" cy="272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09958" y="2991150"/>
            <a:ext cx="3634042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415132" y="4835723"/>
            <a:ext cx="2234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Shakeer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Baig</a:t>
            </a:r>
            <a:r>
              <a:rPr lang="en-US" sz="1400" i="1" dirty="0" smtClean="0"/>
              <a:t>, TTMS, CMC58</a:t>
            </a:r>
            <a:endParaRPr lang="en-US" sz="14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7362701" y="2312820"/>
            <a:ext cx="1425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Wettest on 19 Oct 2019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787345" y="646385"/>
            <a:ext cx="3356655" cy="170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72191" y="637689"/>
            <a:ext cx="5432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Trinidad &amp; Tobago – 17-23</a:t>
            </a:r>
            <a:r>
              <a:rPr lang="en-US" b="1" baseline="30000" dirty="0" smtClean="0">
                <a:solidFill>
                  <a:srgbClr val="0070C0"/>
                </a:solidFill>
              </a:rPr>
              <a:t>rd</a:t>
            </a:r>
            <a:r>
              <a:rPr lang="en-US" b="1" dirty="0" smtClean="0">
                <a:solidFill>
                  <a:srgbClr val="0070C0"/>
                </a:solidFill>
              </a:rPr>
              <a:t> October 2018 Floods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6" y="7402"/>
            <a:ext cx="8939048" cy="657616"/>
          </a:xfrm>
        </p:spPr>
        <p:txBody>
          <a:bodyPr>
            <a:normAutofit/>
          </a:bodyPr>
          <a:lstStyle/>
          <a:p>
            <a:r>
              <a:rPr lang="en-US" dirty="0" smtClean="0"/>
              <a:t>Challenge: MJO, Kelvin Wave &amp; other Influences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62151"/>
            <a:ext cx="4011996" cy="401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020207" y="941217"/>
            <a:ext cx="512379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538" indent="-236538">
              <a:buFont typeface="Arial" pitchFamily="34" charset="0"/>
              <a:buChar char="•"/>
            </a:pPr>
            <a:r>
              <a:rPr lang="en-US" sz="2400" dirty="0" smtClean="0"/>
              <a:t>Precursor Tropical Wave, 17 Oct</a:t>
            </a:r>
          </a:p>
          <a:p>
            <a:pPr marL="236538" indent="-236538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Anomalously High Precipitable Water</a:t>
            </a:r>
          </a:p>
          <a:p>
            <a:pPr marL="236538" indent="-236538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Sub-Tropical Jet Streak</a:t>
            </a:r>
          </a:p>
          <a:p>
            <a:pPr marL="236538" indent="-236538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Upper-level Divergence</a:t>
            </a:r>
          </a:p>
          <a:p>
            <a:pPr marL="236538" indent="-236538">
              <a:buFont typeface="Arial" pitchFamily="34" charset="0"/>
              <a:buChar char="•"/>
            </a:pPr>
            <a:endParaRPr lang="en-US" sz="2400" b="1" dirty="0" smtClean="0">
              <a:solidFill>
                <a:srgbClr val="C00000"/>
              </a:solidFill>
            </a:endParaRPr>
          </a:p>
          <a:p>
            <a:pPr marL="236538" indent="-236538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</a:rPr>
              <a:t>Weak MJO forecasted to continue over Western Hemisphere, late Oct 2018</a:t>
            </a:r>
          </a:p>
          <a:p>
            <a:pPr marL="236538" indent="-236538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</a:rPr>
              <a:t>Kelvin Wave across Caribbean and South America 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718317"/>
            <a:ext cx="3869462" cy="442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17" y="7401"/>
            <a:ext cx="8466083" cy="7966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200 </a:t>
            </a:r>
            <a:r>
              <a:rPr lang="en-US" dirty="0" err="1" smtClean="0"/>
              <a:t>hPa</a:t>
            </a:r>
            <a:r>
              <a:rPr lang="en-US" dirty="0" smtClean="0"/>
              <a:t> Velocity Potential – Filtered for Kelvin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2359" y="716409"/>
            <a:ext cx="4193628" cy="4099958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r>
              <a:rPr lang="en-US" sz="1800" b="1" dirty="0" smtClean="0"/>
              <a:t>Trinidad &amp; Tobago  (10-11 N, 60-61W) </a:t>
            </a:r>
          </a:p>
          <a:p>
            <a:r>
              <a:rPr lang="en-US" sz="1800" b="1" dirty="0" smtClean="0">
                <a:solidFill>
                  <a:srgbClr val="C00000"/>
                </a:solidFill>
              </a:rPr>
              <a:t>Negative Velocity Potential: </a:t>
            </a:r>
          </a:p>
          <a:p>
            <a:r>
              <a:rPr lang="en-US" sz="1800" b="1" dirty="0" smtClean="0">
                <a:solidFill>
                  <a:srgbClr val="C00000"/>
                </a:solidFill>
              </a:rPr>
              <a:t>Divergent Upper troposphere, from 16-20 October 2018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734207" y="2333296"/>
            <a:ext cx="3389588" cy="148195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894084" y="4036867"/>
            <a:ext cx="5249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i="1" dirty="0" smtClean="0"/>
          </a:p>
          <a:p>
            <a:r>
              <a:rPr lang="en-US" sz="1600" i="1" dirty="0" smtClean="0"/>
              <a:t>Source: http://mikeventrice.weebly.com/tropical-waves.html </a:t>
            </a:r>
            <a:endParaRPr lang="en-US" sz="16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30537" y="4835723"/>
            <a:ext cx="2234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Shakeer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Baig</a:t>
            </a:r>
            <a:r>
              <a:rPr lang="en-US" sz="1400" i="1" dirty="0" smtClean="0"/>
              <a:t>, TTMS, CMC58</a:t>
            </a:r>
            <a:endParaRPr lang="en-US" sz="1400" i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838" y="7402"/>
            <a:ext cx="8229600" cy="6576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Kelvin wave and Oct 2018 Trinidad &amp; Tobago Floods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Dec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Laing PreEUREC4A Workshop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40079"/>
            <a:ext cx="4966138" cy="188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916013"/>
            <a:ext cx="4934607" cy="184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766" y="3200398"/>
            <a:ext cx="4891626" cy="186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2128346" y="1340069"/>
            <a:ext cx="441433" cy="2554014"/>
          </a:xfrm>
          <a:prstGeom prst="straightConnector1">
            <a:avLst/>
          </a:prstGeom>
          <a:ln w="57150" cmpd="dbl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878318" y="4416831"/>
            <a:ext cx="5249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i="1" dirty="0" smtClean="0"/>
          </a:p>
          <a:p>
            <a:r>
              <a:rPr lang="en-US" sz="1600" i="1" dirty="0" smtClean="0"/>
              <a:t>Source: http://mikeventrice.weebly.com/tropical-waves.html </a:t>
            </a:r>
            <a:endParaRPr lang="en-US" sz="1600" i="1" dirty="0"/>
          </a:p>
        </p:txBody>
      </p:sp>
      <p:pic>
        <p:nvPicPr>
          <p:cNvPr id="19" name="Picture 106" descr="Talk_05CDW_kelvinwave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42477" y="3263462"/>
            <a:ext cx="3707385" cy="1399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5912068" y="2822027"/>
            <a:ext cx="2249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19 Oct – Wettest Day 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130" y="0"/>
            <a:ext cx="8051470" cy="657616"/>
          </a:xfrm>
        </p:spPr>
        <p:txBody>
          <a:bodyPr>
            <a:normAutofit/>
          </a:bodyPr>
          <a:lstStyle/>
          <a:p>
            <a:r>
              <a:rPr lang="en-US" dirty="0" smtClean="0"/>
              <a:t>Low-level echo max, deep layer of moisture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Picture 8" descr="max1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670187"/>
            <a:ext cx="5355751" cy="4217127"/>
          </a:xfrm>
          <a:prstGeom prst="rect">
            <a:avLst/>
          </a:prstGeom>
        </p:spPr>
      </p:pic>
      <p:pic>
        <p:nvPicPr>
          <p:cNvPr id="7" name="Content Placeholder 6" descr="2018101912.78970.skewt.parc.gif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5143500" y="1943100"/>
            <a:ext cx="4000500" cy="3200400"/>
          </a:xfrm>
        </p:spPr>
      </p:pic>
      <p:sp>
        <p:nvSpPr>
          <p:cNvPr id="12" name="TextBox 11"/>
          <p:cNvSpPr txBox="1"/>
          <p:nvPr/>
        </p:nvSpPr>
        <p:spPr>
          <a:xfrm>
            <a:off x="5454869" y="646386"/>
            <a:ext cx="32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Indicators for Heavy Rainfall </a:t>
            </a:r>
            <a:endParaRPr lang="en-US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en-US" b="1" dirty="0" smtClean="0">
                <a:solidFill>
                  <a:srgbClr val="C00000"/>
                </a:solidFill>
              </a:rPr>
              <a:t>Deep layer moisture</a:t>
            </a:r>
          </a:p>
          <a:p>
            <a:pPr>
              <a:buFontTx/>
              <a:buChar char="-"/>
            </a:pPr>
            <a:r>
              <a:rPr lang="en-US" b="1" dirty="0" smtClean="0">
                <a:solidFill>
                  <a:srgbClr val="C00000"/>
                </a:solidFill>
              </a:rPr>
              <a:t>Low–level echo maximum</a:t>
            </a:r>
          </a:p>
          <a:p>
            <a:pPr>
              <a:buFontTx/>
              <a:buChar char="-"/>
            </a:pPr>
            <a:r>
              <a:rPr lang="en-US" b="1" dirty="0" smtClean="0">
                <a:solidFill>
                  <a:srgbClr val="C00000"/>
                </a:solidFill>
              </a:rPr>
              <a:t>Warm rain dominance</a:t>
            </a:r>
          </a:p>
          <a:p>
            <a:pPr>
              <a:buFontTx/>
              <a:buChar char="-"/>
            </a:pPr>
            <a:r>
              <a:rPr lang="en-US" b="1" dirty="0" smtClean="0">
                <a:solidFill>
                  <a:srgbClr val="C00000"/>
                </a:solidFill>
              </a:rPr>
              <a:t>Low-level warm advection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3200" y="914400"/>
            <a:ext cx="133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Wettest day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Challenge: </a:t>
            </a:r>
            <a:r>
              <a:rPr lang="en-US" dirty="0" err="1" smtClean="0"/>
              <a:t>Rossby</a:t>
            </a:r>
            <a:r>
              <a:rPr lang="en-US" dirty="0" smtClean="0"/>
              <a:t> Wave trains into Tropics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 dirty="0"/>
          </a:p>
        </p:txBody>
      </p:sp>
      <p:pic>
        <p:nvPicPr>
          <p:cNvPr id="8" name="Picture 2" descr="C:\laing\cmo\eureca\presentations\rossby_wave_train_trop_convection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28927"/>
            <a:ext cx="3953455" cy="2767418"/>
          </a:xfrm>
          <a:prstGeom prst="rect">
            <a:avLst/>
          </a:prstGeom>
          <a:noFill/>
        </p:spPr>
      </p:pic>
      <p:pic>
        <p:nvPicPr>
          <p:cNvPr id="10" name="Picture 2" descr="C:\laing\cmo\eureca\presentations\lowlat_upper_troughs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10196" y="843148"/>
            <a:ext cx="5733804" cy="43003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5631" y="5118"/>
            <a:ext cx="8461169" cy="648026"/>
          </a:xfrm>
        </p:spPr>
        <p:txBody>
          <a:bodyPr>
            <a:noAutofit/>
          </a:bodyPr>
          <a:lstStyle/>
          <a:p>
            <a:r>
              <a:rPr lang="en-US" sz="3000" dirty="0" smtClean="0"/>
              <a:t>Challenge: Multi-scale interaction, High impact </a:t>
            </a:r>
            <a:r>
              <a:rPr lang="en-US" sz="3000" dirty="0" err="1" smtClean="0"/>
              <a:t>Wx</a:t>
            </a:r>
            <a:endParaRPr lang="en-US" sz="3000" dirty="0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74916" y="835652"/>
            <a:ext cx="6369084" cy="358261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7576409" y="1900788"/>
            <a:ext cx="1125739" cy="591558"/>
          </a:xfrm>
          <a:prstGeom prst="straightConnector1">
            <a:avLst/>
          </a:prstGeom>
          <a:ln w="539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35"/>
          <p:cNvGrpSpPr/>
          <p:nvPr/>
        </p:nvGrpSpPr>
        <p:grpSpPr>
          <a:xfrm>
            <a:off x="0" y="835652"/>
            <a:ext cx="5495968" cy="3784668"/>
            <a:chOff x="800100" y="632564"/>
            <a:chExt cx="6414016" cy="5692555"/>
          </a:xfrm>
        </p:grpSpPr>
        <p:grpSp>
          <p:nvGrpSpPr>
            <p:cNvPr id="3" name="Group 36"/>
            <p:cNvGrpSpPr/>
            <p:nvPr/>
          </p:nvGrpSpPr>
          <p:grpSpPr>
            <a:xfrm>
              <a:off x="800100" y="632564"/>
              <a:ext cx="6414016" cy="5692555"/>
              <a:chOff x="800100" y="632564"/>
              <a:chExt cx="6414016" cy="5692555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>
              <a:xfrm>
                <a:off x="800100" y="632564"/>
                <a:ext cx="6414016" cy="5692555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821480" y="632564"/>
                <a:ext cx="2983613" cy="972153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smtClean="0">
                    <a:solidFill>
                      <a:srgbClr val="0000FF"/>
                    </a:solidFill>
                  </a:rPr>
                  <a:t>GFS 250 hPa1200 </a:t>
                </a:r>
                <a:r>
                  <a:rPr lang="en-US" b="1" dirty="0" smtClean="0">
                    <a:solidFill>
                      <a:srgbClr val="0000FF"/>
                    </a:solidFill>
                  </a:rPr>
                  <a:t>UTC </a:t>
                </a:r>
              </a:p>
              <a:p>
                <a:r>
                  <a:rPr lang="en-US" b="1" dirty="0" smtClean="0">
                    <a:solidFill>
                      <a:srgbClr val="0000FF"/>
                    </a:solidFill>
                  </a:rPr>
                  <a:t>24 Dec 2013</a:t>
                </a:r>
                <a:endParaRPr lang="en-US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2420111" y="3190153"/>
                <a:ext cx="2222001" cy="2151526"/>
              </a:xfrm>
              <a:prstGeom prst="ellipse">
                <a:avLst/>
              </a:prstGeom>
              <a:noFill/>
              <a:ln w="38100" cmpd="sng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998285" y="4124509"/>
                <a:ext cx="469937" cy="8795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100EE"/>
                    </a:solidFill>
                    <a:effectLst>
                      <a:glow rad="127000">
                        <a:schemeClr val="bg1">
                          <a:alpha val="60000"/>
                        </a:schemeClr>
                      </a:glow>
                    </a:effectLst>
                  </a:rPr>
                  <a:t>C</a:t>
                </a:r>
                <a:endParaRPr lang="en-US" sz="3200" b="1" dirty="0">
                  <a:solidFill>
                    <a:srgbClr val="0100EE"/>
                  </a:solidFill>
                  <a:effectLst>
                    <a:glow rad="1270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  <p:sp>
            <p:nvSpPr>
              <p:cNvPr id="43" name="Right Arrow 42"/>
              <p:cNvSpPr/>
              <p:nvPr/>
            </p:nvSpPr>
            <p:spPr>
              <a:xfrm rot="18485601">
                <a:off x="3625298" y="4058372"/>
                <a:ext cx="1032928" cy="690567"/>
              </a:xfrm>
              <a:prstGeom prst="rightArrow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455086" y="2063089"/>
                <a:ext cx="469937" cy="7869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100EE"/>
                    </a:solidFill>
                  </a:rPr>
                  <a:t>A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406119" y="4886650"/>
                <a:ext cx="469937" cy="7869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100EE"/>
                    </a:solidFill>
                  </a:rPr>
                  <a:t>A</a:t>
                </a:r>
              </a:p>
            </p:txBody>
          </p:sp>
        </p:grpSp>
        <p:sp>
          <p:nvSpPr>
            <p:cNvPr id="38" name="Right Arrow 37"/>
            <p:cNvSpPr/>
            <p:nvPr/>
          </p:nvSpPr>
          <p:spPr>
            <a:xfrm rot="7870775">
              <a:off x="2503577" y="3365158"/>
              <a:ext cx="1032928" cy="690567"/>
            </a:xfrm>
            <a:prstGeom prst="rightArrow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033090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000" dirty="0" smtClean="0"/>
              <a:t>Rossby Wave Breaking </a:t>
            </a:r>
            <a:br>
              <a:rPr lang="en-US" sz="4000" dirty="0" smtClean="0"/>
            </a:br>
            <a:r>
              <a:rPr lang="en-US" sz="2000" dirty="0" smtClean="0"/>
              <a:t>200hPa (height, color-shaded), 850 </a:t>
            </a:r>
            <a:r>
              <a:rPr lang="en-US" sz="2000" dirty="0" err="1" smtClean="0"/>
              <a:t>hPa</a:t>
            </a:r>
            <a:r>
              <a:rPr lang="en-US" sz="2000" dirty="0" smtClean="0"/>
              <a:t> (height contours, winds)</a:t>
            </a:r>
            <a:endParaRPr lang="en-US" sz="2000" dirty="0"/>
          </a:p>
        </p:txBody>
      </p:sp>
      <p:pic>
        <p:nvPicPr>
          <p:cNvPr id="4" name="Picture 3" descr="windhgt850_hgt200_2013122400wht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687725" y="727756"/>
            <a:ext cx="4206773" cy="2050542"/>
          </a:xfrm>
          <a:prstGeom prst="rect">
            <a:avLst/>
          </a:prstGeom>
        </p:spPr>
      </p:pic>
      <p:pic>
        <p:nvPicPr>
          <p:cNvPr id="6" name="Picture 5" descr="windhgt850_hgt200_2013122312wht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02027" y="710443"/>
            <a:ext cx="4232488" cy="2050542"/>
          </a:xfrm>
          <a:prstGeom prst="rect">
            <a:avLst/>
          </a:prstGeom>
        </p:spPr>
      </p:pic>
      <p:pic>
        <p:nvPicPr>
          <p:cNvPr id="7" name="Picture 6" descr="windhgt850_hgt200_2013122412wht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85319" y="2893664"/>
            <a:ext cx="4193913" cy="2047753"/>
          </a:xfrm>
          <a:prstGeom prst="rect">
            <a:avLst/>
          </a:prstGeom>
        </p:spPr>
      </p:pic>
      <p:pic>
        <p:nvPicPr>
          <p:cNvPr id="8" name="Picture 7" descr="windhgt850_hgt200_2013122500wh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3"/>
          <a:stretch/>
        </p:blipFill>
        <p:spPr>
          <a:xfrm>
            <a:off x="4656185" y="2902276"/>
            <a:ext cx="4251960" cy="20505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028" y="2512561"/>
            <a:ext cx="2071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12 UTC 23 Dec 2013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44219" y="1335250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effectLst>
                  <a:glow rad="1397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C</a:t>
            </a:r>
            <a:endParaRPr lang="en-US" sz="3200" b="1" dirty="0">
              <a:solidFill>
                <a:srgbClr val="FFFFFF"/>
              </a:solidFill>
              <a:effectLst>
                <a:glow rad="139700">
                  <a:schemeClr val="accent3">
                    <a:lumMod val="50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2647" y="1424482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effectLst>
                  <a:glow rad="1397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C</a:t>
            </a:r>
            <a:endParaRPr lang="en-US" sz="3200" b="1" dirty="0">
              <a:solidFill>
                <a:srgbClr val="FFFFFF"/>
              </a:solidFill>
              <a:effectLst>
                <a:glow rad="139700">
                  <a:schemeClr val="accent3">
                    <a:lumMod val="50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7725" y="2516522"/>
            <a:ext cx="2071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00 UTC 24 Dec 2013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5319" y="4660590"/>
            <a:ext cx="2071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12 UTC 24 Dec 2013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5848" y="4660590"/>
            <a:ext cx="2071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00 UTC 25 Dec 2013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 flipV="1">
            <a:off x="1831321" y="1865854"/>
            <a:ext cx="1265143" cy="73766"/>
          </a:xfrm>
          <a:custGeom>
            <a:avLst/>
            <a:gdLst>
              <a:gd name="connsiteX0" fmla="*/ 0 w 1336720"/>
              <a:gd name="connsiteY0" fmla="*/ 217250 h 490045"/>
              <a:gd name="connsiteX1" fmla="*/ 451143 w 1336720"/>
              <a:gd name="connsiteY1" fmla="*/ 484634 h 490045"/>
              <a:gd name="connsiteX2" fmla="*/ 1336720 w 1336720"/>
              <a:gd name="connsiteY2" fmla="*/ 0 h 490045"/>
              <a:gd name="connsiteX0" fmla="*/ 0 w 1292927"/>
              <a:gd name="connsiteY0" fmla="*/ 835396 h 871790"/>
              <a:gd name="connsiteX1" fmla="*/ 407350 w 1292927"/>
              <a:gd name="connsiteY1" fmla="*/ 484634 h 871790"/>
              <a:gd name="connsiteX2" fmla="*/ 1292927 w 1292927"/>
              <a:gd name="connsiteY2" fmla="*/ 0 h 871790"/>
              <a:gd name="connsiteX0" fmla="*/ 0 w 1292927"/>
              <a:gd name="connsiteY0" fmla="*/ 835396 h 835395"/>
              <a:gd name="connsiteX1" fmla="*/ 407350 w 1292927"/>
              <a:gd name="connsiteY1" fmla="*/ 484634 h 835395"/>
              <a:gd name="connsiteX2" fmla="*/ 1292927 w 1292927"/>
              <a:gd name="connsiteY2" fmla="*/ 0 h 835395"/>
              <a:gd name="connsiteX0" fmla="*/ 0 w 1292927"/>
              <a:gd name="connsiteY0" fmla="*/ 835396 h 835397"/>
              <a:gd name="connsiteX1" fmla="*/ 354799 w 1292927"/>
              <a:gd name="connsiteY1" fmla="*/ 345053 h 835397"/>
              <a:gd name="connsiteX2" fmla="*/ 1292927 w 1292927"/>
              <a:gd name="connsiteY2" fmla="*/ 0 h 835397"/>
              <a:gd name="connsiteX0" fmla="*/ 0 w 741134"/>
              <a:gd name="connsiteY0" fmla="*/ 735695 h 735694"/>
              <a:gd name="connsiteX1" fmla="*/ 354799 w 741134"/>
              <a:gd name="connsiteY1" fmla="*/ 245352 h 735694"/>
              <a:gd name="connsiteX2" fmla="*/ 741134 w 741134"/>
              <a:gd name="connsiteY2" fmla="*/ 0 h 735694"/>
              <a:gd name="connsiteX0" fmla="*/ 0 w 741134"/>
              <a:gd name="connsiteY0" fmla="*/ 735695 h 735696"/>
              <a:gd name="connsiteX1" fmla="*/ 433626 w 741134"/>
              <a:gd name="connsiteY1" fmla="*/ 245352 h 735696"/>
              <a:gd name="connsiteX2" fmla="*/ 741134 w 741134"/>
              <a:gd name="connsiteY2" fmla="*/ 0 h 735696"/>
              <a:gd name="connsiteX0" fmla="*/ 0 w 863755"/>
              <a:gd name="connsiteY0" fmla="*/ 336890 h 336890"/>
              <a:gd name="connsiteX1" fmla="*/ 556247 w 863755"/>
              <a:gd name="connsiteY1" fmla="*/ 245352 h 336890"/>
              <a:gd name="connsiteX2" fmla="*/ 863755 w 863755"/>
              <a:gd name="connsiteY2" fmla="*/ 0 h 336890"/>
              <a:gd name="connsiteX0" fmla="*/ 0 w 863755"/>
              <a:gd name="connsiteY0" fmla="*/ 336890 h 336890"/>
              <a:gd name="connsiteX1" fmla="*/ 556247 w 863755"/>
              <a:gd name="connsiteY1" fmla="*/ 245352 h 336890"/>
              <a:gd name="connsiteX2" fmla="*/ 863755 w 863755"/>
              <a:gd name="connsiteY2" fmla="*/ 0 h 336890"/>
              <a:gd name="connsiteX0" fmla="*/ 0 w 758651"/>
              <a:gd name="connsiteY0" fmla="*/ 237189 h 259718"/>
              <a:gd name="connsiteX1" fmla="*/ 451143 w 758651"/>
              <a:gd name="connsiteY1" fmla="*/ 245352 h 259718"/>
              <a:gd name="connsiteX2" fmla="*/ 758651 w 758651"/>
              <a:gd name="connsiteY2" fmla="*/ 0 h 259718"/>
              <a:gd name="connsiteX0" fmla="*/ 0 w 758651"/>
              <a:gd name="connsiteY0" fmla="*/ 237189 h 291473"/>
              <a:gd name="connsiteX1" fmla="*/ 451143 w 758651"/>
              <a:gd name="connsiteY1" fmla="*/ 245352 h 291473"/>
              <a:gd name="connsiteX2" fmla="*/ 758651 w 758651"/>
              <a:gd name="connsiteY2" fmla="*/ 0 h 291473"/>
              <a:gd name="connsiteX0" fmla="*/ 0 w 837479"/>
              <a:gd name="connsiteY0" fmla="*/ 117548 h 165803"/>
              <a:gd name="connsiteX1" fmla="*/ 451143 w 837479"/>
              <a:gd name="connsiteY1" fmla="*/ 125711 h 165803"/>
              <a:gd name="connsiteX2" fmla="*/ 837479 w 837479"/>
              <a:gd name="connsiteY2" fmla="*/ 0 h 165803"/>
              <a:gd name="connsiteX0" fmla="*/ 0 w 837479"/>
              <a:gd name="connsiteY0" fmla="*/ 122093 h 147700"/>
              <a:gd name="connsiteX1" fmla="*/ 512453 w 837479"/>
              <a:gd name="connsiteY1" fmla="*/ 10615 h 147700"/>
              <a:gd name="connsiteX2" fmla="*/ 837479 w 837479"/>
              <a:gd name="connsiteY2" fmla="*/ 4545 h 147700"/>
              <a:gd name="connsiteX0" fmla="*/ 0 w 837479"/>
              <a:gd name="connsiteY0" fmla="*/ 192687 h 245063"/>
              <a:gd name="connsiteX1" fmla="*/ 512453 w 837479"/>
              <a:gd name="connsiteY1" fmla="*/ 81209 h 245063"/>
              <a:gd name="connsiteX2" fmla="*/ 837479 w 837479"/>
              <a:gd name="connsiteY2" fmla="*/ 75139 h 245063"/>
              <a:gd name="connsiteX0" fmla="*/ 0 w 872513"/>
              <a:gd name="connsiteY0" fmla="*/ 116297 h 141594"/>
              <a:gd name="connsiteX1" fmla="*/ 512453 w 872513"/>
              <a:gd name="connsiteY1" fmla="*/ 4819 h 141594"/>
              <a:gd name="connsiteX2" fmla="*/ 872513 w 872513"/>
              <a:gd name="connsiteY2" fmla="*/ 18688 h 141594"/>
              <a:gd name="connsiteX0" fmla="*/ 0 w 872513"/>
              <a:gd name="connsiteY0" fmla="*/ 177322 h 223964"/>
              <a:gd name="connsiteX1" fmla="*/ 512453 w 872513"/>
              <a:gd name="connsiteY1" fmla="*/ 65844 h 223964"/>
              <a:gd name="connsiteX2" fmla="*/ 872513 w 872513"/>
              <a:gd name="connsiteY2" fmla="*/ 79713 h 223964"/>
              <a:gd name="connsiteX0" fmla="*/ 0 w 872513"/>
              <a:gd name="connsiteY0" fmla="*/ 32069 h 66566"/>
              <a:gd name="connsiteX1" fmla="*/ 512453 w 872513"/>
              <a:gd name="connsiteY1" fmla="*/ 352 h 66566"/>
              <a:gd name="connsiteX2" fmla="*/ 872513 w 872513"/>
              <a:gd name="connsiteY2" fmla="*/ 14221 h 66566"/>
              <a:gd name="connsiteX0" fmla="*/ 0 w 872513"/>
              <a:gd name="connsiteY0" fmla="*/ 32069 h 110312"/>
              <a:gd name="connsiteX1" fmla="*/ 512453 w 872513"/>
              <a:gd name="connsiteY1" fmla="*/ 352 h 110312"/>
              <a:gd name="connsiteX2" fmla="*/ 872513 w 872513"/>
              <a:gd name="connsiteY2" fmla="*/ 14221 h 110312"/>
              <a:gd name="connsiteX0" fmla="*/ 0 w 872513"/>
              <a:gd name="connsiteY0" fmla="*/ 32069 h 154425"/>
              <a:gd name="connsiteX1" fmla="*/ 512453 w 872513"/>
              <a:gd name="connsiteY1" fmla="*/ 352 h 154425"/>
              <a:gd name="connsiteX2" fmla="*/ 872513 w 872513"/>
              <a:gd name="connsiteY2" fmla="*/ 14221 h 1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2513" h="154425">
                <a:moveTo>
                  <a:pt x="0" y="32069"/>
                </a:moveTo>
                <a:cubicBezTo>
                  <a:pt x="298108" y="323445"/>
                  <a:pt x="367034" y="3327"/>
                  <a:pt x="512453" y="352"/>
                </a:cubicBezTo>
                <a:cubicBezTo>
                  <a:pt x="657872" y="-2623"/>
                  <a:pt x="872513" y="14221"/>
                  <a:pt x="872513" y="14221"/>
                </a:cubicBezTo>
              </a:path>
            </a:pathLst>
          </a:custGeom>
          <a:ln w="38100" cmpd="sng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 flipV="1">
            <a:off x="6062228" y="1865861"/>
            <a:ext cx="1201643" cy="188534"/>
          </a:xfrm>
          <a:custGeom>
            <a:avLst/>
            <a:gdLst>
              <a:gd name="connsiteX0" fmla="*/ 0 w 1336720"/>
              <a:gd name="connsiteY0" fmla="*/ 217250 h 490045"/>
              <a:gd name="connsiteX1" fmla="*/ 451143 w 1336720"/>
              <a:gd name="connsiteY1" fmla="*/ 484634 h 490045"/>
              <a:gd name="connsiteX2" fmla="*/ 1336720 w 1336720"/>
              <a:gd name="connsiteY2" fmla="*/ 0 h 490045"/>
              <a:gd name="connsiteX0" fmla="*/ 0 w 1292927"/>
              <a:gd name="connsiteY0" fmla="*/ 835396 h 871790"/>
              <a:gd name="connsiteX1" fmla="*/ 407350 w 1292927"/>
              <a:gd name="connsiteY1" fmla="*/ 484634 h 871790"/>
              <a:gd name="connsiteX2" fmla="*/ 1292927 w 1292927"/>
              <a:gd name="connsiteY2" fmla="*/ 0 h 871790"/>
              <a:gd name="connsiteX0" fmla="*/ 0 w 1292927"/>
              <a:gd name="connsiteY0" fmla="*/ 835396 h 835395"/>
              <a:gd name="connsiteX1" fmla="*/ 407350 w 1292927"/>
              <a:gd name="connsiteY1" fmla="*/ 484634 h 835395"/>
              <a:gd name="connsiteX2" fmla="*/ 1292927 w 1292927"/>
              <a:gd name="connsiteY2" fmla="*/ 0 h 835395"/>
              <a:gd name="connsiteX0" fmla="*/ 0 w 1292927"/>
              <a:gd name="connsiteY0" fmla="*/ 835396 h 835397"/>
              <a:gd name="connsiteX1" fmla="*/ 354799 w 1292927"/>
              <a:gd name="connsiteY1" fmla="*/ 345053 h 835397"/>
              <a:gd name="connsiteX2" fmla="*/ 1292927 w 1292927"/>
              <a:gd name="connsiteY2" fmla="*/ 0 h 835397"/>
              <a:gd name="connsiteX0" fmla="*/ 0 w 741134"/>
              <a:gd name="connsiteY0" fmla="*/ 735695 h 735694"/>
              <a:gd name="connsiteX1" fmla="*/ 354799 w 741134"/>
              <a:gd name="connsiteY1" fmla="*/ 245352 h 735694"/>
              <a:gd name="connsiteX2" fmla="*/ 741134 w 741134"/>
              <a:gd name="connsiteY2" fmla="*/ 0 h 735694"/>
              <a:gd name="connsiteX0" fmla="*/ 0 w 741134"/>
              <a:gd name="connsiteY0" fmla="*/ 735695 h 735696"/>
              <a:gd name="connsiteX1" fmla="*/ 433626 w 741134"/>
              <a:gd name="connsiteY1" fmla="*/ 245352 h 735696"/>
              <a:gd name="connsiteX2" fmla="*/ 741134 w 741134"/>
              <a:gd name="connsiteY2" fmla="*/ 0 h 735696"/>
              <a:gd name="connsiteX0" fmla="*/ 0 w 863755"/>
              <a:gd name="connsiteY0" fmla="*/ 336890 h 336890"/>
              <a:gd name="connsiteX1" fmla="*/ 556247 w 863755"/>
              <a:gd name="connsiteY1" fmla="*/ 245352 h 336890"/>
              <a:gd name="connsiteX2" fmla="*/ 863755 w 863755"/>
              <a:gd name="connsiteY2" fmla="*/ 0 h 336890"/>
              <a:gd name="connsiteX0" fmla="*/ 0 w 863755"/>
              <a:gd name="connsiteY0" fmla="*/ 336890 h 336890"/>
              <a:gd name="connsiteX1" fmla="*/ 556247 w 863755"/>
              <a:gd name="connsiteY1" fmla="*/ 245352 h 336890"/>
              <a:gd name="connsiteX2" fmla="*/ 863755 w 863755"/>
              <a:gd name="connsiteY2" fmla="*/ 0 h 336890"/>
              <a:gd name="connsiteX0" fmla="*/ 0 w 758651"/>
              <a:gd name="connsiteY0" fmla="*/ 237189 h 259718"/>
              <a:gd name="connsiteX1" fmla="*/ 451143 w 758651"/>
              <a:gd name="connsiteY1" fmla="*/ 245352 h 259718"/>
              <a:gd name="connsiteX2" fmla="*/ 758651 w 758651"/>
              <a:gd name="connsiteY2" fmla="*/ 0 h 259718"/>
              <a:gd name="connsiteX0" fmla="*/ 0 w 758651"/>
              <a:gd name="connsiteY0" fmla="*/ 237189 h 291473"/>
              <a:gd name="connsiteX1" fmla="*/ 451143 w 758651"/>
              <a:gd name="connsiteY1" fmla="*/ 245352 h 291473"/>
              <a:gd name="connsiteX2" fmla="*/ 758651 w 758651"/>
              <a:gd name="connsiteY2" fmla="*/ 0 h 291473"/>
              <a:gd name="connsiteX0" fmla="*/ 0 w 837479"/>
              <a:gd name="connsiteY0" fmla="*/ 117548 h 165803"/>
              <a:gd name="connsiteX1" fmla="*/ 451143 w 837479"/>
              <a:gd name="connsiteY1" fmla="*/ 125711 h 165803"/>
              <a:gd name="connsiteX2" fmla="*/ 837479 w 837479"/>
              <a:gd name="connsiteY2" fmla="*/ 0 h 165803"/>
              <a:gd name="connsiteX0" fmla="*/ 0 w 837479"/>
              <a:gd name="connsiteY0" fmla="*/ 122093 h 147700"/>
              <a:gd name="connsiteX1" fmla="*/ 512453 w 837479"/>
              <a:gd name="connsiteY1" fmla="*/ 10615 h 147700"/>
              <a:gd name="connsiteX2" fmla="*/ 837479 w 837479"/>
              <a:gd name="connsiteY2" fmla="*/ 4545 h 147700"/>
              <a:gd name="connsiteX0" fmla="*/ 0 w 837479"/>
              <a:gd name="connsiteY0" fmla="*/ 192687 h 245063"/>
              <a:gd name="connsiteX1" fmla="*/ 512453 w 837479"/>
              <a:gd name="connsiteY1" fmla="*/ 81209 h 245063"/>
              <a:gd name="connsiteX2" fmla="*/ 837479 w 837479"/>
              <a:gd name="connsiteY2" fmla="*/ 75139 h 245063"/>
              <a:gd name="connsiteX0" fmla="*/ 0 w 872513"/>
              <a:gd name="connsiteY0" fmla="*/ 116297 h 141594"/>
              <a:gd name="connsiteX1" fmla="*/ 512453 w 872513"/>
              <a:gd name="connsiteY1" fmla="*/ 4819 h 141594"/>
              <a:gd name="connsiteX2" fmla="*/ 872513 w 872513"/>
              <a:gd name="connsiteY2" fmla="*/ 18688 h 141594"/>
              <a:gd name="connsiteX0" fmla="*/ 0 w 872513"/>
              <a:gd name="connsiteY0" fmla="*/ 177322 h 223964"/>
              <a:gd name="connsiteX1" fmla="*/ 512453 w 872513"/>
              <a:gd name="connsiteY1" fmla="*/ 65844 h 223964"/>
              <a:gd name="connsiteX2" fmla="*/ 872513 w 872513"/>
              <a:gd name="connsiteY2" fmla="*/ 79713 h 223964"/>
              <a:gd name="connsiteX0" fmla="*/ 0 w 872513"/>
              <a:gd name="connsiteY0" fmla="*/ 32069 h 66566"/>
              <a:gd name="connsiteX1" fmla="*/ 512453 w 872513"/>
              <a:gd name="connsiteY1" fmla="*/ 352 h 66566"/>
              <a:gd name="connsiteX2" fmla="*/ 872513 w 872513"/>
              <a:gd name="connsiteY2" fmla="*/ 14221 h 66566"/>
              <a:gd name="connsiteX0" fmla="*/ 0 w 872513"/>
              <a:gd name="connsiteY0" fmla="*/ 32069 h 110312"/>
              <a:gd name="connsiteX1" fmla="*/ 512453 w 872513"/>
              <a:gd name="connsiteY1" fmla="*/ 352 h 110312"/>
              <a:gd name="connsiteX2" fmla="*/ 872513 w 872513"/>
              <a:gd name="connsiteY2" fmla="*/ 14221 h 110312"/>
              <a:gd name="connsiteX0" fmla="*/ 0 w 872513"/>
              <a:gd name="connsiteY0" fmla="*/ 32069 h 154425"/>
              <a:gd name="connsiteX1" fmla="*/ 512453 w 872513"/>
              <a:gd name="connsiteY1" fmla="*/ 352 h 154425"/>
              <a:gd name="connsiteX2" fmla="*/ 872513 w 872513"/>
              <a:gd name="connsiteY2" fmla="*/ 14221 h 154425"/>
              <a:gd name="connsiteX0" fmla="*/ 0 w 1012651"/>
              <a:gd name="connsiteY0" fmla="*/ 277071 h 408614"/>
              <a:gd name="connsiteX1" fmla="*/ 512453 w 1012651"/>
              <a:gd name="connsiteY1" fmla="*/ 245354 h 408614"/>
              <a:gd name="connsiteX2" fmla="*/ 1012651 w 1012651"/>
              <a:gd name="connsiteY2" fmla="*/ 0 h 408614"/>
              <a:gd name="connsiteX0" fmla="*/ 0 w 1012651"/>
              <a:gd name="connsiteY0" fmla="*/ 277071 h 370866"/>
              <a:gd name="connsiteX1" fmla="*/ 731418 w 1012651"/>
              <a:gd name="connsiteY1" fmla="*/ 45952 h 370866"/>
              <a:gd name="connsiteX2" fmla="*/ 1012651 w 1012651"/>
              <a:gd name="connsiteY2" fmla="*/ 0 h 370866"/>
              <a:gd name="connsiteX0" fmla="*/ 0 w 872513"/>
              <a:gd name="connsiteY0" fmla="*/ 420478 h 500523"/>
              <a:gd name="connsiteX1" fmla="*/ 591280 w 872513"/>
              <a:gd name="connsiteY1" fmla="*/ 49777 h 500523"/>
              <a:gd name="connsiteX2" fmla="*/ 872513 w 872513"/>
              <a:gd name="connsiteY2" fmla="*/ 3825 h 500523"/>
              <a:gd name="connsiteX0" fmla="*/ 0 w 872513"/>
              <a:gd name="connsiteY0" fmla="*/ 416653 h 505475"/>
              <a:gd name="connsiteX1" fmla="*/ 591280 w 872513"/>
              <a:gd name="connsiteY1" fmla="*/ 125713 h 505475"/>
              <a:gd name="connsiteX2" fmla="*/ 872513 w 872513"/>
              <a:gd name="connsiteY2" fmla="*/ 0 h 505475"/>
              <a:gd name="connsiteX0" fmla="*/ 0 w 828720"/>
              <a:gd name="connsiteY0" fmla="*/ 308396 h 394689"/>
              <a:gd name="connsiteX1" fmla="*/ 591280 w 828720"/>
              <a:gd name="connsiteY1" fmla="*/ 17456 h 394689"/>
              <a:gd name="connsiteX2" fmla="*/ 828720 w 828720"/>
              <a:gd name="connsiteY2" fmla="*/ 31324 h 394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8720" h="394689">
                <a:moveTo>
                  <a:pt x="0" y="308396"/>
                </a:moveTo>
                <a:cubicBezTo>
                  <a:pt x="298108" y="599772"/>
                  <a:pt x="453160" y="63635"/>
                  <a:pt x="591280" y="17456"/>
                </a:cubicBezTo>
                <a:cubicBezTo>
                  <a:pt x="729400" y="-28723"/>
                  <a:pt x="828720" y="31324"/>
                  <a:pt x="828720" y="31324"/>
                </a:cubicBezTo>
              </a:path>
            </a:pathLst>
          </a:custGeom>
          <a:ln w="38100" cmpd="sng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 flipV="1">
            <a:off x="6176528" y="1943419"/>
            <a:ext cx="1074643" cy="291272"/>
          </a:xfrm>
          <a:custGeom>
            <a:avLst/>
            <a:gdLst>
              <a:gd name="connsiteX0" fmla="*/ 0 w 1336720"/>
              <a:gd name="connsiteY0" fmla="*/ 217250 h 490045"/>
              <a:gd name="connsiteX1" fmla="*/ 451143 w 1336720"/>
              <a:gd name="connsiteY1" fmla="*/ 484634 h 490045"/>
              <a:gd name="connsiteX2" fmla="*/ 1336720 w 1336720"/>
              <a:gd name="connsiteY2" fmla="*/ 0 h 490045"/>
              <a:gd name="connsiteX0" fmla="*/ 0 w 1292927"/>
              <a:gd name="connsiteY0" fmla="*/ 835396 h 871790"/>
              <a:gd name="connsiteX1" fmla="*/ 407350 w 1292927"/>
              <a:gd name="connsiteY1" fmla="*/ 484634 h 871790"/>
              <a:gd name="connsiteX2" fmla="*/ 1292927 w 1292927"/>
              <a:gd name="connsiteY2" fmla="*/ 0 h 871790"/>
              <a:gd name="connsiteX0" fmla="*/ 0 w 1292927"/>
              <a:gd name="connsiteY0" fmla="*/ 835396 h 835395"/>
              <a:gd name="connsiteX1" fmla="*/ 407350 w 1292927"/>
              <a:gd name="connsiteY1" fmla="*/ 484634 h 835395"/>
              <a:gd name="connsiteX2" fmla="*/ 1292927 w 1292927"/>
              <a:gd name="connsiteY2" fmla="*/ 0 h 835395"/>
              <a:gd name="connsiteX0" fmla="*/ 0 w 1292927"/>
              <a:gd name="connsiteY0" fmla="*/ 835396 h 835397"/>
              <a:gd name="connsiteX1" fmla="*/ 354799 w 1292927"/>
              <a:gd name="connsiteY1" fmla="*/ 345053 h 835397"/>
              <a:gd name="connsiteX2" fmla="*/ 1292927 w 1292927"/>
              <a:gd name="connsiteY2" fmla="*/ 0 h 835397"/>
              <a:gd name="connsiteX0" fmla="*/ 0 w 741134"/>
              <a:gd name="connsiteY0" fmla="*/ 735695 h 735694"/>
              <a:gd name="connsiteX1" fmla="*/ 354799 w 741134"/>
              <a:gd name="connsiteY1" fmla="*/ 245352 h 735694"/>
              <a:gd name="connsiteX2" fmla="*/ 741134 w 741134"/>
              <a:gd name="connsiteY2" fmla="*/ 0 h 735694"/>
              <a:gd name="connsiteX0" fmla="*/ 0 w 741134"/>
              <a:gd name="connsiteY0" fmla="*/ 735695 h 735696"/>
              <a:gd name="connsiteX1" fmla="*/ 433626 w 741134"/>
              <a:gd name="connsiteY1" fmla="*/ 245352 h 735696"/>
              <a:gd name="connsiteX2" fmla="*/ 741134 w 741134"/>
              <a:gd name="connsiteY2" fmla="*/ 0 h 735696"/>
              <a:gd name="connsiteX0" fmla="*/ 0 w 863755"/>
              <a:gd name="connsiteY0" fmla="*/ 336890 h 336890"/>
              <a:gd name="connsiteX1" fmla="*/ 556247 w 863755"/>
              <a:gd name="connsiteY1" fmla="*/ 245352 h 336890"/>
              <a:gd name="connsiteX2" fmla="*/ 863755 w 863755"/>
              <a:gd name="connsiteY2" fmla="*/ 0 h 336890"/>
              <a:gd name="connsiteX0" fmla="*/ 0 w 863755"/>
              <a:gd name="connsiteY0" fmla="*/ 336890 h 336890"/>
              <a:gd name="connsiteX1" fmla="*/ 556247 w 863755"/>
              <a:gd name="connsiteY1" fmla="*/ 245352 h 336890"/>
              <a:gd name="connsiteX2" fmla="*/ 863755 w 863755"/>
              <a:gd name="connsiteY2" fmla="*/ 0 h 336890"/>
              <a:gd name="connsiteX0" fmla="*/ 0 w 758651"/>
              <a:gd name="connsiteY0" fmla="*/ 237189 h 259718"/>
              <a:gd name="connsiteX1" fmla="*/ 451143 w 758651"/>
              <a:gd name="connsiteY1" fmla="*/ 245352 h 259718"/>
              <a:gd name="connsiteX2" fmla="*/ 758651 w 758651"/>
              <a:gd name="connsiteY2" fmla="*/ 0 h 259718"/>
              <a:gd name="connsiteX0" fmla="*/ 0 w 758651"/>
              <a:gd name="connsiteY0" fmla="*/ 237189 h 291473"/>
              <a:gd name="connsiteX1" fmla="*/ 451143 w 758651"/>
              <a:gd name="connsiteY1" fmla="*/ 245352 h 291473"/>
              <a:gd name="connsiteX2" fmla="*/ 758651 w 758651"/>
              <a:gd name="connsiteY2" fmla="*/ 0 h 291473"/>
              <a:gd name="connsiteX0" fmla="*/ 0 w 837479"/>
              <a:gd name="connsiteY0" fmla="*/ 117548 h 165803"/>
              <a:gd name="connsiteX1" fmla="*/ 451143 w 837479"/>
              <a:gd name="connsiteY1" fmla="*/ 125711 h 165803"/>
              <a:gd name="connsiteX2" fmla="*/ 837479 w 837479"/>
              <a:gd name="connsiteY2" fmla="*/ 0 h 165803"/>
              <a:gd name="connsiteX0" fmla="*/ 0 w 837479"/>
              <a:gd name="connsiteY0" fmla="*/ 122093 h 147700"/>
              <a:gd name="connsiteX1" fmla="*/ 512453 w 837479"/>
              <a:gd name="connsiteY1" fmla="*/ 10615 h 147700"/>
              <a:gd name="connsiteX2" fmla="*/ 837479 w 837479"/>
              <a:gd name="connsiteY2" fmla="*/ 4545 h 147700"/>
              <a:gd name="connsiteX0" fmla="*/ 0 w 837479"/>
              <a:gd name="connsiteY0" fmla="*/ 192687 h 245063"/>
              <a:gd name="connsiteX1" fmla="*/ 512453 w 837479"/>
              <a:gd name="connsiteY1" fmla="*/ 81209 h 245063"/>
              <a:gd name="connsiteX2" fmla="*/ 837479 w 837479"/>
              <a:gd name="connsiteY2" fmla="*/ 75139 h 245063"/>
              <a:gd name="connsiteX0" fmla="*/ 0 w 872513"/>
              <a:gd name="connsiteY0" fmla="*/ 116297 h 141594"/>
              <a:gd name="connsiteX1" fmla="*/ 512453 w 872513"/>
              <a:gd name="connsiteY1" fmla="*/ 4819 h 141594"/>
              <a:gd name="connsiteX2" fmla="*/ 872513 w 872513"/>
              <a:gd name="connsiteY2" fmla="*/ 18688 h 141594"/>
              <a:gd name="connsiteX0" fmla="*/ 0 w 872513"/>
              <a:gd name="connsiteY0" fmla="*/ 177322 h 223964"/>
              <a:gd name="connsiteX1" fmla="*/ 512453 w 872513"/>
              <a:gd name="connsiteY1" fmla="*/ 65844 h 223964"/>
              <a:gd name="connsiteX2" fmla="*/ 872513 w 872513"/>
              <a:gd name="connsiteY2" fmla="*/ 79713 h 223964"/>
              <a:gd name="connsiteX0" fmla="*/ 0 w 872513"/>
              <a:gd name="connsiteY0" fmla="*/ 32069 h 66566"/>
              <a:gd name="connsiteX1" fmla="*/ 512453 w 872513"/>
              <a:gd name="connsiteY1" fmla="*/ 352 h 66566"/>
              <a:gd name="connsiteX2" fmla="*/ 872513 w 872513"/>
              <a:gd name="connsiteY2" fmla="*/ 14221 h 66566"/>
              <a:gd name="connsiteX0" fmla="*/ 0 w 872513"/>
              <a:gd name="connsiteY0" fmla="*/ 32069 h 110312"/>
              <a:gd name="connsiteX1" fmla="*/ 512453 w 872513"/>
              <a:gd name="connsiteY1" fmla="*/ 352 h 110312"/>
              <a:gd name="connsiteX2" fmla="*/ 872513 w 872513"/>
              <a:gd name="connsiteY2" fmla="*/ 14221 h 110312"/>
              <a:gd name="connsiteX0" fmla="*/ 0 w 872513"/>
              <a:gd name="connsiteY0" fmla="*/ 32069 h 154425"/>
              <a:gd name="connsiteX1" fmla="*/ 512453 w 872513"/>
              <a:gd name="connsiteY1" fmla="*/ 352 h 154425"/>
              <a:gd name="connsiteX2" fmla="*/ 872513 w 872513"/>
              <a:gd name="connsiteY2" fmla="*/ 14221 h 154425"/>
              <a:gd name="connsiteX0" fmla="*/ 0 w 1012651"/>
              <a:gd name="connsiteY0" fmla="*/ 277071 h 408614"/>
              <a:gd name="connsiteX1" fmla="*/ 512453 w 1012651"/>
              <a:gd name="connsiteY1" fmla="*/ 245354 h 408614"/>
              <a:gd name="connsiteX2" fmla="*/ 1012651 w 1012651"/>
              <a:gd name="connsiteY2" fmla="*/ 0 h 408614"/>
              <a:gd name="connsiteX0" fmla="*/ 0 w 1012651"/>
              <a:gd name="connsiteY0" fmla="*/ 277071 h 370866"/>
              <a:gd name="connsiteX1" fmla="*/ 731418 w 1012651"/>
              <a:gd name="connsiteY1" fmla="*/ 45952 h 370866"/>
              <a:gd name="connsiteX2" fmla="*/ 1012651 w 1012651"/>
              <a:gd name="connsiteY2" fmla="*/ 0 h 370866"/>
              <a:gd name="connsiteX0" fmla="*/ 0 w 872513"/>
              <a:gd name="connsiteY0" fmla="*/ 420478 h 500523"/>
              <a:gd name="connsiteX1" fmla="*/ 591280 w 872513"/>
              <a:gd name="connsiteY1" fmla="*/ 49777 h 500523"/>
              <a:gd name="connsiteX2" fmla="*/ 872513 w 872513"/>
              <a:gd name="connsiteY2" fmla="*/ 3825 h 500523"/>
              <a:gd name="connsiteX0" fmla="*/ 0 w 828720"/>
              <a:gd name="connsiteY0" fmla="*/ 589226 h 657793"/>
              <a:gd name="connsiteX1" fmla="*/ 547487 w 828720"/>
              <a:gd name="connsiteY1" fmla="*/ 59003 h 657793"/>
              <a:gd name="connsiteX2" fmla="*/ 828720 w 828720"/>
              <a:gd name="connsiteY2" fmla="*/ 13051 h 657793"/>
              <a:gd name="connsiteX0" fmla="*/ 0 w 828720"/>
              <a:gd name="connsiteY0" fmla="*/ 589226 h 589225"/>
              <a:gd name="connsiteX1" fmla="*/ 547487 w 828720"/>
              <a:gd name="connsiteY1" fmla="*/ 59003 h 589225"/>
              <a:gd name="connsiteX2" fmla="*/ 828720 w 828720"/>
              <a:gd name="connsiteY2" fmla="*/ 13051 h 589225"/>
              <a:gd name="connsiteX0" fmla="*/ 0 w 784927"/>
              <a:gd name="connsiteY0" fmla="*/ 695480 h 695480"/>
              <a:gd name="connsiteX1" fmla="*/ 503694 w 784927"/>
              <a:gd name="connsiteY1" fmla="*/ 65555 h 695480"/>
              <a:gd name="connsiteX2" fmla="*/ 784927 w 784927"/>
              <a:gd name="connsiteY2" fmla="*/ 19603 h 695480"/>
              <a:gd name="connsiteX0" fmla="*/ 0 w 784927"/>
              <a:gd name="connsiteY0" fmla="*/ 685497 h 685497"/>
              <a:gd name="connsiteX1" fmla="*/ 311004 w 784927"/>
              <a:gd name="connsiteY1" fmla="*/ 75512 h 685497"/>
              <a:gd name="connsiteX2" fmla="*/ 784927 w 784927"/>
              <a:gd name="connsiteY2" fmla="*/ 9620 h 685497"/>
              <a:gd name="connsiteX0" fmla="*/ 0 w 784927"/>
              <a:gd name="connsiteY0" fmla="*/ 685497 h 685497"/>
              <a:gd name="connsiteX1" fmla="*/ 100812 w 784927"/>
              <a:gd name="connsiteY1" fmla="*/ 536354 h 685497"/>
              <a:gd name="connsiteX2" fmla="*/ 311004 w 784927"/>
              <a:gd name="connsiteY2" fmla="*/ 75512 h 685497"/>
              <a:gd name="connsiteX3" fmla="*/ 784927 w 784927"/>
              <a:gd name="connsiteY3" fmla="*/ 9620 h 685497"/>
              <a:gd name="connsiteX0" fmla="*/ 0 w 933824"/>
              <a:gd name="connsiteY0" fmla="*/ 565856 h 583858"/>
              <a:gd name="connsiteX1" fmla="*/ 249709 w 933824"/>
              <a:gd name="connsiteY1" fmla="*/ 536354 h 583858"/>
              <a:gd name="connsiteX2" fmla="*/ 459901 w 933824"/>
              <a:gd name="connsiteY2" fmla="*/ 75512 h 583858"/>
              <a:gd name="connsiteX3" fmla="*/ 933824 w 933824"/>
              <a:gd name="connsiteY3" fmla="*/ 9620 h 583858"/>
              <a:gd name="connsiteX0" fmla="*/ 0 w 907548"/>
              <a:gd name="connsiteY0" fmla="*/ 605736 h 605736"/>
              <a:gd name="connsiteX1" fmla="*/ 223433 w 907548"/>
              <a:gd name="connsiteY1" fmla="*/ 536354 h 605736"/>
              <a:gd name="connsiteX2" fmla="*/ 433625 w 907548"/>
              <a:gd name="connsiteY2" fmla="*/ 75512 h 605736"/>
              <a:gd name="connsiteX3" fmla="*/ 907548 w 907548"/>
              <a:gd name="connsiteY3" fmla="*/ 9620 h 605736"/>
              <a:gd name="connsiteX0" fmla="*/ 0 w 907548"/>
              <a:gd name="connsiteY0" fmla="*/ 602046 h 650501"/>
              <a:gd name="connsiteX1" fmla="*/ 205915 w 907548"/>
              <a:gd name="connsiteY1" fmla="*/ 612424 h 650501"/>
              <a:gd name="connsiteX2" fmla="*/ 433625 w 907548"/>
              <a:gd name="connsiteY2" fmla="*/ 71822 h 650501"/>
              <a:gd name="connsiteX3" fmla="*/ 907548 w 907548"/>
              <a:gd name="connsiteY3" fmla="*/ 5930 h 650501"/>
              <a:gd name="connsiteX0" fmla="*/ 0 w 907548"/>
              <a:gd name="connsiteY0" fmla="*/ 596116 h 644571"/>
              <a:gd name="connsiteX1" fmla="*/ 205915 w 907548"/>
              <a:gd name="connsiteY1" fmla="*/ 606494 h 644571"/>
              <a:gd name="connsiteX2" fmla="*/ 442384 w 907548"/>
              <a:gd name="connsiteY2" fmla="*/ 125713 h 644571"/>
              <a:gd name="connsiteX3" fmla="*/ 907548 w 907548"/>
              <a:gd name="connsiteY3" fmla="*/ 0 h 644571"/>
              <a:gd name="connsiteX0" fmla="*/ 0 w 741134"/>
              <a:gd name="connsiteY0" fmla="*/ 526319 h 574774"/>
              <a:gd name="connsiteX1" fmla="*/ 205915 w 741134"/>
              <a:gd name="connsiteY1" fmla="*/ 536697 h 574774"/>
              <a:gd name="connsiteX2" fmla="*/ 442384 w 741134"/>
              <a:gd name="connsiteY2" fmla="*/ 55916 h 574774"/>
              <a:gd name="connsiteX3" fmla="*/ 741134 w 741134"/>
              <a:gd name="connsiteY3" fmla="*/ 9964 h 574774"/>
              <a:gd name="connsiteX0" fmla="*/ 0 w 741134"/>
              <a:gd name="connsiteY0" fmla="*/ 526319 h 609765"/>
              <a:gd name="connsiteX1" fmla="*/ 205915 w 741134"/>
              <a:gd name="connsiteY1" fmla="*/ 536697 h 609765"/>
              <a:gd name="connsiteX2" fmla="*/ 442384 w 741134"/>
              <a:gd name="connsiteY2" fmla="*/ 55916 h 609765"/>
              <a:gd name="connsiteX3" fmla="*/ 741134 w 741134"/>
              <a:gd name="connsiteY3" fmla="*/ 9964 h 609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134" h="609765">
                <a:moveTo>
                  <a:pt x="0" y="526319"/>
                </a:moveTo>
                <a:cubicBezTo>
                  <a:pt x="16802" y="501462"/>
                  <a:pt x="162840" y="718122"/>
                  <a:pt x="205915" y="536697"/>
                </a:cubicBezTo>
                <a:cubicBezTo>
                  <a:pt x="257749" y="435033"/>
                  <a:pt x="353181" y="143705"/>
                  <a:pt x="442384" y="55916"/>
                </a:cubicBezTo>
                <a:cubicBezTo>
                  <a:pt x="531587" y="-31873"/>
                  <a:pt x="741134" y="9964"/>
                  <a:pt x="741134" y="9964"/>
                </a:cubicBezTo>
              </a:path>
            </a:pathLst>
          </a:custGeom>
          <a:ln w="38100" cmpd="sng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 flipV="1">
            <a:off x="1483255" y="3820129"/>
            <a:ext cx="1150842" cy="248938"/>
          </a:xfrm>
          <a:custGeom>
            <a:avLst/>
            <a:gdLst>
              <a:gd name="connsiteX0" fmla="*/ 0 w 1336720"/>
              <a:gd name="connsiteY0" fmla="*/ 217250 h 490045"/>
              <a:gd name="connsiteX1" fmla="*/ 451143 w 1336720"/>
              <a:gd name="connsiteY1" fmla="*/ 484634 h 490045"/>
              <a:gd name="connsiteX2" fmla="*/ 1336720 w 1336720"/>
              <a:gd name="connsiteY2" fmla="*/ 0 h 490045"/>
              <a:gd name="connsiteX0" fmla="*/ 0 w 1292927"/>
              <a:gd name="connsiteY0" fmla="*/ 835396 h 871790"/>
              <a:gd name="connsiteX1" fmla="*/ 407350 w 1292927"/>
              <a:gd name="connsiteY1" fmla="*/ 484634 h 871790"/>
              <a:gd name="connsiteX2" fmla="*/ 1292927 w 1292927"/>
              <a:gd name="connsiteY2" fmla="*/ 0 h 871790"/>
              <a:gd name="connsiteX0" fmla="*/ 0 w 1292927"/>
              <a:gd name="connsiteY0" fmla="*/ 835396 h 835395"/>
              <a:gd name="connsiteX1" fmla="*/ 407350 w 1292927"/>
              <a:gd name="connsiteY1" fmla="*/ 484634 h 835395"/>
              <a:gd name="connsiteX2" fmla="*/ 1292927 w 1292927"/>
              <a:gd name="connsiteY2" fmla="*/ 0 h 835395"/>
              <a:gd name="connsiteX0" fmla="*/ 0 w 1292927"/>
              <a:gd name="connsiteY0" fmla="*/ 835396 h 835397"/>
              <a:gd name="connsiteX1" fmla="*/ 354799 w 1292927"/>
              <a:gd name="connsiteY1" fmla="*/ 345053 h 835397"/>
              <a:gd name="connsiteX2" fmla="*/ 1292927 w 1292927"/>
              <a:gd name="connsiteY2" fmla="*/ 0 h 835397"/>
              <a:gd name="connsiteX0" fmla="*/ 0 w 741134"/>
              <a:gd name="connsiteY0" fmla="*/ 735695 h 735694"/>
              <a:gd name="connsiteX1" fmla="*/ 354799 w 741134"/>
              <a:gd name="connsiteY1" fmla="*/ 245352 h 735694"/>
              <a:gd name="connsiteX2" fmla="*/ 741134 w 741134"/>
              <a:gd name="connsiteY2" fmla="*/ 0 h 735694"/>
              <a:gd name="connsiteX0" fmla="*/ 0 w 741134"/>
              <a:gd name="connsiteY0" fmla="*/ 735695 h 735696"/>
              <a:gd name="connsiteX1" fmla="*/ 433626 w 741134"/>
              <a:gd name="connsiteY1" fmla="*/ 245352 h 735696"/>
              <a:gd name="connsiteX2" fmla="*/ 741134 w 741134"/>
              <a:gd name="connsiteY2" fmla="*/ 0 h 735696"/>
              <a:gd name="connsiteX0" fmla="*/ 0 w 863755"/>
              <a:gd name="connsiteY0" fmla="*/ 336890 h 336890"/>
              <a:gd name="connsiteX1" fmla="*/ 556247 w 863755"/>
              <a:gd name="connsiteY1" fmla="*/ 245352 h 336890"/>
              <a:gd name="connsiteX2" fmla="*/ 863755 w 863755"/>
              <a:gd name="connsiteY2" fmla="*/ 0 h 336890"/>
              <a:gd name="connsiteX0" fmla="*/ 0 w 863755"/>
              <a:gd name="connsiteY0" fmla="*/ 336890 h 336890"/>
              <a:gd name="connsiteX1" fmla="*/ 556247 w 863755"/>
              <a:gd name="connsiteY1" fmla="*/ 245352 h 336890"/>
              <a:gd name="connsiteX2" fmla="*/ 863755 w 863755"/>
              <a:gd name="connsiteY2" fmla="*/ 0 h 336890"/>
              <a:gd name="connsiteX0" fmla="*/ 0 w 758651"/>
              <a:gd name="connsiteY0" fmla="*/ 237189 h 259718"/>
              <a:gd name="connsiteX1" fmla="*/ 451143 w 758651"/>
              <a:gd name="connsiteY1" fmla="*/ 245352 h 259718"/>
              <a:gd name="connsiteX2" fmla="*/ 758651 w 758651"/>
              <a:gd name="connsiteY2" fmla="*/ 0 h 259718"/>
              <a:gd name="connsiteX0" fmla="*/ 0 w 758651"/>
              <a:gd name="connsiteY0" fmla="*/ 237189 h 291473"/>
              <a:gd name="connsiteX1" fmla="*/ 451143 w 758651"/>
              <a:gd name="connsiteY1" fmla="*/ 245352 h 291473"/>
              <a:gd name="connsiteX2" fmla="*/ 758651 w 758651"/>
              <a:gd name="connsiteY2" fmla="*/ 0 h 291473"/>
              <a:gd name="connsiteX0" fmla="*/ 0 w 837479"/>
              <a:gd name="connsiteY0" fmla="*/ 117548 h 165803"/>
              <a:gd name="connsiteX1" fmla="*/ 451143 w 837479"/>
              <a:gd name="connsiteY1" fmla="*/ 125711 h 165803"/>
              <a:gd name="connsiteX2" fmla="*/ 837479 w 837479"/>
              <a:gd name="connsiteY2" fmla="*/ 0 h 165803"/>
              <a:gd name="connsiteX0" fmla="*/ 0 w 837479"/>
              <a:gd name="connsiteY0" fmla="*/ 122093 h 147700"/>
              <a:gd name="connsiteX1" fmla="*/ 512453 w 837479"/>
              <a:gd name="connsiteY1" fmla="*/ 10615 h 147700"/>
              <a:gd name="connsiteX2" fmla="*/ 837479 w 837479"/>
              <a:gd name="connsiteY2" fmla="*/ 4545 h 147700"/>
              <a:gd name="connsiteX0" fmla="*/ 0 w 837479"/>
              <a:gd name="connsiteY0" fmla="*/ 192687 h 245063"/>
              <a:gd name="connsiteX1" fmla="*/ 512453 w 837479"/>
              <a:gd name="connsiteY1" fmla="*/ 81209 h 245063"/>
              <a:gd name="connsiteX2" fmla="*/ 837479 w 837479"/>
              <a:gd name="connsiteY2" fmla="*/ 75139 h 245063"/>
              <a:gd name="connsiteX0" fmla="*/ 0 w 872513"/>
              <a:gd name="connsiteY0" fmla="*/ 116297 h 141594"/>
              <a:gd name="connsiteX1" fmla="*/ 512453 w 872513"/>
              <a:gd name="connsiteY1" fmla="*/ 4819 h 141594"/>
              <a:gd name="connsiteX2" fmla="*/ 872513 w 872513"/>
              <a:gd name="connsiteY2" fmla="*/ 18688 h 141594"/>
              <a:gd name="connsiteX0" fmla="*/ 0 w 872513"/>
              <a:gd name="connsiteY0" fmla="*/ 177322 h 223964"/>
              <a:gd name="connsiteX1" fmla="*/ 512453 w 872513"/>
              <a:gd name="connsiteY1" fmla="*/ 65844 h 223964"/>
              <a:gd name="connsiteX2" fmla="*/ 872513 w 872513"/>
              <a:gd name="connsiteY2" fmla="*/ 79713 h 223964"/>
              <a:gd name="connsiteX0" fmla="*/ 0 w 872513"/>
              <a:gd name="connsiteY0" fmla="*/ 32069 h 66566"/>
              <a:gd name="connsiteX1" fmla="*/ 512453 w 872513"/>
              <a:gd name="connsiteY1" fmla="*/ 352 h 66566"/>
              <a:gd name="connsiteX2" fmla="*/ 872513 w 872513"/>
              <a:gd name="connsiteY2" fmla="*/ 14221 h 66566"/>
              <a:gd name="connsiteX0" fmla="*/ 0 w 872513"/>
              <a:gd name="connsiteY0" fmla="*/ 32069 h 110312"/>
              <a:gd name="connsiteX1" fmla="*/ 512453 w 872513"/>
              <a:gd name="connsiteY1" fmla="*/ 352 h 110312"/>
              <a:gd name="connsiteX2" fmla="*/ 872513 w 872513"/>
              <a:gd name="connsiteY2" fmla="*/ 14221 h 110312"/>
              <a:gd name="connsiteX0" fmla="*/ 0 w 872513"/>
              <a:gd name="connsiteY0" fmla="*/ 32069 h 154425"/>
              <a:gd name="connsiteX1" fmla="*/ 512453 w 872513"/>
              <a:gd name="connsiteY1" fmla="*/ 352 h 154425"/>
              <a:gd name="connsiteX2" fmla="*/ 872513 w 872513"/>
              <a:gd name="connsiteY2" fmla="*/ 14221 h 154425"/>
              <a:gd name="connsiteX0" fmla="*/ 0 w 1012651"/>
              <a:gd name="connsiteY0" fmla="*/ 277071 h 408614"/>
              <a:gd name="connsiteX1" fmla="*/ 512453 w 1012651"/>
              <a:gd name="connsiteY1" fmla="*/ 245354 h 408614"/>
              <a:gd name="connsiteX2" fmla="*/ 1012651 w 1012651"/>
              <a:gd name="connsiteY2" fmla="*/ 0 h 408614"/>
              <a:gd name="connsiteX0" fmla="*/ 0 w 1012651"/>
              <a:gd name="connsiteY0" fmla="*/ 277071 h 370866"/>
              <a:gd name="connsiteX1" fmla="*/ 731418 w 1012651"/>
              <a:gd name="connsiteY1" fmla="*/ 45952 h 370866"/>
              <a:gd name="connsiteX2" fmla="*/ 1012651 w 1012651"/>
              <a:gd name="connsiteY2" fmla="*/ 0 h 370866"/>
              <a:gd name="connsiteX0" fmla="*/ 0 w 872513"/>
              <a:gd name="connsiteY0" fmla="*/ 420478 h 500523"/>
              <a:gd name="connsiteX1" fmla="*/ 591280 w 872513"/>
              <a:gd name="connsiteY1" fmla="*/ 49777 h 500523"/>
              <a:gd name="connsiteX2" fmla="*/ 872513 w 872513"/>
              <a:gd name="connsiteY2" fmla="*/ 3825 h 500523"/>
              <a:gd name="connsiteX0" fmla="*/ 0 w 872513"/>
              <a:gd name="connsiteY0" fmla="*/ 416653 h 505475"/>
              <a:gd name="connsiteX1" fmla="*/ 591280 w 872513"/>
              <a:gd name="connsiteY1" fmla="*/ 125713 h 505475"/>
              <a:gd name="connsiteX2" fmla="*/ 872513 w 872513"/>
              <a:gd name="connsiteY2" fmla="*/ 0 h 505475"/>
              <a:gd name="connsiteX0" fmla="*/ 0 w 828720"/>
              <a:gd name="connsiteY0" fmla="*/ 308396 h 394689"/>
              <a:gd name="connsiteX1" fmla="*/ 591280 w 828720"/>
              <a:gd name="connsiteY1" fmla="*/ 17456 h 394689"/>
              <a:gd name="connsiteX2" fmla="*/ 828720 w 828720"/>
              <a:gd name="connsiteY2" fmla="*/ 31324 h 394689"/>
              <a:gd name="connsiteX0" fmla="*/ 0 w 793685"/>
              <a:gd name="connsiteY0" fmla="*/ 436594 h 525789"/>
              <a:gd name="connsiteX1" fmla="*/ 591280 w 793685"/>
              <a:gd name="connsiteY1" fmla="*/ 145654 h 525789"/>
              <a:gd name="connsiteX2" fmla="*/ 793685 w 793685"/>
              <a:gd name="connsiteY2" fmla="*/ 0 h 525789"/>
              <a:gd name="connsiteX0" fmla="*/ 0 w 793685"/>
              <a:gd name="connsiteY0" fmla="*/ 436594 h 521142"/>
              <a:gd name="connsiteX1" fmla="*/ 547487 w 793685"/>
              <a:gd name="connsiteY1" fmla="*/ 105774 h 521142"/>
              <a:gd name="connsiteX2" fmla="*/ 793685 w 793685"/>
              <a:gd name="connsiteY2" fmla="*/ 0 h 5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3685" h="521142">
                <a:moveTo>
                  <a:pt x="0" y="436594"/>
                </a:moveTo>
                <a:cubicBezTo>
                  <a:pt x="298108" y="727970"/>
                  <a:pt x="415206" y="178540"/>
                  <a:pt x="547487" y="105774"/>
                </a:cubicBezTo>
                <a:cubicBezTo>
                  <a:pt x="679768" y="33008"/>
                  <a:pt x="793685" y="0"/>
                  <a:pt x="793685" y="0"/>
                </a:cubicBezTo>
              </a:path>
            </a:pathLst>
          </a:custGeom>
          <a:ln w="38100" cmpd="sng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 flipV="1">
            <a:off x="1221318" y="3915099"/>
            <a:ext cx="1442943" cy="315874"/>
          </a:xfrm>
          <a:custGeom>
            <a:avLst/>
            <a:gdLst>
              <a:gd name="connsiteX0" fmla="*/ 0 w 1336720"/>
              <a:gd name="connsiteY0" fmla="*/ 217250 h 490045"/>
              <a:gd name="connsiteX1" fmla="*/ 451143 w 1336720"/>
              <a:gd name="connsiteY1" fmla="*/ 484634 h 490045"/>
              <a:gd name="connsiteX2" fmla="*/ 1336720 w 1336720"/>
              <a:gd name="connsiteY2" fmla="*/ 0 h 490045"/>
              <a:gd name="connsiteX0" fmla="*/ 0 w 1292927"/>
              <a:gd name="connsiteY0" fmla="*/ 835396 h 871790"/>
              <a:gd name="connsiteX1" fmla="*/ 407350 w 1292927"/>
              <a:gd name="connsiteY1" fmla="*/ 484634 h 871790"/>
              <a:gd name="connsiteX2" fmla="*/ 1292927 w 1292927"/>
              <a:gd name="connsiteY2" fmla="*/ 0 h 871790"/>
              <a:gd name="connsiteX0" fmla="*/ 0 w 1292927"/>
              <a:gd name="connsiteY0" fmla="*/ 835396 h 835395"/>
              <a:gd name="connsiteX1" fmla="*/ 407350 w 1292927"/>
              <a:gd name="connsiteY1" fmla="*/ 484634 h 835395"/>
              <a:gd name="connsiteX2" fmla="*/ 1292927 w 1292927"/>
              <a:gd name="connsiteY2" fmla="*/ 0 h 835395"/>
              <a:gd name="connsiteX0" fmla="*/ 0 w 1292927"/>
              <a:gd name="connsiteY0" fmla="*/ 835396 h 835397"/>
              <a:gd name="connsiteX1" fmla="*/ 354799 w 1292927"/>
              <a:gd name="connsiteY1" fmla="*/ 345053 h 835397"/>
              <a:gd name="connsiteX2" fmla="*/ 1292927 w 1292927"/>
              <a:gd name="connsiteY2" fmla="*/ 0 h 835397"/>
              <a:gd name="connsiteX0" fmla="*/ 0 w 741134"/>
              <a:gd name="connsiteY0" fmla="*/ 735695 h 735694"/>
              <a:gd name="connsiteX1" fmla="*/ 354799 w 741134"/>
              <a:gd name="connsiteY1" fmla="*/ 245352 h 735694"/>
              <a:gd name="connsiteX2" fmla="*/ 741134 w 741134"/>
              <a:gd name="connsiteY2" fmla="*/ 0 h 735694"/>
              <a:gd name="connsiteX0" fmla="*/ 0 w 741134"/>
              <a:gd name="connsiteY0" fmla="*/ 735695 h 735696"/>
              <a:gd name="connsiteX1" fmla="*/ 433626 w 741134"/>
              <a:gd name="connsiteY1" fmla="*/ 245352 h 735696"/>
              <a:gd name="connsiteX2" fmla="*/ 741134 w 741134"/>
              <a:gd name="connsiteY2" fmla="*/ 0 h 735696"/>
              <a:gd name="connsiteX0" fmla="*/ 0 w 863755"/>
              <a:gd name="connsiteY0" fmla="*/ 336890 h 336890"/>
              <a:gd name="connsiteX1" fmla="*/ 556247 w 863755"/>
              <a:gd name="connsiteY1" fmla="*/ 245352 h 336890"/>
              <a:gd name="connsiteX2" fmla="*/ 863755 w 863755"/>
              <a:gd name="connsiteY2" fmla="*/ 0 h 336890"/>
              <a:gd name="connsiteX0" fmla="*/ 0 w 863755"/>
              <a:gd name="connsiteY0" fmla="*/ 336890 h 336890"/>
              <a:gd name="connsiteX1" fmla="*/ 556247 w 863755"/>
              <a:gd name="connsiteY1" fmla="*/ 245352 h 336890"/>
              <a:gd name="connsiteX2" fmla="*/ 863755 w 863755"/>
              <a:gd name="connsiteY2" fmla="*/ 0 h 336890"/>
              <a:gd name="connsiteX0" fmla="*/ 0 w 758651"/>
              <a:gd name="connsiteY0" fmla="*/ 237189 h 259718"/>
              <a:gd name="connsiteX1" fmla="*/ 451143 w 758651"/>
              <a:gd name="connsiteY1" fmla="*/ 245352 h 259718"/>
              <a:gd name="connsiteX2" fmla="*/ 758651 w 758651"/>
              <a:gd name="connsiteY2" fmla="*/ 0 h 259718"/>
              <a:gd name="connsiteX0" fmla="*/ 0 w 758651"/>
              <a:gd name="connsiteY0" fmla="*/ 237189 h 291473"/>
              <a:gd name="connsiteX1" fmla="*/ 451143 w 758651"/>
              <a:gd name="connsiteY1" fmla="*/ 245352 h 291473"/>
              <a:gd name="connsiteX2" fmla="*/ 758651 w 758651"/>
              <a:gd name="connsiteY2" fmla="*/ 0 h 291473"/>
              <a:gd name="connsiteX0" fmla="*/ 0 w 837479"/>
              <a:gd name="connsiteY0" fmla="*/ 117548 h 165803"/>
              <a:gd name="connsiteX1" fmla="*/ 451143 w 837479"/>
              <a:gd name="connsiteY1" fmla="*/ 125711 h 165803"/>
              <a:gd name="connsiteX2" fmla="*/ 837479 w 837479"/>
              <a:gd name="connsiteY2" fmla="*/ 0 h 165803"/>
              <a:gd name="connsiteX0" fmla="*/ 0 w 837479"/>
              <a:gd name="connsiteY0" fmla="*/ 122093 h 147700"/>
              <a:gd name="connsiteX1" fmla="*/ 512453 w 837479"/>
              <a:gd name="connsiteY1" fmla="*/ 10615 h 147700"/>
              <a:gd name="connsiteX2" fmla="*/ 837479 w 837479"/>
              <a:gd name="connsiteY2" fmla="*/ 4545 h 147700"/>
              <a:gd name="connsiteX0" fmla="*/ 0 w 837479"/>
              <a:gd name="connsiteY0" fmla="*/ 192687 h 245063"/>
              <a:gd name="connsiteX1" fmla="*/ 512453 w 837479"/>
              <a:gd name="connsiteY1" fmla="*/ 81209 h 245063"/>
              <a:gd name="connsiteX2" fmla="*/ 837479 w 837479"/>
              <a:gd name="connsiteY2" fmla="*/ 75139 h 245063"/>
              <a:gd name="connsiteX0" fmla="*/ 0 w 872513"/>
              <a:gd name="connsiteY0" fmla="*/ 116297 h 141594"/>
              <a:gd name="connsiteX1" fmla="*/ 512453 w 872513"/>
              <a:gd name="connsiteY1" fmla="*/ 4819 h 141594"/>
              <a:gd name="connsiteX2" fmla="*/ 872513 w 872513"/>
              <a:gd name="connsiteY2" fmla="*/ 18688 h 141594"/>
              <a:gd name="connsiteX0" fmla="*/ 0 w 872513"/>
              <a:gd name="connsiteY0" fmla="*/ 177322 h 223964"/>
              <a:gd name="connsiteX1" fmla="*/ 512453 w 872513"/>
              <a:gd name="connsiteY1" fmla="*/ 65844 h 223964"/>
              <a:gd name="connsiteX2" fmla="*/ 872513 w 872513"/>
              <a:gd name="connsiteY2" fmla="*/ 79713 h 223964"/>
              <a:gd name="connsiteX0" fmla="*/ 0 w 872513"/>
              <a:gd name="connsiteY0" fmla="*/ 32069 h 66566"/>
              <a:gd name="connsiteX1" fmla="*/ 512453 w 872513"/>
              <a:gd name="connsiteY1" fmla="*/ 352 h 66566"/>
              <a:gd name="connsiteX2" fmla="*/ 872513 w 872513"/>
              <a:gd name="connsiteY2" fmla="*/ 14221 h 66566"/>
              <a:gd name="connsiteX0" fmla="*/ 0 w 872513"/>
              <a:gd name="connsiteY0" fmla="*/ 32069 h 110312"/>
              <a:gd name="connsiteX1" fmla="*/ 512453 w 872513"/>
              <a:gd name="connsiteY1" fmla="*/ 352 h 110312"/>
              <a:gd name="connsiteX2" fmla="*/ 872513 w 872513"/>
              <a:gd name="connsiteY2" fmla="*/ 14221 h 110312"/>
              <a:gd name="connsiteX0" fmla="*/ 0 w 872513"/>
              <a:gd name="connsiteY0" fmla="*/ 32069 h 154425"/>
              <a:gd name="connsiteX1" fmla="*/ 512453 w 872513"/>
              <a:gd name="connsiteY1" fmla="*/ 352 h 154425"/>
              <a:gd name="connsiteX2" fmla="*/ 872513 w 872513"/>
              <a:gd name="connsiteY2" fmla="*/ 14221 h 154425"/>
              <a:gd name="connsiteX0" fmla="*/ 0 w 1012651"/>
              <a:gd name="connsiteY0" fmla="*/ 277071 h 408614"/>
              <a:gd name="connsiteX1" fmla="*/ 512453 w 1012651"/>
              <a:gd name="connsiteY1" fmla="*/ 245354 h 408614"/>
              <a:gd name="connsiteX2" fmla="*/ 1012651 w 1012651"/>
              <a:gd name="connsiteY2" fmla="*/ 0 h 408614"/>
              <a:gd name="connsiteX0" fmla="*/ 0 w 1012651"/>
              <a:gd name="connsiteY0" fmla="*/ 277071 h 370866"/>
              <a:gd name="connsiteX1" fmla="*/ 731418 w 1012651"/>
              <a:gd name="connsiteY1" fmla="*/ 45952 h 370866"/>
              <a:gd name="connsiteX2" fmla="*/ 1012651 w 1012651"/>
              <a:gd name="connsiteY2" fmla="*/ 0 h 370866"/>
              <a:gd name="connsiteX0" fmla="*/ 0 w 872513"/>
              <a:gd name="connsiteY0" fmla="*/ 420478 h 500523"/>
              <a:gd name="connsiteX1" fmla="*/ 591280 w 872513"/>
              <a:gd name="connsiteY1" fmla="*/ 49777 h 500523"/>
              <a:gd name="connsiteX2" fmla="*/ 872513 w 872513"/>
              <a:gd name="connsiteY2" fmla="*/ 3825 h 500523"/>
              <a:gd name="connsiteX0" fmla="*/ 0 w 828720"/>
              <a:gd name="connsiteY0" fmla="*/ 589226 h 657793"/>
              <a:gd name="connsiteX1" fmla="*/ 547487 w 828720"/>
              <a:gd name="connsiteY1" fmla="*/ 59003 h 657793"/>
              <a:gd name="connsiteX2" fmla="*/ 828720 w 828720"/>
              <a:gd name="connsiteY2" fmla="*/ 13051 h 657793"/>
              <a:gd name="connsiteX0" fmla="*/ 0 w 828720"/>
              <a:gd name="connsiteY0" fmla="*/ 589226 h 589225"/>
              <a:gd name="connsiteX1" fmla="*/ 547487 w 828720"/>
              <a:gd name="connsiteY1" fmla="*/ 59003 h 589225"/>
              <a:gd name="connsiteX2" fmla="*/ 828720 w 828720"/>
              <a:gd name="connsiteY2" fmla="*/ 13051 h 589225"/>
              <a:gd name="connsiteX0" fmla="*/ 0 w 784927"/>
              <a:gd name="connsiteY0" fmla="*/ 695480 h 695480"/>
              <a:gd name="connsiteX1" fmla="*/ 503694 w 784927"/>
              <a:gd name="connsiteY1" fmla="*/ 65555 h 695480"/>
              <a:gd name="connsiteX2" fmla="*/ 784927 w 784927"/>
              <a:gd name="connsiteY2" fmla="*/ 19603 h 695480"/>
              <a:gd name="connsiteX0" fmla="*/ 0 w 784927"/>
              <a:gd name="connsiteY0" fmla="*/ 685497 h 685497"/>
              <a:gd name="connsiteX1" fmla="*/ 311004 w 784927"/>
              <a:gd name="connsiteY1" fmla="*/ 75512 h 685497"/>
              <a:gd name="connsiteX2" fmla="*/ 784927 w 784927"/>
              <a:gd name="connsiteY2" fmla="*/ 9620 h 685497"/>
              <a:gd name="connsiteX0" fmla="*/ 0 w 784927"/>
              <a:gd name="connsiteY0" fmla="*/ 685497 h 685497"/>
              <a:gd name="connsiteX1" fmla="*/ 100812 w 784927"/>
              <a:gd name="connsiteY1" fmla="*/ 536354 h 685497"/>
              <a:gd name="connsiteX2" fmla="*/ 311004 w 784927"/>
              <a:gd name="connsiteY2" fmla="*/ 75512 h 685497"/>
              <a:gd name="connsiteX3" fmla="*/ 784927 w 784927"/>
              <a:gd name="connsiteY3" fmla="*/ 9620 h 685497"/>
              <a:gd name="connsiteX0" fmla="*/ 0 w 933824"/>
              <a:gd name="connsiteY0" fmla="*/ 565856 h 583858"/>
              <a:gd name="connsiteX1" fmla="*/ 249709 w 933824"/>
              <a:gd name="connsiteY1" fmla="*/ 536354 h 583858"/>
              <a:gd name="connsiteX2" fmla="*/ 459901 w 933824"/>
              <a:gd name="connsiteY2" fmla="*/ 75512 h 583858"/>
              <a:gd name="connsiteX3" fmla="*/ 933824 w 933824"/>
              <a:gd name="connsiteY3" fmla="*/ 9620 h 583858"/>
              <a:gd name="connsiteX0" fmla="*/ 0 w 907548"/>
              <a:gd name="connsiteY0" fmla="*/ 605736 h 605736"/>
              <a:gd name="connsiteX1" fmla="*/ 223433 w 907548"/>
              <a:gd name="connsiteY1" fmla="*/ 536354 h 605736"/>
              <a:gd name="connsiteX2" fmla="*/ 433625 w 907548"/>
              <a:gd name="connsiteY2" fmla="*/ 75512 h 605736"/>
              <a:gd name="connsiteX3" fmla="*/ 907548 w 907548"/>
              <a:gd name="connsiteY3" fmla="*/ 9620 h 605736"/>
              <a:gd name="connsiteX0" fmla="*/ 0 w 907548"/>
              <a:gd name="connsiteY0" fmla="*/ 602046 h 650501"/>
              <a:gd name="connsiteX1" fmla="*/ 205915 w 907548"/>
              <a:gd name="connsiteY1" fmla="*/ 612424 h 650501"/>
              <a:gd name="connsiteX2" fmla="*/ 433625 w 907548"/>
              <a:gd name="connsiteY2" fmla="*/ 71822 h 650501"/>
              <a:gd name="connsiteX3" fmla="*/ 907548 w 907548"/>
              <a:gd name="connsiteY3" fmla="*/ 5930 h 650501"/>
              <a:gd name="connsiteX0" fmla="*/ 0 w 907548"/>
              <a:gd name="connsiteY0" fmla="*/ 596116 h 644571"/>
              <a:gd name="connsiteX1" fmla="*/ 205915 w 907548"/>
              <a:gd name="connsiteY1" fmla="*/ 606494 h 644571"/>
              <a:gd name="connsiteX2" fmla="*/ 442384 w 907548"/>
              <a:gd name="connsiteY2" fmla="*/ 125713 h 644571"/>
              <a:gd name="connsiteX3" fmla="*/ 907548 w 907548"/>
              <a:gd name="connsiteY3" fmla="*/ 0 h 644571"/>
              <a:gd name="connsiteX0" fmla="*/ 0 w 741134"/>
              <a:gd name="connsiteY0" fmla="*/ 526319 h 574774"/>
              <a:gd name="connsiteX1" fmla="*/ 205915 w 741134"/>
              <a:gd name="connsiteY1" fmla="*/ 536697 h 574774"/>
              <a:gd name="connsiteX2" fmla="*/ 442384 w 741134"/>
              <a:gd name="connsiteY2" fmla="*/ 55916 h 574774"/>
              <a:gd name="connsiteX3" fmla="*/ 741134 w 741134"/>
              <a:gd name="connsiteY3" fmla="*/ 9964 h 574774"/>
              <a:gd name="connsiteX0" fmla="*/ 0 w 741134"/>
              <a:gd name="connsiteY0" fmla="*/ 526319 h 609765"/>
              <a:gd name="connsiteX1" fmla="*/ 205915 w 741134"/>
              <a:gd name="connsiteY1" fmla="*/ 536697 h 609765"/>
              <a:gd name="connsiteX2" fmla="*/ 442384 w 741134"/>
              <a:gd name="connsiteY2" fmla="*/ 55916 h 609765"/>
              <a:gd name="connsiteX3" fmla="*/ 741134 w 741134"/>
              <a:gd name="connsiteY3" fmla="*/ 9964 h 609765"/>
              <a:gd name="connsiteX0" fmla="*/ 0 w 995134"/>
              <a:gd name="connsiteY0" fmla="*/ 526319 h 609765"/>
              <a:gd name="connsiteX1" fmla="*/ 459915 w 995134"/>
              <a:gd name="connsiteY1" fmla="*/ 536697 h 609765"/>
              <a:gd name="connsiteX2" fmla="*/ 696384 w 995134"/>
              <a:gd name="connsiteY2" fmla="*/ 55916 h 609765"/>
              <a:gd name="connsiteX3" fmla="*/ 995134 w 995134"/>
              <a:gd name="connsiteY3" fmla="*/ 9964 h 609765"/>
              <a:gd name="connsiteX0" fmla="*/ 0 w 995134"/>
              <a:gd name="connsiteY0" fmla="*/ 530070 h 662343"/>
              <a:gd name="connsiteX1" fmla="*/ 389846 w 995134"/>
              <a:gd name="connsiteY1" fmla="*/ 600269 h 662343"/>
              <a:gd name="connsiteX2" fmla="*/ 696384 w 995134"/>
              <a:gd name="connsiteY2" fmla="*/ 59667 h 662343"/>
              <a:gd name="connsiteX3" fmla="*/ 995134 w 995134"/>
              <a:gd name="connsiteY3" fmla="*/ 13715 h 662343"/>
              <a:gd name="connsiteX0" fmla="*/ 0 w 995134"/>
              <a:gd name="connsiteY0" fmla="*/ 530070 h 622010"/>
              <a:gd name="connsiteX1" fmla="*/ 389846 w 995134"/>
              <a:gd name="connsiteY1" fmla="*/ 600269 h 622010"/>
              <a:gd name="connsiteX2" fmla="*/ 696384 w 995134"/>
              <a:gd name="connsiteY2" fmla="*/ 59667 h 622010"/>
              <a:gd name="connsiteX3" fmla="*/ 995134 w 995134"/>
              <a:gd name="connsiteY3" fmla="*/ 13715 h 622010"/>
              <a:gd name="connsiteX0" fmla="*/ 0 w 995134"/>
              <a:gd name="connsiteY0" fmla="*/ 531361 h 641503"/>
              <a:gd name="connsiteX1" fmla="*/ 363570 w 995134"/>
              <a:gd name="connsiteY1" fmla="*/ 621500 h 641503"/>
              <a:gd name="connsiteX2" fmla="*/ 696384 w 995134"/>
              <a:gd name="connsiteY2" fmla="*/ 60958 h 641503"/>
              <a:gd name="connsiteX3" fmla="*/ 995134 w 995134"/>
              <a:gd name="connsiteY3" fmla="*/ 15006 h 641503"/>
              <a:gd name="connsiteX0" fmla="*/ 0 w 995134"/>
              <a:gd name="connsiteY0" fmla="*/ 532666 h 661267"/>
              <a:gd name="connsiteX1" fmla="*/ 433639 w 995134"/>
              <a:gd name="connsiteY1" fmla="*/ 642745 h 661267"/>
              <a:gd name="connsiteX2" fmla="*/ 696384 w 995134"/>
              <a:gd name="connsiteY2" fmla="*/ 62263 h 661267"/>
              <a:gd name="connsiteX3" fmla="*/ 995134 w 995134"/>
              <a:gd name="connsiteY3" fmla="*/ 16311 h 661267"/>
              <a:gd name="connsiteX0" fmla="*/ 0 w 995134"/>
              <a:gd name="connsiteY0" fmla="*/ 532666 h 661269"/>
              <a:gd name="connsiteX1" fmla="*/ 433639 w 995134"/>
              <a:gd name="connsiteY1" fmla="*/ 642745 h 661269"/>
              <a:gd name="connsiteX2" fmla="*/ 696384 w 995134"/>
              <a:gd name="connsiteY2" fmla="*/ 62263 h 661269"/>
              <a:gd name="connsiteX3" fmla="*/ 995134 w 995134"/>
              <a:gd name="connsiteY3" fmla="*/ 16311 h 661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134" h="661269">
                <a:moveTo>
                  <a:pt x="0" y="532666"/>
                </a:moveTo>
                <a:cubicBezTo>
                  <a:pt x="16802" y="507809"/>
                  <a:pt x="346771" y="724469"/>
                  <a:pt x="433639" y="642745"/>
                </a:cubicBezTo>
                <a:cubicBezTo>
                  <a:pt x="520507" y="640782"/>
                  <a:pt x="602802" y="166669"/>
                  <a:pt x="696384" y="62263"/>
                </a:cubicBezTo>
                <a:cubicBezTo>
                  <a:pt x="789966" y="-42143"/>
                  <a:pt x="995134" y="16311"/>
                  <a:pt x="995134" y="16311"/>
                </a:cubicBezTo>
              </a:path>
            </a:pathLst>
          </a:custGeom>
          <a:ln w="38100" cmpd="sng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 flipV="1">
            <a:off x="5705263" y="3667711"/>
            <a:ext cx="1260380" cy="245940"/>
          </a:xfrm>
          <a:custGeom>
            <a:avLst/>
            <a:gdLst>
              <a:gd name="connsiteX0" fmla="*/ 0 w 1336720"/>
              <a:gd name="connsiteY0" fmla="*/ 217250 h 490045"/>
              <a:gd name="connsiteX1" fmla="*/ 451143 w 1336720"/>
              <a:gd name="connsiteY1" fmla="*/ 484634 h 490045"/>
              <a:gd name="connsiteX2" fmla="*/ 1336720 w 1336720"/>
              <a:gd name="connsiteY2" fmla="*/ 0 h 490045"/>
              <a:gd name="connsiteX0" fmla="*/ 0 w 1292927"/>
              <a:gd name="connsiteY0" fmla="*/ 835396 h 871790"/>
              <a:gd name="connsiteX1" fmla="*/ 407350 w 1292927"/>
              <a:gd name="connsiteY1" fmla="*/ 484634 h 871790"/>
              <a:gd name="connsiteX2" fmla="*/ 1292927 w 1292927"/>
              <a:gd name="connsiteY2" fmla="*/ 0 h 871790"/>
              <a:gd name="connsiteX0" fmla="*/ 0 w 1292927"/>
              <a:gd name="connsiteY0" fmla="*/ 835396 h 835395"/>
              <a:gd name="connsiteX1" fmla="*/ 407350 w 1292927"/>
              <a:gd name="connsiteY1" fmla="*/ 484634 h 835395"/>
              <a:gd name="connsiteX2" fmla="*/ 1292927 w 1292927"/>
              <a:gd name="connsiteY2" fmla="*/ 0 h 835395"/>
              <a:gd name="connsiteX0" fmla="*/ 0 w 1292927"/>
              <a:gd name="connsiteY0" fmla="*/ 835396 h 835397"/>
              <a:gd name="connsiteX1" fmla="*/ 354799 w 1292927"/>
              <a:gd name="connsiteY1" fmla="*/ 345053 h 835397"/>
              <a:gd name="connsiteX2" fmla="*/ 1292927 w 1292927"/>
              <a:gd name="connsiteY2" fmla="*/ 0 h 835397"/>
              <a:gd name="connsiteX0" fmla="*/ 0 w 741134"/>
              <a:gd name="connsiteY0" fmla="*/ 735695 h 735694"/>
              <a:gd name="connsiteX1" fmla="*/ 354799 w 741134"/>
              <a:gd name="connsiteY1" fmla="*/ 245352 h 735694"/>
              <a:gd name="connsiteX2" fmla="*/ 741134 w 741134"/>
              <a:gd name="connsiteY2" fmla="*/ 0 h 735694"/>
              <a:gd name="connsiteX0" fmla="*/ 0 w 741134"/>
              <a:gd name="connsiteY0" fmla="*/ 735695 h 735696"/>
              <a:gd name="connsiteX1" fmla="*/ 433626 w 741134"/>
              <a:gd name="connsiteY1" fmla="*/ 245352 h 735696"/>
              <a:gd name="connsiteX2" fmla="*/ 741134 w 741134"/>
              <a:gd name="connsiteY2" fmla="*/ 0 h 735696"/>
              <a:gd name="connsiteX0" fmla="*/ 0 w 863755"/>
              <a:gd name="connsiteY0" fmla="*/ 336890 h 336890"/>
              <a:gd name="connsiteX1" fmla="*/ 556247 w 863755"/>
              <a:gd name="connsiteY1" fmla="*/ 245352 h 336890"/>
              <a:gd name="connsiteX2" fmla="*/ 863755 w 863755"/>
              <a:gd name="connsiteY2" fmla="*/ 0 h 336890"/>
              <a:gd name="connsiteX0" fmla="*/ 0 w 863755"/>
              <a:gd name="connsiteY0" fmla="*/ 336890 h 336890"/>
              <a:gd name="connsiteX1" fmla="*/ 556247 w 863755"/>
              <a:gd name="connsiteY1" fmla="*/ 245352 h 336890"/>
              <a:gd name="connsiteX2" fmla="*/ 863755 w 863755"/>
              <a:gd name="connsiteY2" fmla="*/ 0 h 336890"/>
              <a:gd name="connsiteX0" fmla="*/ 0 w 758651"/>
              <a:gd name="connsiteY0" fmla="*/ 237189 h 259718"/>
              <a:gd name="connsiteX1" fmla="*/ 451143 w 758651"/>
              <a:gd name="connsiteY1" fmla="*/ 245352 h 259718"/>
              <a:gd name="connsiteX2" fmla="*/ 758651 w 758651"/>
              <a:gd name="connsiteY2" fmla="*/ 0 h 259718"/>
              <a:gd name="connsiteX0" fmla="*/ 0 w 758651"/>
              <a:gd name="connsiteY0" fmla="*/ 237189 h 291473"/>
              <a:gd name="connsiteX1" fmla="*/ 451143 w 758651"/>
              <a:gd name="connsiteY1" fmla="*/ 245352 h 291473"/>
              <a:gd name="connsiteX2" fmla="*/ 758651 w 758651"/>
              <a:gd name="connsiteY2" fmla="*/ 0 h 291473"/>
              <a:gd name="connsiteX0" fmla="*/ 0 w 837479"/>
              <a:gd name="connsiteY0" fmla="*/ 117548 h 165803"/>
              <a:gd name="connsiteX1" fmla="*/ 451143 w 837479"/>
              <a:gd name="connsiteY1" fmla="*/ 125711 h 165803"/>
              <a:gd name="connsiteX2" fmla="*/ 837479 w 837479"/>
              <a:gd name="connsiteY2" fmla="*/ 0 h 165803"/>
              <a:gd name="connsiteX0" fmla="*/ 0 w 837479"/>
              <a:gd name="connsiteY0" fmla="*/ 122093 h 147700"/>
              <a:gd name="connsiteX1" fmla="*/ 512453 w 837479"/>
              <a:gd name="connsiteY1" fmla="*/ 10615 h 147700"/>
              <a:gd name="connsiteX2" fmla="*/ 837479 w 837479"/>
              <a:gd name="connsiteY2" fmla="*/ 4545 h 147700"/>
              <a:gd name="connsiteX0" fmla="*/ 0 w 837479"/>
              <a:gd name="connsiteY0" fmla="*/ 192687 h 245063"/>
              <a:gd name="connsiteX1" fmla="*/ 512453 w 837479"/>
              <a:gd name="connsiteY1" fmla="*/ 81209 h 245063"/>
              <a:gd name="connsiteX2" fmla="*/ 837479 w 837479"/>
              <a:gd name="connsiteY2" fmla="*/ 75139 h 245063"/>
              <a:gd name="connsiteX0" fmla="*/ 0 w 872513"/>
              <a:gd name="connsiteY0" fmla="*/ 116297 h 141594"/>
              <a:gd name="connsiteX1" fmla="*/ 512453 w 872513"/>
              <a:gd name="connsiteY1" fmla="*/ 4819 h 141594"/>
              <a:gd name="connsiteX2" fmla="*/ 872513 w 872513"/>
              <a:gd name="connsiteY2" fmla="*/ 18688 h 141594"/>
              <a:gd name="connsiteX0" fmla="*/ 0 w 872513"/>
              <a:gd name="connsiteY0" fmla="*/ 177322 h 223964"/>
              <a:gd name="connsiteX1" fmla="*/ 512453 w 872513"/>
              <a:gd name="connsiteY1" fmla="*/ 65844 h 223964"/>
              <a:gd name="connsiteX2" fmla="*/ 872513 w 872513"/>
              <a:gd name="connsiteY2" fmla="*/ 79713 h 223964"/>
              <a:gd name="connsiteX0" fmla="*/ 0 w 872513"/>
              <a:gd name="connsiteY0" fmla="*/ 32069 h 66566"/>
              <a:gd name="connsiteX1" fmla="*/ 512453 w 872513"/>
              <a:gd name="connsiteY1" fmla="*/ 352 h 66566"/>
              <a:gd name="connsiteX2" fmla="*/ 872513 w 872513"/>
              <a:gd name="connsiteY2" fmla="*/ 14221 h 66566"/>
              <a:gd name="connsiteX0" fmla="*/ 0 w 872513"/>
              <a:gd name="connsiteY0" fmla="*/ 32069 h 110312"/>
              <a:gd name="connsiteX1" fmla="*/ 512453 w 872513"/>
              <a:gd name="connsiteY1" fmla="*/ 352 h 110312"/>
              <a:gd name="connsiteX2" fmla="*/ 872513 w 872513"/>
              <a:gd name="connsiteY2" fmla="*/ 14221 h 110312"/>
              <a:gd name="connsiteX0" fmla="*/ 0 w 872513"/>
              <a:gd name="connsiteY0" fmla="*/ 32069 h 154425"/>
              <a:gd name="connsiteX1" fmla="*/ 512453 w 872513"/>
              <a:gd name="connsiteY1" fmla="*/ 352 h 154425"/>
              <a:gd name="connsiteX2" fmla="*/ 872513 w 872513"/>
              <a:gd name="connsiteY2" fmla="*/ 14221 h 154425"/>
              <a:gd name="connsiteX0" fmla="*/ 0 w 1012651"/>
              <a:gd name="connsiteY0" fmla="*/ 277071 h 408614"/>
              <a:gd name="connsiteX1" fmla="*/ 512453 w 1012651"/>
              <a:gd name="connsiteY1" fmla="*/ 245354 h 408614"/>
              <a:gd name="connsiteX2" fmla="*/ 1012651 w 1012651"/>
              <a:gd name="connsiteY2" fmla="*/ 0 h 408614"/>
              <a:gd name="connsiteX0" fmla="*/ 0 w 1012651"/>
              <a:gd name="connsiteY0" fmla="*/ 277071 h 370866"/>
              <a:gd name="connsiteX1" fmla="*/ 731418 w 1012651"/>
              <a:gd name="connsiteY1" fmla="*/ 45952 h 370866"/>
              <a:gd name="connsiteX2" fmla="*/ 1012651 w 1012651"/>
              <a:gd name="connsiteY2" fmla="*/ 0 h 370866"/>
              <a:gd name="connsiteX0" fmla="*/ 0 w 872513"/>
              <a:gd name="connsiteY0" fmla="*/ 420478 h 500523"/>
              <a:gd name="connsiteX1" fmla="*/ 591280 w 872513"/>
              <a:gd name="connsiteY1" fmla="*/ 49777 h 500523"/>
              <a:gd name="connsiteX2" fmla="*/ 872513 w 872513"/>
              <a:gd name="connsiteY2" fmla="*/ 3825 h 500523"/>
              <a:gd name="connsiteX0" fmla="*/ 0 w 872513"/>
              <a:gd name="connsiteY0" fmla="*/ 416653 h 505475"/>
              <a:gd name="connsiteX1" fmla="*/ 591280 w 872513"/>
              <a:gd name="connsiteY1" fmla="*/ 125713 h 505475"/>
              <a:gd name="connsiteX2" fmla="*/ 872513 w 872513"/>
              <a:gd name="connsiteY2" fmla="*/ 0 h 505475"/>
              <a:gd name="connsiteX0" fmla="*/ 0 w 828720"/>
              <a:gd name="connsiteY0" fmla="*/ 308396 h 394689"/>
              <a:gd name="connsiteX1" fmla="*/ 591280 w 828720"/>
              <a:gd name="connsiteY1" fmla="*/ 17456 h 394689"/>
              <a:gd name="connsiteX2" fmla="*/ 828720 w 828720"/>
              <a:gd name="connsiteY2" fmla="*/ 31324 h 394689"/>
              <a:gd name="connsiteX0" fmla="*/ 0 w 793685"/>
              <a:gd name="connsiteY0" fmla="*/ 436594 h 525789"/>
              <a:gd name="connsiteX1" fmla="*/ 591280 w 793685"/>
              <a:gd name="connsiteY1" fmla="*/ 145654 h 525789"/>
              <a:gd name="connsiteX2" fmla="*/ 793685 w 793685"/>
              <a:gd name="connsiteY2" fmla="*/ 0 h 525789"/>
              <a:gd name="connsiteX0" fmla="*/ 0 w 793685"/>
              <a:gd name="connsiteY0" fmla="*/ 436594 h 521142"/>
              <a:gd name="connsiteX1" fmla="*/ 547487 w 793685"/>
              <a:gd name="connsiteY1" fmla="*/ 105774 h 521142"/>
              <a:gd name="connsiteX2" fmla="*/ 793685 w 793685"/>
              <a:gd name="connsiteY2" fmla="*/ 0 h 521142"/>
              <a:gd name="connsiteX0" fmla="*/ 0 w 793685"/>
              <a:gd name="connsiteY0" fmla="*/ 436594 h 550693"/>
              <a:gd name="connsiteX1" fmla="*/ 512452 w 793685"/>
              <a:gd name="connsiteY1" fmla="*/ 305177 h 550693"/>
              <a:gd name="connsiteX2" fmla="*/ 793685 w 793685"/>
              <a:gd name="connsiteY2" fmla="*/ 0 h 550693"/>
              <a:gd name="connsiteX0" fmla="*/ 0 w 793685"/>
              <a:gd name="connsiteY0" fmla="*/ 438654 h 620109"/>
              <a:gd name="connsiteX1" fmla="*/ 512452 w 793685"/>
              <a:gd name="connsiteY1" fmla="*/ 307237 h 620109"/>
              <a:gd name="connsiteX2" fmla="*/ 793685 w 793685"/>
              <a:gd name="connsiteY2" fmla="*/ 2060 h 620109"/>
              <a:gd name="connsiteX0" fmla="*/ 0 w 811202"/>
              <a:gd name="connsiteY0" fmla="*/ 336893 h 448145"/>
              <a:gd name="connsiteX1" fmla="*/ 512452 w 811202"/>
              <a:gd name="connsiteY1" fmla="*/ 205476 h 448145"/>
              <a:gd name="connsiteX2" fmla="*/ 811202 w 811202"/>
              <a:gd name="connsiteY2" fmla="*/ 0 h 448145"/>
              <a:gd name="connsiteX0" fmla="*/ 0 w 811202"/>
              <a:gd name="connsiteY0" fmla="*/ 336893 h 470701"/>
              <a:gd name="connsiteX1" fmla="*/ 512452 w 811202"/>
              <a:gd name="connsiteY1" fmla="*/ 305177 h 470701"/>
              <a:gd name="connsiteX2" fmla="*/ 811202 w 811202"/>
              <a:gd name="connsiteY2" fmla="*/ 0 h 470701"/>
              <a:gd name="connsiteX0" fmla="*/ 0 w 811202"/>
              <a:gd name="connsiteY0" fmla="*/ 336893 h 521142"/>
              <a:gd name="connsiteX1" fmla="*/ 512452 w 811202"/>
              <a:gd name="connsiteY1" fmla="*/ 305177 h 521142"/>
              <a:gd name="connsiteX2" fmla="*/ 811202 w 811202"/>
              <a:gd name="connsiteY2" fmla="*/ 0 h 521142"/>
              <a:gd name="connsiteX0" fmla="*/ 0 w 819961"/>
              <a:gd name="connsiteY0" fmla="*/ 456534 h 567361"/>
              <a:gd name="connsiteX1" fmla="*/ 521211 w 819961"/>
              <a:gd name="connsiteY1" fmla="*/ 305177 h 567361"/>
              <a:gd name="connsiteX2" fmla="*/ 819961 w 819961"/>
              <a:gd name="connsiteY2" fmla="*/ 0 h 567361"/>
              <a:gd name="connsiteX0" fmla="*/ 0 w 819961"/>
              <a:gd name="connsiteY0" fmla="*/ 456534 h 551319"/>
              <a:gd name="connsiteX1" fmla="*/ 529970 w 819961"/>
              <a:gd name="connsiteY1" fmla="*/ 205476 h 551319"/>
              <a:gd name="connsiteX2" fmla="*/ 819961 w 819961"/>
              <a:gd name="connsiteY2" fmla="*/ 0 h 551319"/>
              <a:gd name="connsiteX0" fmla="*/ 0 w 819961"/>
              <a:gd name="connsiteY0" fmla="*/ 456534 h 562288"/>
              <a:gd name="connsiteX1" fmla="*/ 529970 w 819961"/>
              <a:gd name="connsiteY1" fmla="*/ 205476 h 562288"/>
              <a:gd name="connsiteX2" fmla="*/ 819961 w 819961"/>
              <a:gd name="connsiteY2" fmla="*/ 0 h 562288"/>
              <a:gd name="connsiteX0" fmla="*/ 0 w 948056"/>
              <a:gd name="connsiteY0" fmla="*/ 232206 h 393568"/>
              <a:gd name="connsiteX1" fmla="*/ 658065 w 948056"/>
              <a:gd name="connsiteY1" fmla="*/ 205476 h 393568"/>
              <a:gd name="connsiteX2" fmla="*/ 948056 w 948056"/>
              <a:gd name="connsiteY2" fmla="*/ 0 h 393568"/>
              <a:gd name="connsiteX0" fmla="*/ 0 w 948056"/>
              <a:gd name="connsiteY0" fmla="*/ 232206 h 630156"/>
              <a:gd name="connsiteX1" fmla="*/ 658065 w 948056"/>
              <a:gd name="connsiteY1" fmla="*/ 205476 h 630156"/>
              <a:gd name="connsiteX2" fmla="*/ 948056 w 948056"/>
              <a:gd name="connsiteY2" fmla="*/ 0 h 630156"/>
              <a:gd name="connsiteX0" fmla="*/ 0 w 948056"/>
              <a:gd name="connsiteY0" fmla="*/ 232206 h 560711"/>
              <a:gd name="connsiteX1" fmla="*/ 658065 w 948056"/>
              <a:gd name="connsiteY1" fmla="*/ 205476 h 560711"/>
              <a:gd name="connsiteX2" fmla="*/ 948056 w 948056"/>
              <a:gd name="connsiteY2" fmla="*/ 0 h 560711"/>
              <a:gd name="connsiteX0" fmla="*/ 0 w 869228"/>
              <a:gd name="connsiteY0" fmla="*/ 164909 h 514866"/>
              <a:gd name="connsiteX1" fmla="*/ 579237 w 869228"/>
              <a:gd name="connsiteY1" fmla="*/ 205476 h 514866"/>
              <a:gd name="connsiteX2" fmla="*/ 869228 w 869228"/>
              <a:gd name="connsiteY2" fmla="*/ 0 h 514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9228" h="514866">
                <a:moveTo>
                  <a:pt x="0" y="164909"/>
                </a:moveTo>
                <a:cubicBezTo>
                  <a:pt x="337523" y="837641"/>
                  <a:pt x="451336" y="361326"/>
                  <a:pt x="579237" y="205476"/>
                </a:cubicBezTo>
                <a:cubicBezTo>
                  <a:pt x="707138" y="49626"/>
                  <a:pt x="869228" y="0"/>
                  <a:pt x="869228" y="0"/>
                </a:cubicBezTo>
              </a:path>
            </a:pathLst>
          </a:custGeom>
          <a:ln w="38100" cmpd="sng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 flipV="1">
            <a:off x="5603664" y="3746402"/>
            <a:ext cx="1379443" cy="350757"/>
          </a:xfrm>
          <a:custGeom>
            <a:avLst/>
            <a:gdLst>
              <a:gd name="connsiteX0" fmla="*/ 0 w 1336720"/>
              <a:gd name="connsiteY0" fmla="*/ 217250 h 490045"/>
              <a:gd name="connsiteX1" fmla="*/ 451143 w 1336720"/>
              <a:gd name="connsiteY1" fmla="*/ 484634 h 490045"/>
              <a:gd name="connsiteX2" fmla="*/ 1336720 w 1336720"/>
              <a:gd name="connsiteY2" fmla="*/ 0 h 490045"/>
              <a:gd name="connsiteX0" fmla="*/ 0 w 1292927"/>
              <a:gd name="connsiteY0" fmla="*/ 835396 h 871790"/>
              <a:gd name="connsiteX1" fmla="*/ 407350 w 1292927"/>
              <a:gd name="connsiteY1" fmla="*/ 484634 h 871790"/>
              <a:gd name="connsiteX2" fmla="*/ 1292927 w 1292927"/>
              <a:gd name="connsiteY2" fmla="*/ 0 h 871790"/>
              <a:gd name="connsiteX0" fmla="*/ 0 w 1292927"/>
              <a:gd name="connsiteY0" fmla="*/ 835396 h 835395"/>
              <a:gd name="connsiteX1" fmla="*/ 407350 w 1292927"/>
              <a:gd name="connsiteY1" fmla="*/ 484634 h 835395"/>
              <a:gd name="connsiteX2" fmla="*/ 1292927 w 1292927"/>
              <a:gd name="connsiteY2" fmla="*/ 0 h 835395"/>
              <a:gd name="connsiteX0" fmla="*/ 0 w 1292927"/>
              <a:gd name="connsiteY0" fmla="*/ 835396 h 835397"/>
              <a:gd name="connsiteX1" fmla="*/ 354799 w 1292927"/>
              <a:gd name="connsiteY1" fmla="*/ 345053 h 835397"/>
              <a:gd name="connsiteX2" fmla="*/ 1292927 w 1292927"/>
              <a:gd name="connsiteY2" fmla="*/ 0 h 835397"/>
              <a:gd name="connsiteX0" fmla="*/ 0 w 741134"/>
              <a:gd name="connsiteY0" fmla="*/ 735695 h 735694"/>
              <a:gd name="connsiteX1" fmla="*/ 354799 w 741134"/>
              <a:gd name="connsiteY1" fmla="*/ 245352 h 735694"/>
              <a:gd name="connsiteX2" fmla="*/ 741134 w 741134"/>
              <a:gd name="connsiteY2" fmla="*/ 0 h 735694"/>
              <a:gd name="connsiteX0" fmla="*/ 0 w 741134"/>
              <a:gd name="connsiteY0" fmla="*/ 735695 h 735696"/>
              <a:gd name="connsiteX1" fmla="*/ 433626 w 741134"/>
              <a:gd name="connsiteY1" fmla="*/ 245352 h 735696"/>
              <a:gd name="connsiteX2" fmla="*/ 741134 w 741134"/>
              <a:gd name="connsiteY2" fmla="*/ 0 h 735696"/>
              <a:gd name="connsiteX0" fmla="*/ 0 w 863755"/>
              <a:gd name="connsiteY0" fmla="*/ 336890 h 336890"/>
              <a:gd name="connsiteX1" fmla="*/ 556247 w 863755"/>
              <a:gd name="connsiteY1" fmla="*/ 245352 h 336890"/>
              <a:gd name="connsiteX2" fmla="*/ 863755 w 863755"/>
              <a:gd name="connsiteY2" fmla="*/ 0 h 336890"/>
              <a:gd name="connsiteX0" fmla="*/ 0 w 863755"/>
              <a:gd name="connsiteY0" fmla="*/ 336890 h 336890"/>
              <a:gd name="connsiteX1" fmla="*/ 556247 w 863755"/>
              <a:gd name="connsiteY1" fmla="*/ 245352 h 336890"/>
              <a:gd name="connsiteX2" fmla="*/ 863755 w 863755"/>
              <a:gd name="connsiteY2" fmla="*/ 0 h 336890"/>
              <a:gd name="connsiteX0" fmla="*/ 0 w 758651"/>
              <a:gd name="connsiteY0" fmla="*/ 237189 h 259718"/>
              <a:gd name="connsiteX1" fmla="*/ 451143 w 758651"/>
              <a:gd name="connsiteY1" fmla="*/ 245352 h 259718"/>
              <a:gd name="connsiteX2" fmla="*/ 758651 w 758651"/>
              <a:gd name="connsiteY2" fmla="*/ 0 h 259718"/>
              <a:gd name="connsiteX0" fmla="*/ 0 w 758651"/>
              <a:gd name="connsiteY0" fmla="*/ 237189 h 291473"/>
              <a:gd name="connsiteX1" fmla="*/ 451143 w 758651"/>
              <a:gd name="connsiteY1" fmla="*/ 245352 h 291473"/>
              <a:gd name="connsiteX2" fmla="*/ 758651 w 758651"/>
              <a:gd name="connsiteY2" fmla="*/ 0 h 291473"/>
              <a:gd name="connsiteX0" fmla="*/ 0 w 837479"/>
              <a:gd name="connsiteY0" fmla="*/ 117548 h 165803"/>
              <a:gd name="connsiteX1" fmla="*/ 451143 w 837479"/>
              <a:gd name="connsiteY1" fmla="*/ 125711 h 165803"/>
              <a:gd name="connsiteX2" fmla="*/ 837479 w 837479"/>
              <a:gd name="connsiteY2" fmla="*/ 0 h 165803"/>
              <a:gd name="connsiteX0" fmla="*/ 0 w 837479"/>
              <a:gd name="connsiteY0" fmla="*/ 122093 h 147700"/>
              <a:gd name="connsiteX1" fmla="*/ 512453 w 837479"/>
              <a:gd name="connsiteY1" fmla="*/ 10615 h 147700"/>
              <a:gd name="connsiteX2" fmla="*/ 837479 w 837479"/>
              <a:gd name="connsiteY2" fmla="*/ 4545 h 147700"/>
              <a:gd name="connsiteX0" fmla="*/ 0 w 837479"/>
              <a:gd name="connsiteY0" fmla="*/ 192687 h 245063"/>
              <a:gd name="connsiteX1" fmla="*/ 512453 w 837479"/>
              <a:gd name="connsiteY1" fmla="*/ 81209 h 245063"/>
              <a:gd name="connsiteX2" fmla="*/ 837479 w 837479"/>
              <a:gd name="connsiteY2" fmla="*/ 75139 h 245063"/>
              <a:gd name="connsiteX0" fmla="*/ 0 w 872513"/>
              <a:gd name="connsiteY0" fmla="*/ 116297 h 141594"/>
              <a:gd name="connsiteX1" fmla="*/ 512453 w 872513"/>
              <a:gd name="connsiteY1" fmla="*/ 4819 h 141594"/>
              <a:gd name="connsiteX2" fmla="*/ 872513 w 872513"/>
              <a:gd name="connsiteY2" fmla="*/ 18688 h 141594"/>
              <a:gd name="connsiteX0" fmla="*/ 0 w 872513"/>
              <a:gd name="connsiteY0" fmla="*/ 177322 h 223964"/>
              <a:gd name="connsiteX1" fmla="*/ 512453 w 872513"/>
              <a:gd name="connsiteY1" fmla="*/ 65844 h 223964"/>
              <a:gd name="connsiteX2" fmla="*/ 872513 w 872513"/>
              <a:gd name="connsiteY2" fmla="*/ 79713 h 223964"/>
              <a:gd name="connsiteX0" fmla="*/ 0 w 872513"/>
              <a:gd name="connsiteY0" fmla="*/ 32069 h 66566"/>
              <a:gd name="connsiteX1" fmla="*/ 512453 w 872513"/>
              <a:gd name="connsiteY1" fmla="*/ 352 h 66566"/>
              <a:gd name="connsiteX2" fmla="*/ 872513 w 872513"/>
              <a:gd name="connsiteY2" fmla="*/ 14221 h 66566"/>
              <a:gd name="connsiteX0" fmla="*/ 0 w 872513"/>
              <a:gd name="connsiteY0" fmla="*/ 32069 h 110312"/>
              <a:gd name="connsiteX1" fmla="*/ 512453 w 872513"/>
              <a:gd name="connsiteY1" fmla="*/ 352 h 110312"/>
              <a:gd name="connsiteX2" fmla="*/ 872513 w 872513"/>
              <a:gd name="connsiteY2" fmla="*/ 14221 h 110312"/>
              <a:gd name="connsiteX0" fmla="*/ 0 w 872513"/>
              <a:gd name="connsiteY0" fmla="*/ 32069 h 154425"/>
              <a:gd name="connsiteX1" fmla="*/ 512453 w 872513"/>
              <a:gd name="connsiteY1" fmla="*/ 352 h 154425"/>
              <a:gd name="connsiteX2" fmla="*/ 872513 w 872513"/>
              <a:gd name="connsiteY2" fmla="*/ 14221 h 154425"/>
              <a:gd name="connsiteX0" fmla="*/ 0 w 1012651"/>
              <a:gd name="connsiteY0" fmla="*/ 277071 h 408614"/>
              <a:gd name="connsiteX1" fmla="*/ 512453 w 1012651"/>
              <a:gd name="connsiteY1" fmla="*/ 245354 h 408614"/>
              <a:gd name="connsiteX2" fmla="*/ 1012651 w 1012651"/>
              <a:gd name="connsiteY2" fmla="*/ 0 h 408614"/>
              <a:gd name="connsiteX0" fmla="*/ 0 w 1012651"/>
              <a:gd name="connsiteY0" fmla="*/ 277071 h 370866"/>
              <a:gd name="connsiteX1" fmla="*/ 731418 w 1012651"/>
              <a:gd name="connsiteY1" fmla="*/ 45952 h 370866"/>
              <a:gd name="connsiteX2" fmla="*/ 1012651 w 1012651"/>
              <a:gd name="connsiteY2" fmla="*/ 0 h 370866"/>
              <a:gd name="connsiteX0" fmla="*/ 0 w 872513"/>
              <a:gd name="connsiteY0" fmla="*/ 420478 h 500523"/>
              <a:gd name="connsiteX1" fmla="*/ 591280 w 872513"/>
              <a:gd name="connsiteY1" fmla="*/ 49777 h 500523"/>
              <a:gd name="connsiteX2" fmla="*/ 872513 w 872513"/>
              <a:gd name="connsiteY2" fmla="*/ 3825 h 500523"/>
              <a:gd name="connsiteX0" fmla="*/ 0 w 828720"/>
              <a:gd name="connsiteY0" fmla="*/ 589226 h 657793"/>
              <a:gd name="connsiteX1" fmla="*/ 547487 w 828720"/>
              <a:gd name="connsiteY1" fmla="*/ 59003 h 657793"/>
              <a:gd name="connsiteX2" fmla="*/ 828720 w 828720"/>
              <a:gd name="connsiteY2" fmla="*/ 13051 h 657793"/>
              <a:gd name="connsiteX0" fmla="*/ 0 w 828720"/>
              <a:gd name="connsiteY0" fmla="*/ 589226 h 589225"/>
              <a:gd name="connsiteX1" fmla="*/ 547487 w 828720"/>
              <a:gd name="connsiteY1" fmla="*/ 59003 h 589225"/>
              <a:gd name="connsiteX2" fmla="*/ 828720 w 828720"/>
              <a:gd name="connsiteY2" fmla="*/ 13051 h 589225"/>
              <a:gd name="connsiteX0" fmla="*/ 0 w 784927"/>
              <a:gd name="connsiteY0" fmla="*/ 695480 h 695480"/>
              <a:gd name="connsiteX1" fmla="*/ 503694 w 784927"/>
              <a:gd name="connsiteY1" fmla="*/ 65555 h 695480"/>
              <a:gd name="connsiteX2" fmla="*/ 784927 w 784927"/>
              <a:gd name="connsiteY2" fmla="*/ 19603 h 695480"/>
              <a:gd name="connsiteX0" fmla="*/ 0 w 784927"/>
              <a:gd name="connsiteY0" fmla="*/ 685497 h 685497"/>
              <a:gd name="connsiteX1" fmla="*/ 311004 w 784927"/>
              <a:gd name="connsiteY1" fmla="*/ 75512 h 685497"/>
              <a:gd name="connsiteX2" fmla="*/ 784927 w 784927"/>
              <a:gd name="connsiteY2" fmla="*/ 9620 h 685497"/>
              <a:gd name="connsiteX0" fmla="*/ 0 w 784927"/>
              <a:gd name="connsiteY0" fmla="*/ 685497 h 685497"/>
              <a:gd name="connsiteX1" fmla="*/ 100812 w 784927"/>
              <a:gd name="connsiteY1" fmla="*/ 536354 h 685497"/>
              <a:gd name="connsiteX2" fmla="*/ 311004 w 784927"/>
              <a:gd name="connsiteY2" fmla="*/ 75512 h 685497"/>
              <a:gd name="connsiteX3" fmla="*/ 784927 w 784927"/>
              <a:gd name="connsiteY3" fmla="*/ 9620 h 685497"/>
              <a:gd name="connsiteX0" fmla="*/ 0 w 933824"/>
              <a:gd name="connsiteY0" fmla="*/ 565856 h 583858"/>
              <a:gd name="connsiteX1" fmla="*/ 249709 w 933824"/>
              <a:gd name="connsiteY1" fmla="*/ 536354 h 583858"/>
              <a:gd name="connsiteX2" fmla="*/ 459901 w 933824"/>
              <a:gd name="connsiteY2" fmla="*/ 75512 h 583858"/>
              <a:gd name="connsiteX3" fmla="*/ 933824 w 933824"/>
              <a:gd name="connsiteY3" fmla="*/ 9620 h 583858"/>
              <a:gd name="connsiteX0" fmla="*/ 0 w 907548"/>
              <a:gd name="connsiteY0" fmla="*/ 605736 h 605736"/>
              <a:gd name="connsiteX1" fmla="*/ 223433 w 907548"/>
              <a:gd name="connsiteY1" fmla="*/ 536354 h 605736"/>
              <a:gd name="connsiteX2" fmla="*/ 433625 w 907548"/>
              <a:gd name="connsiteY2" fmla="*/ 75512 h 605736"/>
              <a:gd name="connsiteX3" fmla="*/ 907548 w 907548"/>
              <a:gd name="connsiteY3" fmla="*/ 9620 h 605736"/>
              <a:gd name="connsiteX0" fmla="*/ 0 w 907548"/>
              <a:gd name="connsiteY0" fmla="*/ 602046 h 650501"/>
              <a:gd name="connsiteX1" fmla="*/ 205915 w 907548"/>
              <a:gd name="connsiteY1" fmla="*/ 612424 h 650501"/>
              <a:gd name="connsiteX2" fmla="*/ 433625 w 907548"/>
              <a:gd name="connsiteY2" fmla="*/ 71822 h 650501"/>
              <a:gd name="connsiteX3" fmla="*/ 907548 w 907548"/>
              <a:gd name="connsiteY3" fmla="*/ 5930 h 650501"/>
              <a:gd name="connsiteX0" fmla="*/ 0 w 907548"/>
              <a:gd name="connsiteY0" fmla="*/ 596116 h 644571"/>
              <a:gd name="connsiteX1" fmla="*/ 205915 w 907548"/>
              <a:gd name="connsiteY1" fmla="*/ 606494 h 644571"/>
              <a:gd name="connsiteX2" fmla="*/ 442384 w 907548"/>
              <a:gd name="connsiteY2" fmla="*/ 125713 h 644571"/>
              <a:gd name="connsiteX3" fmla="*/ 907548 w 907548"/>
              <a:gd name="connsiteY3" fmla="*/ 0 h 644571"/>
              <a:gd name="connsiteX0" fmla="*/ 0 w 741134"/>
              <a:gd name="connsiteY0" fmla="*/ 526319 h 574774"/>
              <a:gd name="connsiteX1" fmla="*/ 205915 w 741134"/>
              <a:gd name="connsiteY1" fmla="*/ 536697 h 574774"/>
              <a:gd name="connsiteX2" fmla="*/ 442384 w 741134"/>
              <a:gd name="connsiteY2" fmla="*/ 55916 h 574774"/>
              <a:gd name="connsiteX3" fmla="*/ 741134 w 741134"/>
              <a:gd name="connsiteY3" fmla="*/ 9964 h 574774"/>
              <a:gd name="connsiteX0" fmla="*/ 0 w 741134"/>
              <a:gd name="connsiteY0" fmla="*/ 526319 h 609765"/>
              <a:gd name="connsiteX1" fmla="*/ 205915 w 741134"/>
              <a:gd name="connsiteY1" fmla="*/ 536697 h 609765"/>
              <a:gd name="connsiteX2" fmla="*/ 442384 w 741134"/>
              <a:gd name="connsiteY2" fmla="*/ 55916 h 609765"/>
              <a:gd name="connsiteX3" fmla="*/ 741134 w 741134"/>
              <a:gd name="connsiteY3" fmla="*/ 9964 h 609765"/>
              <a:gd name="connsiteX0" fmla="*/ 0 w 995134"/>
              <a:gd name="connsiteY0" fmla="*/ 526319 h 609765"/>
              <a:gd name="connsiteX1" fmla="*/ 459915 w 995134"/>
              <a:gd name="connsiteY1" fmla="*/ 536697 h 609765"/>
              <a:gd name="connsiteX2" fmla="*/ 696384 w 995134"/>
              <a:gd name="connsiteY2" fmla="*/ 55916 h 609765"/>
              <a:gd name="connsiteX3" fmla="*/ 995134 w 995134"/>
              <a:gd name="connsiteY3" fmla="*/ 9964 h 609765"/>
              <a:gd name="connsiteX0" fmla="*/ 0 w 995134"/>
              <a:gd name="connsiteY0" fmla="*/ 530070 h 662343"/>
              <a:gd name="connsiteX1" fmla="*/ 389846 w 995134"/>
              <a:gd name="connsiteY1" fmla="*/ 600269 h 662343"/>
              <a:gd name="connsiteX2" fmla="*/ 696384 w 995134"/>
              <a:gd name="connsiteY2" fmla="*/ 59667 h 662343"/>
              <a:gd name="connsiteX3" fmla="*/ 995134 w 995134"/>
              <a:gd name="connsiteY3" fmla="*/ 13715 h 662343"/>
              <a:gd name="connsiteX0" fmla="*/ 0 w 995134"/>
              <a:gd name="connsiteY0" fmla="*/ 530070 h 622010"/>
              <a:gd name="connsiteX1" fmla="*/ 389846 w 995134"/>
              <a:gd name="connsiteY1" fmla="*/ 600269 h 622010"/>
              <a:gd name="connsiteX2" fmla="*/ 696384 w 995134"/>
              <a:gd name="connsiteY2" fmla="*/ 59667 h 622010"/>
              <a:gd name="connsiteX3" fmla="*/ 995134 w 995134"/>
              <a:gd name="connsiteY3" fmla="*/ 13715 h 622010"/>
              <a:gd name="connsiteX0" fmla="*/ 0 w 995134"/>
              <a:gd name="connsiteY0" fmla="*/ 531361 h 641503"/>
              <a:gd name="connsiteX1" fmla="*/ 363570 w 995134"/>
              <a:gd name="connsiteY1" fmla="*/ 621500 h 641503"/>
              <a:gd name="connsiteX2" fmla="*/ 696384 w 995134"/>
              <a:gd name="connsiteY2" fmla="*/ 60958 h 641503"/>
              <a:gd name="connsiteX3" fmla="*/ 995134 w 995134"/>
              <a:gd name="connsiteY3" fmla="*/ 15006 h 641503"/>
              <a:gd name="connsiteX0" fmla="*/ 0 w 995134"/>
              <a:gd name="connsiteY0" fmla="*/ 532666 h 661267"/>
              <a:gd name="connsiteX1" fmla="*/ 433639 w 995134"/>
              <a:gd name="connsiteY1" fmla="*/ 642745 h 661267"/>
              <a:gd name="connsiteX2" fmla="*/ 696384 w 995134"/>
              <a:gd name="connsiteY2" fmla="*/ 62263 h 661267"/>
              <a:gd name="connsiteX3" fmla="*/ 995134 w 995134"/>
              <a:gd name="connsiteY3" fmla="*/ 16311 h 661267"/>
              <a:gd name="connsiteX0" fmla="*/ 0 w 995134"/>
              <a:gd name="connsiteY0" fmla="*/ 532666 h 661269"/>
              <a:gd name="connsiteX1" fmla="*/ 433639 w 995134"/>
              <a:gd name="connsiteY1" fmla="*/ 642745 h 661269"/>
              <a:gd name="connsiteX2" fmla="*/ 696384 w 995134"/>
              <a:gd name="connsiteY2" fmla="*/ 62263 h 661269"/>
              <a:gd name="connsiteX3" fmla="*/ 995134 w 995134"/>
              <a:gd name="connsiteY3" fmla="*/ 16311 h 661269"/>
              <a:gd name="connsiteX0" fmla="*/ 0 w 1030169"/>
              <a:gd name="connsiteY0" fmla="*/ 353204 h 653871"/>
              <a:gd name="connsiteX1" fmla="*/ 468674 w 1030169"/>
              <a:gd name="connsiteY1" fmla="*/ 642745 h 653871"/>
              <a:gd name="connsiteX2" fmla="*/ 731419 w 1030169"/>
              <a:gd name="connsiteY2" fmla="*/ 62263 h 653871"/>
              <a:gd name="connsiteX3" fmla="*/ 1030169 w 1030169"/>
              <a:gd name="connsiteY3" fmla="*/ 16311 h 653871"/>
              <a:gd name="connsiteX0" fmla="*/ 0 w 1030169"/>
              <a:gd name="connsiteY0" fmla="*/ 358547 h 737300"/>
              <a:gd name="connsiteX1" fmla="*/ 468674 w 1030169"/>
              <a:gd name="connsiteY1" fmla="*/ 727849 h 737300"/>
              <a:gd name="connsiteX2" fmla="*/ 731419 w 1030169"/>
              <a:gd name="connsiteY2" fmla="*/ 67606 h 737300"/>
              <a:gd name="connsiteX3" fmla="*/ 1030169 w 1030169"/>
              <a:gd name="connsiteY3" fmla="*/ 21654 h 737300"/>
              <a:gd name="connsiteX0" fmla="*/ 0 w 951341"/>
              <a:gd name="connsiteY0" fmla="*/ 111788 h 734296"/>
              <a:gd name="connsiteX1" fmla="*/ 389846 w 951341"/>
              <a:gd name="connsiteY1" fmla="*/ 727849 h 734296"/>
              <a:gd name="connsiteX2" fmla="*/ 652591 w 951341"/>
              <a:gd name="connsiteY2" fmla="*/ 67606 h 734296"/>
              <a:gd name="connsiteX3" fmla="*/ 951341 w 951341"/>
              <a:gd name="connsiteY3" fmla="*/ 21654 h 73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341" h="734296">
                <a:moveTo>
                  <a:pt x="0" y="111788"/>
                </a:moveTo>
                <a:cubicBezTo>
                  <a:pt x="16802" y="86931"/>
                  <a:pt x="302978" y="809573"/>
                  <a:pt x="389846" y="727849"/>
                </a:cubicBezTo>
                <a:cubicBezTo>
                  <a:pt x="476714" y="725886"/>
                  <a:pt x="559009" y="185305"/>
                  <a:pt x="652591" y="67606"/>
                </a:cubicBezTo>
                <a:cubicBezTo>
                  <a:pt x="746174" y="-50093"/>
                  <a:pt x="951341" y="21654"/>
                  <a:pt x="951341" y="21654"/>
                </a:cubicBezTo>
              </a:path>
            </a:pathLst>
          </a:custGeom>
          <a:ln w="38100" cmpd="sng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ight Arrow 25"/>
          <p:cNvSpPr/>
          <p:nvPr/>
        </p:nvSpPr>
        <p:spPr>
          <a:xfrm rot="20284089">
            <a:off x="2237040" y="1547314"/>
            <a:ext cx="695164" cy="335951"/>
          </a:xfrm>
          <a:prstGeom prst="rightArrow">
            <a:avLst/>
          </a:prstGeom>
          <a:solidFill>
            <a:srgbClr val="FFFFFF">
              <a:alpha val="58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ight Arrow 30"/>
          <p:cNvSpPr/>
          <p:nvPr/>
        </p:nvSpPr>
        <p:spPr>
          <a:xfrm rot="18725992">
            <a:off x="6406605" y="1513555"/>
            <a:ext cx="521373" cy="447935"/>
          </a:xfrm>
          <a:prstGeom prst="rightArrow">
            <a:avLst/>
          </a:prstGeom>
          <a:solidFill>
            <a:srgbClr val="FFFFFF">
              <a:alpha val="58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ight Arrow 31"/>
          <p:cNvSpPr/>
          <p:nvPr/>
        </p:nvSpPr>
        <p:spPr>
          <a:xfrm rot="18471753">
            <a:off x="1960954" y="3531484"/>
            <a:ext cx="455031" cy="447935"/>
          </a:xfrm>
          <a:prstGeom prst="rightArrow">
            <a:avLst/>
          </a:prstGeom>
          <a:solidFill>
            <a:srgbClr val="FFFFFF">
              <a:alpha val="58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ight Arrow 32"/>
          <p:cNvSpPr/>
          <p:nvPr/>
        </p:nvSpPr>
        <p:spPr>
          <a:xfrm rot="17736863">
            <a:off x="6179570" y="3636772"/>
            <a:ext cx="449309" cy="447935"/>
          </a:xfrm>
          <a:prstGeom prst="rightArrow">
            <a:avLst/>
          </a:prstGeom>
          <a:solidFill>
            <a:srgbClr val="FFFFFF">
              <a:alpha val="58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870200" y="1527197"/>
            <a:ext cx="1222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Jet Streak</a:t>
            </a:r>
            <a:endParaRPr lang="en-US" sz="2000" b="1" dirty="0">
              <a:solidFill>
                <a:srgbClr val="FFFF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46325" y="2058092"/>
            <a:ext cx="2083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glow rad="1397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</a:rPr>
              <a:t>Low-level</a:t>
            </a:r>
          </a:p>
          <a:p>
            <a:r>
              <a:rPr lang="en-US" sz="2000" b="1" dirty="0" smtClean="0">
                <a:effectLst>
                  <a:glow rad="1397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</a:rPr>
              <a:t>Convergence</a:t>
            </a:r>
            <a:endParaRPr lang="en-US" sz="2000" b="1" dirty="0">
              <a:effectLst>
                <a:glow rad="139700">
                  <a:schemeClr val="accent4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8410" y="794453"/>
            <a:ext cx="1860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Backward moving upper cyclone</a:t>
            </a:r>
            <a:endParaRPr lang="en-US" sz="2000" b="1" dirty="0"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92404" y="1149180"/>
            <a:ext cx="1298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More intense</a:t>
            </a:r>
            <a:endParaRPr lang="en-US" sz="2400" b="1" dirty="0"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6373505" y="1753064"/>
            <a:ext cx="143495" cy="34312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759573" y="3788151"/>
            <a:ext cx="143495" cy="44282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6004127" y="3544254"/>
            <a:ext cx="186048" cy="59168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2183307" y="1793607"/>
            <a:ext cx="83653" cy="23090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57283" y="3631658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effectLst>
                  <a:glow rad="1397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C</a:t>
            </a:r>
            <a:endParaRPr lang="en-US" sz="2800" b="1" dirty="0">
              <a:solidFill>
                <a:srgbClr val="FFFFFF"/>
              </a:solidFill>
              <a:effectLst>
                <a:glow rad="139700">
                  <a:schemeClr val="accent3">
                    <a:lumMod val="50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5095" y="3544255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effectLst>
                  <a:glow rad="139700">
                    <a:schemeClr val="accent3">
                      <a:lumMod val="50000"/>
                      <a:alpha val="40000"/>
                    </a:schemeClr>
                  </a:glow>
                </a:effectLst>
              </a:rPr>
              <a:t>C</a:t>
            </a:r>
            <a:endParaRPr lang="en-US" sz="3200" b="1" dirty="0">
              <a:solidFill>
                <a:srgbClr val="FFFFFF"/>
              </a:solidFill>
              <a:effectLst>
                <a:glow rad="139700">
                  <a:schemeClr val="accent3">
                    <a:lumMod val="50000"/>
                    <a:alpha val="40000"/>
                  </a:schemeClr>
                </a:glo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49462" y="896668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effectLst>
                  <a:glow rad="1397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</a:rPr>
              <a:t>A</a:t>
            </a:r>
            <a:endParaRPr lang="en-US" sz="2400" b="1" dirty="0">
              <a:solidFill>
                <a:srgbClr val="FFFFFF"/>
              </a:solidFill>
              <a:effectLst>
                <a:glow rad="139700">
                  <a:schemeClr val="accent4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74144" y="3054832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effectLst>
                  <a:glow rad="1397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</a:rPr>
              <a:t>A</a:t>
            </a:r>
            <a:endParaRPr lang="en-US" sz="2400" b="1" dirty="0">
              <a:solidFill>
                <a:srgbClr val="FFFFFF"/>
              </a:solidFill>
              <a:effectLst>
                <a:glow rad="139700">
                  <a:schemeClr val="accent4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443835" y="3054832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effectLst>
                  <a:glow rad="1397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</a:rPr>
              <a:t>A</a:t>
            </a:r>
            <a:endParaRPr lang="en-US" sz="2400" b="1" dirty="0">
              <a:solidFill>
                <a:srgbClr val="FFFFFF"/>
              </a:solidFill>
              <a:effectLst>
                <a:glow rad="139700">
                  <a:schemeClr val="accent4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403232" y="4882421"/>
            <a:ext cx="42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-75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27335" y="4899334"/>
            <a:ext cx="42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-60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275380" y="4893111"/>
            <a:ext cx="42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-45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74454" y="2705574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-75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898557" y="2701056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-60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846602" y="2694833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-45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393170" y="2729224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-75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317273" y="2724705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-60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265318" y="2718482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-45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63948" y="4899269"/>
            <a:ext cx="42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-75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888051" y="4894750"/>
            <a:ext cx="42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-60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836096" y="4888527"/>
            <a:ext cx="42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-45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823272" y="110441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823272" y="154299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823272" y="203525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4927" y="1816103"/>
            <a:ext cx="1012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850 flow</a:t>
            </a:r>
            <a:endParaRPr lang="en-US" b="1"/>
          </a:p>
        </p:txBody>
      </p:sp>
      <p:sp>
        <p:nvSpPr>
          <p:cNvPr id="67" name="TextBox 66"/>
          <p:cNvSpPr txBox="1"/>
          <p:nvPr/>
        </p:nvSpPr>
        <p:spPr>
          <a:xfrm>
            <a:off x="7263475" y="2006248"/>
            <a:ext cx="1012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850 flow</a:t>
            </a:r>
            <a:endParaRPr lang="en-US" b="1"/>
          </a:p>
        </p:txBody>
      </p:sp>
      <p:sp>
        <p:nvSpPr>
          <p:cNvPr id="68" name="TextBox 67"/>
          <p:cNvSpPr txBox="1"/>
          <p:nvPr/>
        </p:nvSpPr>
        <p:spPr>
          <a:xfrm>
            <a:off x="6983106" y="3901489"/>
            <a:ext cx="1012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850 flow</a:t>
            </a:r>
            <a:endParaRPr lang="en-US" b="1"/>
          </a:p>
        </p:txBody>
      </p:sp>
      <p:sp>
        <p:nvSpPr>
          <p:cNvPr id="69" name="TextBox 68"/>
          <p:cNvSpPr txBox="1"/>
          <p:nvPr/>
        </p:nvSpPr>
        <p:spPr>
          <a:xfrm>
            <a:off x="2536053" y="3998204"/>
            <a:ext cx="1012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850 flow</a:t>
            </a:r>
            <a:endParaRPr lang="en-US" b="1"/>
          </a:p>
        </p:txBody>
      </p:sp>
      <p:sp>
        <p:nvSpPr>
          <p:cNvPr id="73" name="TextBox 72"/>
          <p:cNvSpPr txBox="1"/>
          <p:nvPr/>
        </p:nvSpPr>
        <p:spPr>
          <a:xfrm>
            <a:off x="8828441" y="319475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828441" y="363333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828441" y="412559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0" name="Date Placeholder 6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 dirty="0"/>
          </a:p>
        </p:txBody>
      </p:sp>
      <p:sp>
        <p:nvSpPr>
          <p:cNvPr id="71" name="Slide Number Placeholder 7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2" name="Footer Placeholder 7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534976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0262" y="154170"/>
            <a:ext cx="7763902" cy="4876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Mesoscale Convective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664389"/>
            <a:ext cx="4061362" cy="413324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b="1" dirty="0" smtClean="0"/>
              <a:t>Back-building convection, Training of cells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b="1" dirty="0" smtClean="0"/>
              <a:t>Interaction of Upper-level cyclone (SW’ly flow) and Low-level trough (E’ly-to-S’ly flow)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b="1" dirty="0" smtClean="0"/>
              <a:t>Low-level Warm Advection,  Weak mid-level shear, Low-level Convergence, Upper Divergence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2000" b="1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2000" b="1" dirty="0" smtClean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085112" y="700018"/>
            <a:ext cx="5035616" cy="3539473"/>
            <a:chOff x="2753795" y="854393"/>
            <a:chExt cx="6366933" cy="3928532"/>
          </a:xfrm>
        </p:grpSpPr>
        <p:pic>
          <p:nvPicPr>
            <p:cNvPr id="8" name="Content Placeholder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753795" y="854393"/>
              <a:ext cx="6366933" cy="3928532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H="1">
              <a:off x="5063571" y="2270523"/>
              <a:ext cx="1171575" cy="182165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4963559" y="2545889"/>
              <a:ext cx="1271586" cy="163974"/>
            </a:xfrm>
            <a:prstGeom prst="straightConnector1">
              <a:avLst/>
            </a:prstGeom>
            <a:ln w="22225">
              <a:solidFill>
                <a:srgbClr val="FFFF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209486" y="2132431"/>
              <a:ext cx="1522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glow rad="101600">
                      <a:schemeClr val="tx1">
                        <a:lumMod val="75000"/>
                        <a:lumOff val="25000"/>
                        <a:alpha val="60000"/>
                      </a:schemeClr>
                    </a:glow>
                  </a:effectLst>
                </a:rPr>
                <a:t>St. Lucia</a:t>
              </a:r>
            </a:p>
            <a:p>
              <a:r>
                <a:rPr lang="en-US" b="1" dirty="0" smtClean="0">
                  <a:solidFill>
                    <a:srgbClr val="FFFF00"/>
                  </a:solidFill>
                  <a:effectLst>
                    <a:glow rad="101600">
                      <a:schemeClr val="tx1">
                        <a:lumMod val="75000"/>
                        <a:lumOff val="25000"/>
                        <a:alpha val="60000"/>
                      </a:schemeClr>
                    </a:glow>
                  </a:effectLst>
                </a:rPr>
                <a:t>St Vincent</a:t>
              </a:r>
              <a:endParaRPr lang="en-US" b="1" dirty="0">
                <a:solidFill>
                  <a:srgbClr val="FFFF00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2" name="Left Arrow 1"/>
            <p:cNvSpPr/>
            <p:nvPr/>
          </p:nvSpPr>
          <p:spPr>
            <a:xfrm rot="565334">
              <a:off x="7739968" y="2657230"/>
              <a:ext cx="1310954" cy="692660"/>
            </a:xfrm>
            <a:prstGeom prst="leftArrow">
              <a:avLst/>
            </a:prstGeom>
            <a:solidFill>
              <a:schemeClr val="accent2">
                <a:lumMod val="50000"/>
                <a:alpha val="46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Left Arrow 11"/>
            <p:cNvSpPr/>
            <p:nvPr/>
          </p:nvSpPr>
          <p:spPr>
            <a:xfrm rot="8046462">
              <a:off x="3457945" y="2976611"/>
              <a:ext cx="983216" cy="923547"/>
            </a:xfrm>
            <a:prstGeom prst="leftArrow">
              <a:avLst/>
            </a:prstGeom>
            <a:solidFill>
              <a:schemeClr val="accent2">
                <a:lumMod val="40000"/>
                <a:lumOff val="60000"/>
                <a:alpha val="46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Left Arrow 13"/>
            <p:cNvSpPr/>
            <p:nvPr/>
          </p:nvSpPr>
          <p:spPr>
            <a:xfrm rot="734927">
              <a:off x="6815150" y="3720172"/>
              <a:ext cx="1310954" cy="692660"/>
            </a:xfrm>
            <a:prstGeom prst="leftArrow">
              <a:avLst/>
            </a:prstGeom>
            <a:solidFill>
              <a:schemeClr val="accent2">
                <a:lumMod val="50000"/>
                <a:alpha val="46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Laing EUREC4A Symposium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48071" y="5528749"/>
            <a:ext cx="39171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TPW </a:t>
            </a:r>
            <a:r>
              <a:rPr lang="en-US" sz="2400" b="1" dirty="0">
                <a:solidFill>
                  <a:srgbClr val="C00000"/>
                </a:solidFill>
              </a:rPr>
              <a:t>&gt; 50 mm</a:t>
            </a:r>
          </a:p>
          <a:p>
            <a:pPr marL="239713" indent="-239713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Deep layer of moisture</a:t>
            </a:r>
          </a:p>
          <a:p>
            <a:pPr marL="239713" indent="-239713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K-Index ~ 38 - Guadeloupe</a:t>
            </a:r>
          </a:p>
          <a:p>
            <a:pPr marL="239713" indent="-239713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Moisture </a:t>
            </a:r>
            <a:r>
              <a:rPr lang="en-US" sz="2400" dirty="0">
                <a:solidFill>
                  <a:srgbClr val="C00000"/>
                </a:solidFill>
              </a:rPr>
              <a:t>from Atlantic and South </a:t>
            </a:r>
            <a:r>
              <a:rPr lang="en-US" sz="2400" dirty="0" smtClean="0">
                <a:solidFill>
                  <a:srgbClr val="C00000"/>
                </a:solidFill>
              </a:rPr>
              <a:t>America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807528" y="3325090"/>
            <a:ext cx="2553195" cy="1747160"/>
            <a:chOff x="338002" y="706910"/>
            <a:chExt cx="3345015" cy="2306403"/>
          </a:xfrm>
        </p:grpSpPr>
        <p:pic>
          <p:nvPicPr>
            <p:cNvPr id="32" name="Picture 31" descr="CONUS_TPW_20131224_12Z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365783" y="728840"/>
              <a:ext cx="3317234" cy="2284473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338002" y="706910"/>
              <a:ext cx="25370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1200 UTC 24 Dec 2013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7345" y="2024841"/>
              <a:ext cx="15546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Moisture</a:t>
              </a:r>
            </a:p>
            <a:p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Convergence</a:t>
              </a:r>
              <a:endPara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 rot="4877353">
              <a:off x="2010512" y="1970932"/>
              <a:ext cx="381509" cy="152400"/>
            </a:xfrm>
            <a:custGeom>
              <a:avLst/>
              <a:gdLst>
                <a:gd name="connsiteX0" fmla="*/ 0 w 1336720"/>
                <a:gd name="connsiteY0" fmla="*/ 217250 h 490045"/>
                <a:gd name="connsiteX1" fmla="*/ 451143 w 1336720"/>
                <a:gd name="connsiteY1" fmla="*/ 484634 h 490045"/>
                <a:gd name="connsiteX2" fmla="*/ 1336720 w 1336720"/>
                <a:gd name="connsiteY2" fmla="*/ 0 h 490045"/>
                <a:gd name="connsiteX0" fmla="*/ 0 w 1292927"/>
                <a:gd name="connsiteY0" fmla="*/ 835396 h 871790"/>
                <a:gd name="connsiteX1" fmla="*/ 407350 w 1292927"/>
                <a:gd name="connsiteY1" fmla="*/ 484634 h 871790"/>
                <a:gd name="connsiteX2" fmla="*/ 1292927 w 1292927"/>
                <a:gd name="connsiteY2" fmla="*/ 0 h 871790"/>
                <a:gd name="connsiteX0" fmla="*/ 0 w 1292927"/>
                <a:gd name="connsiteY0" fmla="*/ 835396 h 835395"/>
                <a:gd name="connsiteX1" fmla="*/ 407350 w 1292927"/>
                <a:gd name="connsiteY1" fmla="*/ 484634 h 835395"/>
                <a:gd name="connsiteX2" fmla="*/ 1292927 w 1292927"/>
                <a:gd name="connsiteY2" fmla="*/ 0 h 835395"/>
                <a:gd name="connsiteX0" fmla="*/ 0 w 1292927"/>
                <a:gd name="connsiteY0" fmla="*/ 835396 h 835397"/>
                <a:gd name="connsiteX1" fmla="*/ 354799 w 1292927"/>
                <a:gd name="connsiteY1" fmla="*/ 345053 h 835397"/>
                <a:gd name="connsiteX2" fmla="*/ 1292927 w 1292927"/>
                <a:gd name="connsiteY2" fmla="*/ 0 h 835397"/>
                <a:gd name="connsiteX0" fmla="*/ 0 w 741134"/>
                <a:gd name="connsiteY0" fmla="*/ 735695 h 735694"/>
                <a:gd name="connsiteX1" fmla="*/ 354799 w 741134"/>
                <a:gd name="connsiteY1" fmla="*/ 245352 h 735694"/>
                <a:gd name="connsiteX2" fmla="*/ 741134 w 741134"/>
                <a:gd name="connsiteY2" fmla="*/ 0 h 735694"/>
                <a:gd name="connsiteX0" fmla="*/ 0 w 741134"/>
                <a:gd name="connsiteY0" fmla="*/ 735695 h 735696"/>
                <a:gd name="connsiteX1" fmla="*/ 433626 w 741134"/>
                <a:gd name="connsiteY1" fmla="*/ 245352 h 735696"/>
                <a:gd name="connsiteX2" fmla="*/ 741134 w 741134"/>
                <a:gd name="connsiteY2" fmla="*/ 0 h 735696"/>
                <a:gd name="connsiteX0" fmla="*/ 0 w 863755"/>
                <a:gd name="connsiteY0" fmla="*/ 336890 h 336890"/>
                <a:gd name="connsiteX1" fmla="*/ 556247 w 863755"/>
                <a:gd name="connsiteY1" fmla="*/ 245352 h 336890"/>
                <a:gd name="connsiteX2" fmla="*/ 863755 w 863755"/>
                <a:gd name="connsiteY2" fmla="*/ 0 h 336890"/>
                <a:gd name="connsiteX0" fmla="*/ 0 w 863755"/>
                <a:gd name="connsiteY0" fmla="*/ 336890 h 336890"/>
                <a:gd name="connsiteX1" fmla="*/ 556247 w 863755"/>
                <a:gd name="connsiteY1" fmla="*/ 245352 h 336890"/>
                <a:gd name="connsiteX2" fmla="*/ 863755 w 863755"/>
                <a:gd name="connsiteY2" fmla="*/ 0 h 336890"/>
                <a:gd name="connsiteX0" fmla="*/ 0 w 758651"/>
                <a:gd name="connsiteY0" fmla="*/ 237189 h 259718"/>
                <a:gd name="connsiteX1" fmla="*/ 451143 w 758651"/>
                <a:gd name="connsiteY1" fmla="*/ 245352 h 259718"/>
                <a:gd name="connsiteX2" fmla="*/ 758651 w 758651"/>
                <a:gd name="connsiteY2" fmla="*/ 0 h 259718"/>
                <a:gd name="connsiteX0" fmla="*/ 0 w 758651"/>
                <a:gd name="connsiteY0" fmla="*/ 237189 h 291473"/>
                <a:gd name="connsiteX1" fmla="*/ 451143 w 758651"/>
                <a:gd name="connsiteY1" fmla="*/ 245352 h 291473"/>
                <a:gd name="connsiteX2" fmla="*/ 758651 w 758651"/>
                <a:gd name="connsiteY2" fmla="*/ 0 h 291473"/>
                <a:gd name="connsiteX0" fmla="*/ 0 w 837479"/>
                <a:gd name="connsiteY0" fmla="*/ 117548 h 165803"/>
                <a:gd name="connsiteX1" fmla="*/ 451143 w 837479"/>
                <a:gd name="connsiteY1" fmla="*/ 125711 h 165803"/>
                <a:gd name="connsiteX2" fmla="*/ 837479 w 837479"/>
                <a:gd name="connsiteY2" fmla="*/ 0 h 165803"/>
                <a:gd name="connsiteX0" fmla="*/ 0 w 837479"/>
                <a:gd name="connsiteY0" fmla="*/ 122093 h 147700"/>
                <a:gd name="connsiteX1" fmla="*/ 512453 w 837479"/>
                <a:gd name="connsiteY1" fmla="*/ 10615 h 147700"/>
                <a:gd name="connsiteX2" fmla="*/ 837479 w 837479"/>
                <a:gd name="connsiteY2" fmla="*/ 4545 h 147700"/>
                <a:gd name="connsiteX0" fmla="*/ 0 w 837479"/>
                <a:gd name="connsiteY0" fmla="*/ 192687 h 245063"/>
                <a:gd name="connsiteX1" fmla="*/ 512453 w 837479"/>
                <a:gd name="connsiteY1" fmla="*/ 81209 h 245063"/>
                <a:gd name="connsiteX2" fmla="*/ 837479 w 837479"/>
                <a:gd name="connsiteY2" fmla="*/ 75139 h 245063"/>
                <a:gd name="connsiteX0" fmla="*/ 0 w 872513"/>
                <a:gd name="connsiteY0" fmla="*/ 116297 h 141594"/>
                <a:gd name="connsiteX1" fmla="*/ 512453 w 872513"/>
                <a:gd name="connsiteY1" fmla="*/ 4819 h 141594"/>
                <a:gd name="connsiteX2" fmla="*/ 872513 w 872513"/>
                <a:gd name="connsiteY2" fmla="*/ 18688 h 141594"/>
                <a:gd name="connsiteX0" fmla="*/ 0 w 872513"/>
                <a:gd name="connsiteY0" fmla="*/ 177322 h 223964"/>
                <a:gd name="connsiteX1" fmla="*/ 512453 w 872513"/>
                <a:gd name="connsiteY1" fmla="*/ 65844 h 223964"/>
                <a:gd name="connsiteX2" fmla="*/ 872513 w 872513"/>
                <a:gd name="connsiteY2" fmla="*/ 79713 h 223964"/>
                <a:gd name="connsiteX0" fmla="*/ 0 w 872513"/>
                <a:gd name="connsiteY0" fmla="*/ 32069 h 66566"/>
                <a:gd name="connsiteX1" fmla="*/ 512453 w 872513"/>
                <a:gd name="connsiteY1" fmla="*/ 352 h 66566"/>
                <a:gd name="connsiteX2" fmla="*/ 872513 w 872513"/>
                <a:gd name="connsiteY2" fmla="*/ 14221 h 66566"/>
                <a:gd name="connsiteX0" fmla="*/ 0 w 872513"/>
                <a:gd name="connsiteY0" fmla="*/ 32069 h 110312"/>
                <a:gd name="connsiteX1" fmla="*/ 512453 w 872513"/>
                <a:gd name="connsiteY1" fmla="*/ 352 h 110312"/>
                <a:gd name="connsiteX2" fmla="*/ 872513 w 872513"/>
                <a:gd name="connsiteY2" fmla="*/ 14221 h 110312"/>
                <a:gd name="connsiteX0" fmla="*/ 0 w 872513"/>
                <a:gd name="connsiteY0" fmla="*/ 32069 h 154425"/>
                <a:gd name="connsiteX1" fmla="*/ 512453 w 872513"/>
                <a:gd name="connsiteY1" fmla="*/ 352 h 154425"/>
                <a:gd name="connsiteX2" fmla="*/ 872513 w 872513"/>
                <a:gd name="connsiteY2" fmla="*/ 14221 h 154425"/>
                <a:gd name="connsiteX0" fmla="*/ 0 w 1012651"/>
                <a:gd name="connsiteY0" fmla="*/ 277071 h 408614"/>
                <a:gd name="connsiteX1" fmla="*/ 512453 w 1012651"/>
                <a:gd name="connsiteY1" fmla="*/ 245354 h 408614"/>
                <a:gd name="connsiteX2" fmla="*/ 1012651 w 1012651"/>
                <a:gd name="connsiteY2" fmla="*/ 0 h 408614"/>
                <a:gd name="connsiteX0" fmla="*/ 0 w 1012651"/>
                <a:gd name="connsiteY0" fmla="*/ 277071 h 370866"/>
                <a:gd name="connsiteX1" fmla="*/ 731418 w 1012651"/>
                <a:gd name="connsiteY1" fmla="*/ 45952 h 370866"/>
                <a:gd name="connsiteX2" fmla="*/ 1012651 w 1012651"/>
                <a:gd name="connsiteY2" fmla="*/ 0 h 370866"/>
                <a:gd name="connsiteX0" fmla="*/ 0 w 872513"/>
                <a:gd name="connsiteY0" fmla="*/ 420478 h 500523"/>
                <a:gd name="connsiteX1" fmla="*/ 591280 w 872513"/>
                <a:gd name="connsiteY1" fmla="*/ 49777 h 500523"/>
                <a:gd name="connsiteX2" fmla="*/ 872513 w 872513"/>
                <a:gd name="connsiteY2" fmla="*/ 3825 h 500523"/>
                <a:gd name="connsiteX0" fmla="*/ 0 w 872513"/>
                <a:gd name="connsiteY0" fmla="*/ 416653 h 505475"/>
                <a:gd name="connsiteX1" fmla="*/ 591280 w 872513"/>
                <a:gd name="connsiteY1" fmla="*/ 125713 h 505475"/>
                <a:gd name="connsiteX2" fmla="*/ 872513 w 872513"/>
                <a:gd name="connsiteY2" fmla="*/ 0 h 505475"/>
                <a:gd name="connsiteX0" fmla="*/ 0 w 828720"/>
                <a:gd name="connsiteY0" fmla="*/ 308396 h 394689"/>
                <a:gd name="connsiteX1" fmla="*/ 591280 w 828720"/>
                <a:gd name="connsiteY1" fmla="*/ 17456 h 394689"/>
                <a:gd name="connsiteX2" fmla="*/ 828720 w 828720"/>
                <a:gd name="connsiteY2" fmla="*/ 31324 h 394689"/>
                <a:gd name="connsiteX0" fmla="*/ 0 w 793685"/>
                <a:gd name="connsiteY0" fmla="*/ 436594 h 525789"/>
                <a:gd name="connsiteX1" fmla="*/ 591280 w 793685"/>
                <a:gd name="connsiteY1" fmla="*/ 145654 h 525789"/>
                <a:gd name="connsiteX2" fmla="*/ 793685 w 793685"/>
                <a:gd name="connsiteY2" fmla="*/ 0 h 525789"/>
                <a:gd name="connsiteX0" fmla="*/ 0 w 793685"/>
                <a:gd name="connsiteY0" fmla="*/ 436594 h 521142"/>
                <a:gd name="connsiteX1" fmla="*/ 547487 w 793685"/>
                <a:gd name="connsiteY1" fmla="*/ 105774 h 521142"/>
                <a:gd name="connsiteX2" fmla="*/ 793685 w 793685"/>
                <a:gd name="connsiteY2" fmla="*/ 0 h 521142"/>
                <a:gd name="connsiteX0" fmla="*/ 0 w 793685"/>
                <a:gd name="connsiteY0" fmla="*/ 436594 h 436594"/>
                <a:gd name="connsiteX1" fmla="*/ 547487 w 793685"/>
                <a:gd name="connsiteY1" fmla="*/ 105774 h 436594"/>
                <a:gd name="connsiteX2" fmla="*/ 793685 w 793685"/>
                <a:gd name="connsiteY2" fmla="*/ 0 h 436594"/>
                <a:gd name="connsiteX0" fmla="*/ 0 w 793685"/>
                <a:gd name="connsiteY0" fmla="*/ 436594 h 436594"/>
                <a:gd name="connsiteX1" fmla="*/ 354292 w 793685"/>
                <a:gd name="connsiteY1" fmla="*/ 76454 h 436594"/>
                <a:gd name="connsiteX2" fmla="*/ 793685 w 793685"/>
                <a:gd name="connsiteY2" fmla="*/ 0 h 436594"/>
                <a:gd name="connsiteX0" fmla="*/ 0 w 626249"/>
                <a:gd name="connsiteY0" fmla="*/ 583194 h 583194"/>
                <a:gd name="connsiteX1" fmla="*/ 354292 w 626249"/>
                <a:gd name="connsiteY1" fmla="*/ 223054 h 583194"/>
                <a:gd name="connsiteX2" fmla="*/ 626249 w 626249"/>
                <a:gd name="connsiteY2" fmla="*/ 0 h 58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6249" h="583194">
                  <a:moveTo>
                    <a:pt x="0" y="583194"/>
                  </a:moveTo>
                  <a:cubicBezTo>
                    <a:pt x="233709" y="376131"/>
                    <a:pt x="249917" y="320253"/>
                    <a:pt x="354292" y="223054"/>
                  </a:cubicBezTo>
                  <a:cubicBezTo>
                    <a:pt x="458667" y="125855"/>
                    <a:pt x="626249" y="0"/>
                    <a:pt x="626249" y="0"/>
                  </a:cubicBezTo>
                </a:path>
              </a:pathLst>
            </a:custGeom>
            <a:ln w="28575" cmpd="sng">
              <a:solidFill>
                <a:schemeClr val="bg1"/>
              </a:solidFill>
              <a:headEnd type="arrow"/>
              <a:tailEnd type="none"/>
            </a:ln>
            <a:effectLst>
              <a:outerShdw blurRad="50800" dist="38100" dir="2700000" algn="tl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 35"/>
            <p:cNvSpPr/>
            <p:nvPr/>
          </p:nvSpPr>
          <p:spPr>
            <a:xfrm rot="2179686">
              <a:off x="2201358" y="2177256"/>
              <a:ext cx="606991" cy="157909"/>
            </a:xfrm>
            <a:custGeom>
              <a:avLst/>
              <a:gdLst>
                <a:gd name="connsiteX0" fmla="*/ 0 w 1336720"/>
                <a:gd name="connsiteY0" fmla="*/ 217250 h 490045"/>
                <a:gd name="connsiteX1" fmla="*/ 451143 w 1336720"/>
                <a:gd name="connsiteY1" fmla="*/ 484634 h 490045"/>
                <a:gd name="connsiteX2" fmla="*/ 1336720 w 1336720"/>
                <a:gd name="connsiteY2" fmla="*/ 0 h 490045"/>
                <a:gd name="connsiteX0" fmla="*/ 0 w 1292927"/>
                <a:gd name="connsiteY0" fmla="*/ 835396 h 871790"/>
                <a:gd name="connsiteX1" fmla="*/ 407350 w 1292927"/>
                <a:gd name="connsiteY1" fmla="*/ 484634 h 871790"/>
                <a:gd name="connsiteX2" fmla="*/ 1292927 w 1292927"/>
                <a:gd name="connsiteY2" fmla="*/ 0 h 871790"/>
                <a:gd name="connsiteX0" fmla="*/ 0 w 1292927"/>
                <a:gd name="connsiteY0" fmla="*/ 835396 h 835395"/>
                <a:gd name="connsiteX1" fmla="*/ 407350 w 1292927"/>
                <a:gd name="connsiteY1" fmla="*/ 484634 h 835395"/>
                <a:gd name="connsiteX2" fmla="*/ 1292927 w 1292927"/>
                <a:gd name="connsiteY2" fmla="*/ 0 h 835395"/>
                <a:gd name="connsiteX0" fmla="*/ 0 w 1292927"/>
                <a:gd name="connsiteY0" fmla="*/ 835396 h 835397"/>
                <a:gd name="connsiteX1" fmla="*/ 354799 w 1292927"/>
                <a:gd name="connsiteY1" fmla="*/ 345053 h 835397"/>
                <a:gd name="connsiteX2" fmla="*/ 1292927 w 1292927"/>
                <a:gd name="connsiteY2" fmla="*/ 0 h 835397"/>
                <a:gd name="connsiteX0" fmla="*/ 0 w 741134"/>
                <a:gd name="connsiteY0" fmla="*/ 735695 h 735694"/>
                <a:gd name="connsiteX1" fmla="*/ 354799 w 741134"/>
                <a:gd name="connsiteY1" fmla="*/ 245352 h 735694"/>
                <a:gd name="connsiteX2" fmla="*/ 741134 w 741134"/>
                <a:gd name="connsiteY2" fmla="*/ 0 h 735694"/>
                <a:gd name="connsiteX0" fmla="*/ 0 w 741134"/>
                <a:gd name="connsiteY0" fmla="*/ 735695 h 735696"/>
                <a:gd name="connsiteX1" fmla="*/ 433626 w 741134"/>
                <a:gd name="connsiteY1" fmla="*/ 245352 h 735696"/>
                <a:gd name="connsiteX2" fmla="*/ 741134 w 741134"/>
                <a:gd name="connsiteY2" fmla="*/ 0 h 735696"/>
                <a:gd name="connsiteX0" fmla="*/ 0 w 863755"/>
                <a:gd name="connsiteY0" fmla="*/ 336890 h 336890"/>
                <a:gd name="connsiteX1" fmla="*/ 556247 w 863755"/>
                <a:gd name="connsiteY1" fmla="*/ 245352 h 336890"/>
                <a:gd name="connsiteX2" fmla="*/ 863755 w 863755"/>
                <a:gd name="connsiteY2" fmla="*/ 0 h 336890"/>
                <a:gd name="connsiteX0" fmla="*/ 0 w 863755"/>
                <a:gd name="connsiteY0" fmla="*/ 336890 h 336890"/>
                <a:gd name="connsiteX1" fmla="*/ 556247 w 863755"/>
                <a:gd name="connsiteY1" fmla="*/ 245352 h 336890"/>
                <a:gd name="connsiteX2" fmla="*/ 863755 w 863755"/>
                <a:gd name="connsiteY2" fmla="*/ 0 h 336890"/>
                <a:gd name="connsiteX0" fmla="*/ 0 w 758651"/>
                <a:gd name="connsiteY0" fmla="*/ 237189 h 259718"/>
                <a:gd name="connsiteX1" fmla="*/ 451143 w 758651"/>
                <a:gd name="connsiteY1" fmla="*/ 245352 h 259718"/>
                <a:gd name="connsiteX2" fmla="*/ 758651 w 758651"/>
                <a:gd name="connsiteY2" fmla="*/ 0 h 259718"/>
                <a:gd name="connsiteX0" fmla="*/ 0 w 758651"/>
                <a:gd name="connsiteY0" fmla="*/ 237189 h 291473"/>
                <a:gd name="connsiteX1" fmla="*/ 451143 w 758651"/>
                <a:gd name="connsiteY1" fmla="*/ 245352 h 291473"/>
                <a:gd name="connsiteX2" fmla="*/ 758651 w 758651"/>
                <a:gd name="connsiteY2" fmla="*/ 0 h 291473"/>
                <a:gd name="connsiteX0" fmla="*/ 0 w 837479"/>
                <a:gd name="connsiteY0" fmla="*/ 117548 h 165803"/>
                <a:gd name="connsiteX1" fmla="*/ 451143 w 837479"/>
                <a:gd name="connsiteY1" fmla="*/ 125711 h 165803"/>
                <a:gd name="connsiteX2" fmla="*/ 837479 w 837479"/>
                <a:gd name="connsiteY2" fmla="*/ 0 h 165803"/>
                <a:gd name="connsiteX0" fmla="*/ 0 w 837479"/>
                <a:gd name="connsiteY0" fmla="*/ 122093 h 147700"/>
                <a:gd name="connsiteX1" fmla="*/ 512453 w 837479"/>
                <a:gd name="connsiteY1" fmla="*/ 10615 h 147700"/>
                <a:gd name="connsiteX2" fmla="*/ 837479 w 837479"/>
                <a:gd name="connsiteY2" fmla="*/ 4545 h 147700"/>
                <a:gd name="connsiteX0" fmla="*/ 0 w 837479"/>
                <a:gd name="connsiteY0" fmla="*/ 192687 h 245063"/>
                <a:gd name="connsiteX1" fmla="*/ 512453 w 837479"/>
                <a:gd name="connsiteY1" fmla="*/ 81209 h 245063"/>
                <a:gd name="connsiteX2" fmla="*/ 837479 w 837479"/>
                <a:gd name="connsiteY2" fmla="*/ 75139 h 245063"/>
                <a:gd name="connsiteX0" fmla="*/ 0 w 872513"/>
                <a:gd name="connsiteY0" fmla="*/ 116297 h 141594"/>
                <a:gd name="connsiteX1" fmla="*/ 512453 w 872513"/>
                <a:gd name="connsiteY1" fmla="*/ 4819 h 141594"/>
                <a:gd name="connsiteX2" fmla="*/ 872513 w 872513"/>
                <a:gd name="connsiteY2" fmla="*/ 18688 h 141594"/>
                <a:gd name="connsiteX0" fmla="*/ 0 w 872513"/>
                <a:gd name="connsiteY0" fmla="*/ 177322 h 223964"/>
                <a:gd name="connsiteX1" fmla="*/ 512453 w 872513"/>
                <a:gd name="connsiteY1" fmla="*/ 65844 h 223964"/>
                <a:gd name="connsiteX2" fmla="*/ 872513 w 872513"/>
                <a:gd name="connsiteY2" fmla="*/ 79713 h 223964"/>
                <a:gd name="connsiteX0" fmla="*/ 0 w 872513"/>
                <a:gd name="connsiteY0" fmla="*/ 32069 h 66566"/>
                <a:gd name="connsiteX1" fmla="*/ 512453 w 872513"/>
                <a:gd name="connsiteY1" fmla="*/ 352 h 66566"/>
                <a:gd name="connsiteX2" fmla="*/ 872513 w 872513"/>
                <a:gd name="connsiteY2" fmla="*/ 14221 h 66566"/>
                <a:gd name="connsiteX0" fmla="*/ 0 w 872513"/>
                <a:gd name="connsiteY0" fmla="*/ 32069 h 110312"/>
                <a:gd name="connsiteX1" fmla="*/ 512453 w 872513"/>
                <a:gd name="connsiteY1" fmla="*/ 352 h 110312"/>
                <a:gd name="connsiteX2" fmla="*/ 872513 w 872513"/>
                <a:gd name="connsiteY2" fmla="*/ 14221 h 110312"/>
                <a:gd name="connsiteX0" fmla="*/ 0 w 872513"/>
                <a:gd name="connsiteY0" fmla="*/ 32069 h 154425"/>
                <a:gd name="connsiteX1" fmla="*/ 512453 w 872513"/>
                <a:gd name="connsiteY1" fmla="*/ 352 h 154425"/>
                <a:gd name="connsiteX2" fmla="*/ 872513 w 872513"/>
                <a:gd name="connsiteY2" fmla="*/ 14221 h 154425"/>
                <a:gd name="connsiteX0" fmla="*/ 0 w 1012651"/>
                <a:gd name="connsiteY0" fmla="*/ 277071 h 408614"/>
                <a:gd name="connsiteX1" fmla="*/ 512453 w 1012651"/>
                <a:gd name="connsiteY1" fmla="*/ 245354 h 408614"/>
                <a:gd name="connsiteX2" fmla="*/ 1012651 w 1012651"/>
                <a:gd name="connsiteY2" fmla="*/ 0 h 408614"/>
                <a:gd name="connsiteX0" fmla="*/ 0 w 1012651"/>
                <a:gd name="connsiteY0" fmla="*/ 277071 h 370866"/>
                <a:gd name="connsiteX1" fmla="*/ 731418 w 1012651"/>
                <a:gd name="connsiteY1" fmla="*/ 45952 h 370866"/>
                <a:gd name="connsiteX2" fmla="*/ 1012651 w 1012651"/>
                <a:gd name="connsiteY2" fmla="*/ 0 h 370866"/>
                <a:gd name="connsiteX0" fmla="*/ 0 w 872513"/>
                <a:gd name="connsiteY0" fmla="*/ 420478 h 500523"/>
                <a:gd name="connsiteX1" fmla="*/ 591280 w 872513"/>
                <a:gd name="connsiteY1" fmla="*/ 49777 h 500523"/>
                <a:gd name="connsiteX2" fmla="*/ 872513 w 872513"/>
                <a:gd name="connsiteY2" fmla="*/ 3825 h 500523"/>
                <a:gd name="connsiteX0" fmla="*/ 0 w 872513"/>
                <a:gd name="connsiteY0" fmla="*/ 416653 h 505475"/>
                <a:gd name="connsiteX1" fmla="*/ 591280 w 872513"/>
                <a:gd name="connsiteY1" fmla="*/ 125713 h 505475"/>
                <a:gd name="connsiteX2" fmla="*/ 872513 w 872513"/>
                <a:gd name="connsiteY2" fmla="*/ 0 h 505475"/>
                <a:gd name="connsiteX0" fmla="*/ 0 w 828720"/>
                <a:gd name="connsiteY0" fmla="*/ 308396 h 394689"/>
                <a:gd name="connsiteX1" fmla="*/ 591280 w 828720"/>
                <a:gd name="connsiteY1" fmla="*/ 17456 h 394689"/>
                <a:gd name="connsiteX2" fmla="*/ 828720 w 828720"/>
                <a:gd name="connsiteY2" fmla="*/ 31324 h 394689"/>
                <a:gd name="connsiteX0" fmla="*/ 0 w 793685"/>
                <a:gd name="connsiteY0" fmla="*/ 436594 h 525789"/>
                <a:gd name="connsiteX1" fmla="*/ 591280 w 793685"/>
                <a:gd name="connsiteY1" fmla="*/ 145654 h 525789"/>
                <a:gd name="connsiteX2" fmla="*/ 793685 w 793685"/>
                <a:gd name="connsiteY2" fmla="*/ 0 h 525789"/>
                <a:gd name="connsiteX0" fmla="*/ 0 w 793685"/>
                <a:gd name="connsiteY0" fmla="*/ 436594 h 521142"/>
                <a:gd name="connsiteX1" fmla="*/ 547487 w 793685"/>
                <a:gd name="connsiteY1" fmla="*/ 105774 h 521142"/>
                <a:gd name="connsiteX2" fmla="*/ 793685 w 793685"/>
                <a:gd name="connsiteY2" fmla="*/ 0 h 521142"/>
                <a:gd name="connsiteX0" fmla="*/ 0 w 793685"/>
                <a:gd name="connsiteY0" fmla="*/ 436594 h 436594"/>
                <a:gd name="connsiteX1" fmla="*/ 547487 w 793685"/>
                <a:gd name="connsiteY1" fmla="*/ 105774 h 436594"/>
                <a:gd name="connsiteX2" fmla="*/ 793685 w 793685"/>
                <a:gd name="connsiteY2" fmla="*/ 0 h 436594"/>
                <a:gd name="connsiteX0" fmla="*/ 0 w 793685"/>
                <a:gd name="connsiteY0" fmla="*/ 436594 h 436594"/>
                <a:gd name="connsiteX1" fmla="*/ 354292 w 793685"/>
                <a:gd name="connsiteY1" fmla="*/ 76454 h 436594"/>
                <a:gd name="connsiteX2" fmla="*/ 793685 w 793685"/>
                <a:gd name="connsiteY2" fmla="*/ 0 h 436594"/>
                <a:gd name="connsiteX0" fmla="*/ 0 w 626249"/>
                <a:gd name="connsiteY0" fmla="*/ 583194 h 583194"/>
                <a:gd name="connsiteX1" fmla="*/ 354292 w 626249"/>
                <a:gd name="connsiteY1" fmla="*/ 223054 h 583194"/>
                <a:gd name="connsiteX2" fmla="*/ 626249 w 626249"/>
                <a:gd name="connsiteY2" fmla="*/ 0 h 58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6249" h="583194">
                  <a:moveTo>
                    <a:pt x="0" y="583194"/>
                  </a:moveTo>
                  <a:cubicBezTo>
                    <a:pt x="233709" y="376131"/>
                    <a:pt x="249917" y="320253"/>
                    <a:pt x="354292" y="223054"/>
                  </a:cubicBezTo>
                  <a:cubicBezTo>
                    <a:pt x="458667" y="125855"/>
                    <a:pt x="626249" y="0"/>
                    <a:pt x="626249" y="0"/>
                  </a:cubicBezTo>
                </a:path>
              </a:pathLst>
            </a:custGeom>
            <a:ln w="28575" cmpd="sng">
              <a:solidFill>
                <a:schemeClr val="bg1"/>
              </a:solidFill>
              <a:headEnd type="arrow"/>
              <a:tailEnd type="none"/>
            </a:ln>
            <a:effectLst>
              <a:outerShdw blurRad="50800" dist="38100" dir="2700000" algn="tl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4067299" y="4243895"/>
            <a:ext cx="4572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9713" indent="-239713">
              <a:lnSpc>
                <a:spcPct val="9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TPW &gt; 50 mm, Deep layer of moisture</a:t>
            </a:r>
          </a:p>
          <a:p>
            <a:pPr marL="239713" indent="-239713">
              <a:lnSpc>
                <a:spcPct val="9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K-Index ~ 36-38</a:t>
            </a:r>
          </a:p>
        </p:txBody>
      </p:sp>
    </p:spTree>
    <p:extLst>
      <p:ext uri="{BB962C8B-B14F-4D97-AF65-F5344CB8AC3E}">
        <p14:creationId xmlns:p14="http://schemas.microsoft.com/office/powerpoint/2010/main" xmlns="" val="40312314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of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0644"/>
            <a:ext cx="8127242" cy="368028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Caribbean Weather Forecasting Challenges</a:t>
            </a:r>
          </a:p>
          <a:p>
            <a:pPr lvl="1"/>
            <a:r>
              <a:rPr lang="en-US" sz="2400" dirty="0" smtClean="0"/>
              <a:t>How can EUREC4A help to meet challenges</a:t>
            </a:r>
          </a:p>
          <a:p>
            <a:r>
              <a:rPr lang="en-US" sz="2800" dirty="0" smtClean="0"/>
              <a:t>Research to Operation (R2O), Operation to Research (O2R), Operation to Practice</a:t>
            </a:r>
          </a:p>
          <a:p>
            <a:r>
              <a:rPr lang="en-US" sz="2800" dirty="0" smtClean="0"/>
              <a:t>WMO Research Board - Seeking information from RA IV on “Innovation in the Regions”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Mesoscale and Storm-scale: PPI 250km range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Group 9"/>
          <p:cNvGrpSpPr>
            <a:grpSpLocks noChangeAspect="1"/>
          </p:cNvGrpSpPr>
          <p:nvPr/>
        </p:nvGrpSpPr>
        <p:grpSpPr>
          <a:xfrm>
            <a:off x="30159" y="931621"/>
            <a:ext cx="6779365" cy="3771900"/>
            <a:chOff x="291273" y="311081"/>
            <a:chExt cx="8559800" cy="6350000"/>
          </a:xfrm>
        </p:grpSpPr>
        <p:pic>
          <p:nvPicPr>
            <p:cNvPr id="6" name="Picture 5" descr="2013122501000502dBZ.gi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91273" y="311081"/>
              <a:ext cx="8559800" cy="6350000"/>
            </a:xfrm>
            <a:prstGeom prst="rect">
              <a:avLst/>
            </a:prstGeom>
          </p:spPr>
        </p:pic>
        <p:pic>
          <p:nvPicPr>
            <p:cNvPr id="9" name="Picture 8" descr="island_wake_reflectivity_outline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914402" y="960830"/>
              <a:ext cx="5078095" cy="5043170"/>
            </a:xfrm>
            <a:prstGeom prst="rect">
              <a:avLst/>
            </a:prstGeom>
          </p:spPr>
        </p:pic>
      </p:grpSp>
      <p:sp>
        <p:nvSpPr>
          <p:cNvPr id="11" name="Title 1"/>
          <p:cNvSpPr txBox="1">
            <a:spLocks/>
          </p:cNvSpPr>
          <p:nvPr/>
        </p:nvSpPr>
        <p:spPr>
          <a:xfrm>
            <a:off x="779463" y="79322"/>
            <a:ext cx="7763902" cy="4876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b="1" u="none" kern="1200">
                <a:solidFill>
                  <a:srgbClr val="F2F2C6"/>
                </a:solidFill>
                <a:effectLst>
                  <a:outerShdw blurRad="50800" dist="50800" dir="2700000" algn="tl" rotWithShape="0">
                    <a:schemeClr val="accent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85831" y="2017750"/>
            <a:ext cx="1509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Lucia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0067" y="2697808"/>
            <a:ext cx="1718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Vincent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599" y="628877"/>
            <a:ext cx="4061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2100 UTC 24 Dec – 0100 25 Dec 2013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23152" y="710594"/>
            <a:ext cx="2061542" cy="415498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82563" indent="-182563">
              <a:buFont typeface="Arial"/>
              <a:buChar char="•"/>
            </a:pPr>
            <a:r>
              <a:rPr lang="en-US" sz="2200" b="1" dirty="0" smtClean="0">
                <a:solidFill>
                  <a:srgbClr val="0070C0"/>
                </a:solidFill>
              </a:rPr>
              <a:t>MCSs over St. Lucia</a:t>
            </a:r>
          </a:p>
          <a:p>
            <a:pPr marL="182563" indent="-182563">
              <a:buFont typeface="Arial"/>
              <a:buChar char="•"/>
            </a:pPr>
            <a:endParaRPr lang="en-US" sz="2200" dirty="0" smtClean="0"/>
          </a:p>
          <a:p>
            <a:pPr marL="182563" indent="-182563">
              <a:buFont typeface="Arial"/>
              <a:buChar char="•"/>
            </a:pPr>
            <a:r>
              <a:rPr lang="en-US" sz="2200" b="1" dirty="0" smtClean="0"/>
              <a:t>Cells persist in same area for ~ 3 hours</a:t>
            </a:r>
          </a:p>
          <a:p>
            <a:pPr marL="182563" indent="-182563">
              <a:buFont typeface="Arial"/>
              <a:buChar char="•"/>
            </a:pPr>
            <a:endParaRPr lang="en-US" sz="2200" dirty="0" smtClean="0"/>
          </a:p>
          <a:p>
            <a:pPr marL="182563" indent="-182563">
              <a:buFont typeface="Arial"/>
              <a:buChar char="•"/>
            </a:pPr>
            <a:r>
              <a:rPr lang="en-US" sz="2200" b="1" dirty="0"/>
              <a:t>O</a:t>
            </a:r>
            <a:r>
              <a:rPr lang="en-US" sz="2200" b="1" dirty="0" smtClean="0"/>
              <a:t>rographic lift</a:t>
            </a:r>
          </a:p>
          <a:p>
            <a:pPr marL="182563" indent="-182563">
              <a:buFont typeface="Arial"/>
              <a:buChar char="•"/>
            </a:pPr>
            <a:endParaRPr lang="en-US" sz="2200" b="1" dirty="0"/>
          </a:p>
          <a:p>
            <a:pPr marL="182563" indent="-182563">
              <a:buFont typeface="Arial"/>
              <a:buChar char="•"/>
            </a:pPr>
            <a:r>
              <a:rPr lang="en-US" sz="2200" b="1" dirty="0" smtClean="0"/>
              <a:t>Back-building, Training of storm cells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685" y="4448805"/>
            <a:ext cx="2569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Barbados Meteorological Service</a:t>
            </a:r>
            <a:endParaRPr lang="en-US" sz="1400" i="1" dirty="0"/>
          </a:p>
        </p:txBody>
      </p:sp>
      <p:pic>
        <p:nvPicPr>
          <p:cNvPr id="15" name="Picture 14" descr="ecarib_map_icmc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20939" y="3102521"/>
            <a:ext cx="1997829" cy="1601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07608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High-Impact Weather and Sub-seasonal Variability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0644"/>
            <a:ext cx="8378042" cy="4227616"/>
          </a:xfrm>
        </p:spPr>
        <p:txBody>
          <a:bodyPr>
            <a:normAutofit fontScale="92500" lnSpcReduction="20000"/>
          </a:bodyPr>
          <a:lstStyle/>
          <a:p>
            <a:pPr lvl="0">
              <a:buNone/>
            </a:pPr>
            <a:r>
              <a:rPr lang="en-US" dirty="0" smtClean="0">
                <a:solidFill>
                  <a:srgbClr val="1111FB"/>
                </a:solidFill>
              </a:rPr>
              <a:t>To improve forecasting of high impact weather</a:t>
            </a:r>
          </a:p>
          <a:p>
            <a:pPr lvl="0">
              <a:spcBef>
                <a:spcPts val="800"/>
              </a:spcBef>
            </a:pPr>
            <a:r>
              <a:rPr lang="en-US" sz="2800" dirty="0" smtClean="0"/>
              <a:t>Expand long-term statistics on atmospheric variability at sub-seasonal scales through observations and modeling (EUREC4A, etc…)</a:t>
            </a:r>
          </a:p>
          <a:p>
            <a:pPr lvl="0">
              <a:spcBef>
                <a:spcPts val="800"/>
              </a:spcBef>
            </a:pPr>
            <a:r>
              <a:rPr lang="en-US" sz="2800" dirty="0" smtClean="0"/>
              <a:t>Quantify influence of equatorial waves and MJO on high impact weather events</a:t>
            </a:r>
          </a:p>
          <a:p>
            <a:pPr lvl="0">
              <a:spcBef>
                <a:spcPts val="800"/>
              </a:spcBef>
            </a:pPr>
            <a:r>
              <a:rPr lang="en-US" sz="2800" dirty="0" smtClean="0"/>
              <a:t>Develop observational and analysis system that integrates data at sub-seasonal, synoptic, and local, and scales using the forecast funnel approach (from large- to small-scale)</a:t>
            </a:r>
          </a:p>
          <a:p>
            <a:pPr lvl="0">
              <a:spcBef>
                <a:spcPts val="800"/>
              </a:spcBef>
            </a:pPr>
            <a:r>
              <a:rPr lang="en-US" sz="2800" dirty="0" smtClean="0"/>
              <a:t>Build capacity for utilizing NWP and incorporating multi-scale interactions into weather and climate analysis.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0"/>
          </p:nvPr>
        </p:nvSpPr>
        <p:spPr>
          <a:xfrm>
            <a:off x="457200" y="4937760"/>
            <a:ext cx="2133600" cy="205740"/>
          </a:xfrm>
        </p:spPr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004458" y="4857748"/>
            <a:ext cx="3146961" cy="285752"/>
          </a:xfrm>
        </p:spPr>
        <p:txBody>
          <a:bodyPr/>
          <a:lstStyle/>
          <a:p>
            <a:r>
              <a:rPr lang="en-US" smtClean="0"/>
              <a:t>Laing EUREC4A Symposium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Challenge: Trade Wind Surge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944815" y="4937760"/>
            <a:ext cx="2133600" cy="205740"/>
          </a:xfrm>
        </p:spPr>
        <p:txBody>
          <a:bodyPr/>
          <a:lstStyle/>
          <a:p>
            <a:r>
              <a:rPr lang="en-US" smtClean="0"/>
              <a:t>3 Dec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92073" y="4857748"/>
            <a:ext cx="3146961" cy="285752"/>
          </a:xfrm>
        </p:spPr>
        <p:txBody>
          <a:bodyPr/>
          <a:lstStyle/>
          <a:p>
            <a:r>
              <a:rPr lang="en-US" smtClean="0"/>
              <a:t>Laing PreEUREC4A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26" name="Picture 2" descr="C:\laing\cmo\eureca\presentations\trade_wind_surge_0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87615" y="571500"/>
            <a:ext cx="6096001" cy="4572000"/>
          </a:xfrm>
          <a:prstGeom prst="rect">
            <a:avLst/>
          </a:prstGeom>
          <a:noFill/>
        </p:spPr>
      </p:pic>
      <p:pic>
        <p:nvPicPr>
          <p:cNvPr id="1027" name="Picture 3" descr="C:\laing\cmo\eureca\presentations\trade_wind_surge_0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87615" y="571500"/>
            <a:ext cx="6096001" cy="4572000"/>
          </a:xfrm>
          <a:prstGeom prst="rect">
            <a:avLst/>
          </a:prstGeom>
          <a:noFill/>
        </p:spPr>
      </p:pic>
      <p:pic>
        <p:nvPicPr>
          <p:cNvPr id="1028" name="Picture 4" descr="C:\laing\cmo\eureca\presentations\trade_wind_surge_0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487615" y="571500"/>
            <a:ext cx="6096001" cy="4572000"/>
          </a:xfrm>
          <a:prstGeom prst="rect">
            <a:avLst/>
          </a:prstGeom>
          <a:noFill/>
        </p:spPr>
      </p:pic>
      <p:pic>
        <p:nvPicPr>
          <p:cNvPr id="1029" name="Picture 5" descr="C:\laing\cmo\eureca\presentations\trade_wind_surge_04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487615" y="571500"/>
            <a:ext cx="6096000" cy="4572000"/>
          </a:xfrm>
          <a:prstGeom prst="rect">
            <a:avLst/>
          </a:prstGeom>
          <a:noFill/>
        </p:spPr>
      </p:pic>
      <p:pic>
        <p:nvPicPr>
          <p:cNvPr id="1030" name="Picture 6" descr="C:\laing\cmo\eureca\presentations\trade_wind_surge_05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487615" y="571500"/>
            <a:ext cx="6096000" cy="4572000"/>
          </a:xfrm>
          <a:prstGeom prst="rect">
            <a:avLst/>
          </a:prstGeom>
          <a:noFill/>
        </p:spPr>
      </p:pic>
      <p:pic>
        <p:nvPicPr>
          <p:cNvPr id="1031" name="Picture 7" descr="C:\laing\cmo\eureca\presentations\trade_wind_surge_06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487615" y="571500"/>
            <a:ext cx="6096000" cy="4572000"/>
          </a:xfrm>
          <a:prstGeom prst="rect">
            <a:avLst/>
          </a:prstGeom>
          <a:noFill/>
        </p:spPr>
      </p:pic>
      <p:sp>
        <p:nvSpPr>
          <p:cNvPr id="12" name="Date Placeholder 19"/>
          <p:cNvSpPr txBox="1">
            <a:spLocks/>
          </p:cNvSpPr>
          <p:nvPr/>
        </p:nvSpPr>
        <p:spPr>
          <a:xfrm>
            <a:off x="457200" y="4937760"/>
            <a:ext cx="2133600" cy="205740"/>
          </a:xfrm>
          <a:prstGeom prst="rect">
            <a:avLst/>
          </a:prstGeom>
        </p:spPr>
        <p:txBody>
          <a:bodyPr vert="horz" lIns="109728" rIns="4572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Feb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ooter Placeholder 21"/>
          <p:cNvSpPr txBox="1">
            <a:spLocks/>
          </p:cNvSpPr>
          <p:nvPr/>
        </p:nvSpPr>
        <p:spPr>
          <a:xfrm>
            <a:off x="3004458" y="4857748"/>
            <a:ext cx="3146961" cy="2857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Laing EUREC4A Symposium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4F8D40D0-A54B-4234-89D2-7B1BDB541B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1" y="531628"/>
            <a:ext cx="6634715" cy="4254696"/>
          </a:xfrm>
          <a:prstGeom prst="rect">
            <a:avLst/>
          </a:prstGeom>
        </p:spPr>
      </p:pic>
      <p:sp>
        <p:nvSpPr>
          <p:cNvPr id="46" name="Title 45"/>
          <p:cNvSpPr>
            <a:spLocks noGrp="1"/>
          </p:cNvSpPr>
          <p:nvPr>
            <p:ph type="title"/>
          </p:nvPr>
        </p:nvSpPr>
        <p:spPr>
          <a:xfrm>
            <a:off x="297711" y="0"/>
            <a:ext cx="8229600" cy="6480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Challenge: Communicating Warnings and Impacts</a:t>
            </a:r>
            <a:endParaRPr lang="en-US" dirty="0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90005" y="567254"/>
            <a:ext cx="3610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Impacts-Based Forecasting: Being the Authoritative Voice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BAAF8E69-A6C5-4821-84E2-BAB71CF90E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/>
          <a:stretch/>
        </p:blipFill>
        <p:spPr>
          <a:xfrm>
            <a:off x="4466821" y="2772440"/>
            <a:ext cx="4507058" cy="237106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8268" y="122832"/>
            <a:ext cx="8032845" cy="17534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Research to Operations and  Operations to Research, Operations to Practice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26765" y="2245055"/>
            <a:ext cx="8212267" cy="2586251"/>
          </a:xfrm>
        </p:spPr>
        <p:txBody>
          <a:bodyPr>
            <a:noAutofit/>
          </a:bodyPr>
          <a:lstStyle/>
          <a:p>
            <a:pPr marL="231775" indent="-231775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Rationale for EUREC4A: Improve models – hence improve operational prediction – better decisions</a:t>
            </a:r>
          </a:p>
          <a:p>
            <a:pPr marL="231775" indent="-231775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Is that really the case?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R2O and O2R: Conditioning Environment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700644"/>
            <a:ext cx="8686800" cy="4099958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Create opportunity for dialogue</a:t>
            </a:r>
          </a:p>
          <a:p>
            <a:r>
              <a:rPr lang="en-US" sz="2800" dirty="0" smtClean="0"/>
              <a:t>Identify common interest =&gt; mutually beneficial and rewarding projects</a:t>
            </a:r>
          </a:p>
          <a:p>
            <a:r>
              <a:rPr lang="en-US" sz="2800" dirty="0" smtClean="0"/>
              <a:t>Engagement with practitioners</a:t>
            </a:r>
          </a:p>
          <a:p>
            <a:pPr lvl="1"/>
            <a:r>
              <a:rPr lang="en-US" sz="2400" dirty="0" smtClean="0"/>
              <a:t>Ensures that priorities are suitable</a:t>
            </a:r>
          </a:p>
          <a:p>
            <a:pPr lvl="1"/>
            <a:r>
              <a:rPr lang="en-US" sz="2400" dirty="0" smtClean="0"/>
              <a:t>Establishes appropriate baselines (realistic expectations)</a:t>
            </a:r>
          </a:p>
          <a:p>
            <a:pPr lvl="1"/>
            <a:r>
              <a:rPr lang="en-US" sz="2400" dirty="0" smtClean="0"/>
              <a:t>User-focused metrics and objectives</a:t>
            </a:r>
          </a:p>
          <a:p>
            <a:r>
              <a:rPr lang="en-US" sz="2800" dirty="0" smtClean="0"/>
              <a:t>Respect each other’s perspective</a:t>
            </a:r>
          </a:p>
          <a:p>
            <a:r>
              <a:rPr lang="en-US" sz="2800" dirty="0" smtClean="0"/>
              <a:t>Extend beyond usual comparative reference group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R2O and O2R: Support at the Upper Levels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700644"/>
            <a:ext cx="8400197" cy="409995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/>
              <a:t>Find incentives to reward those who work to ensure successful R2O transition and engage with practitioners to develop operationally-focused research (needs more creativity than counting number of publications)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/>
              <a:t>Develop non-traditional work plans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/>
              <a:t>For National Met Services – Limited staff 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How to foster engagement with researchers?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Encourage partnerships  (with CIMH, UWI, CCCCC, …)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R2O, O2R Success: Hurricane Forecasts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 dirty="0"/>
          </a:p>
        </p:txBody>
      </p:sp>
      <p:pic>
        <p:nvPicPr>
          <p:cNvPr id="1026" name="Picture 2" descr="E:\cmo_desktop\carib_cases\2019\two_atl_2d0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702070"/>
            <a:ext cx="5496089" cy="4060999"/>
          </a:xfrm>
          <a:prstGeom prst="rect">
            <a:avLst/>
          </a:prstGeom>
          <a:noFill/>
        </p:spPr>
      </p:pic>
      <p:pic>
        <p:nvPicPr>
          <p:cNvPr id="1028" name="Picture 4" descr="E:\cmo_desktop\carib_cases\2019\114855_key_messages_sm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15571" y="1542197"/>
            <a:ext cx="4328429" cy="339829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595583" y="764274"/>
            <a:ext cx="3343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</a:rPr>
              <a:t>Products developed with user decision timeline in mind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55" y="0"/>
            <a:ext cx="8378041" cy="657616"/>
          </a:xfrm>
        </p:spPr>
        <p:txBody>
          <a:bodyPr>
            <a:normAutofit/>
          </a:bodyPr>
          <a:lstStyle/>
          <a:p>
            <a:r>
              <a:rPr lang="en-US" dirty="0" smtClean="0"/>
              <a:t>R2O, O2R Success : Hurricane Forecasts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244" y="673347"/>
            <a:ext cx="6228431" cy="4171785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Long history of close collaboration between </a:t>
            </a:r>
            <a:r>
              <a:rPr lang="en-US" sz="2400" b="1" i="1" dirty="0" smtClean="0"/>
              <a:t>workers</a:t>
            </a:r>
            <a:r>
              <a:rPr lang="en-US" sz="2400" dirty="0" smtClean="0"/>
              <a:t> in research and operations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NOAA Joint Hurricane Testbed (continuous dialogue, testing of ideas, product development)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International Tropical Cyclone Workshops (every 4 years) – brings together researchers and forecasters from all over the world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Hurricane Committee (annual) – opportunity to identify priorities for operationally-focused research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 dirty="0"/>
          </a:p>
        </p:txBody>
      </p:sp>
      <p:pic>
        <p:nvPicPr>
          <p:cNvPr id="4098" name="Picture 2" descr="E:\backup_2018\iwtc\20181206_17181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404761" y="724394"/>
            <a:ext cx="2644239" cy="1983179"/>
          </a:xfrm>
          <a:prstGeom prst="rect">
            <a:avLst/>
          </a:prstGeom>
          <a:noFill/>
        </p:spPr>
      </p:pic>
      <p:pic>
        <p:nvPicPr>
          <p:cNvPr id="4099" name="Picture 3" descr="E:\backup_2018\iwtc\images\caribbean_at_iwtc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19553" y="2968831"/>
            <a:ext cx="2438452" cy="1828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825" y="5118"/>
            <a:ext cx="8229600" cy="648026"/>
          </a:xfrm>
        </p:spPr>
        <p:txBody>
          <a:bodyPr/>
          <a:lstStyle/>
          <a:p>
            <a:r>
              <a:rPr lang="en-US" dirty="0" smtClean="0"/>
              <a:t>EUREC4A-UK-CMO-SWFP Forecasting Initiative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02875" y="713009"/>
            <a:ext cx="8503617" cy="408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International researchers in the Caribbean for EUREC4A – opportunity for interaction with local practitioners</a:t>
            </a:r>
          </a:p>
          <a:p>
            <a:pPr marL="231775" indent="-231775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Local forecasters have considerable knowledge around drivers of weather patterns</a:t>
            </a:r>
          </a:p>
          <a:p>
            <a:pPr marL="231775" indent="-231775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i="1" dirty="0" smtClean="0">
                <a:solidFill>
                  <a:srgbClr val="0070C0"/>
                </a:solidFill>
              </a:rPr>
              <a:t>Weather Forecasting Initiative facilitates knowledge-exchange, building relationships to support R2O, O2R</a:t>
            </a:r>
          </a:p>
          <a:p>
            <a:pPr marL="688975" lvl="1" indent="-2317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Pre-EUREC4A training workshop, 2-6 Dec 2019</a:t>
            </a:r>
          </a:p>
          <a:p>
            <a:pPr marL="688975" lvl="1" indent="-2317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Forecast “Testbed” during field campaign, contributing to research operations planning</a:t>
            </a:r>
          </a:p>
          <a:p>
            <a:pPr marL="688975" lvl="1" indent="-2317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Workshop in July to consolidate knowledge gained from testbed and 1</a:t>
            </a:r>
            <a:r>
              <a:rPr lang="en-GB" sz="2000" baseline="30000" dirty="0" smtClean="0"/>
              <a:t>st</a:t>
            </a:r>
            <a:r>
              <a:rPr lang="en-GB" sz="2000" dirty="0" smtClean="0"/>
              <a:t> workshop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4621" y="293870"/>
            <a:ext cx="8032845" cy="12275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Caribbean Weather Forecast Challenges/Targets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21238" y="2010297"/>
            <a:ext cx="8256896" cy="2565779"/>
          </a:xfrm>
        </p:spPr>
        <p:txBody>
          <a:bodyPr>
            <a:noAutofit/>
          </a:bodyPr>
          <a:lstStyle/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Tropical cyclones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Other Severe Weather –Heavy Rainfall, Strong winds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Rough seas and Swells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Air Quality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Extreme Heat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Multi-scale Interactions and High Impact Weather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EUREC4A-UK-CMO-SWFP Forecasting Initiative</a:t>
            </a:r>
            <a:endParaRPr lang="en-US" dirty="0"/>
          </a:p>
        </p:txBody>
      </p:sp>
      <p:sp>
        <p:nvSpPr>
          <p:cNvPr id="28" name="Content Placeholder 27"/>
          <p:cNvSpPr>
            <a:spLocks noGrp="1"/>
          </p:cNvSpPr>
          <p:nvPr>
            <p:ph idx="1"/>
          </p:nvPr>
        </p:nvSpPr>
        <p:spPr>
          <a:xfrm>
            <a:off x="4" y="653143"/>
            <a:ext cx="2778827" cy="3645725"/>
          </a:xfrm>
        </p:spPr>
        <p:txBody>
          <a:bodyPr rIns="0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 smtClean="0"/>
              <a:t>Supports Severe Weather Forecast Programme  (SWFP) in Eastern Caribbean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 smtClean="0"/>
              <a:t>Expanding capability in interpretation and use of NWP products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 smtClean="0"/>
              <a:t>Developing collaborative practice among forecasters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 dirty="0"/>
          </a:p>
        </p:txBody>
      </p: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2909320" y="571500"/>
            <a:ext cx="6234680" cy="4572000"/>
            <a:chOff x="0" y="139845"/>
            <a:chExt cx="9144000" cy="6705455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986A54B0-50F9-430B-9A4E-8BFAC8EF7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65157"/>
              <a:ext cx="4481639" cy="217203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5164F5C8-94F6-4F4E-867B-AF0824FF4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095" y="2455466"/>
              <a:ext cx="4048259" cy="204830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5297CB3D-F49C-4F77-A20B-1ADFC439D3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81639" y="139845"/>
              <a:ext cx="4662361" cy="338284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CD401A64-E17F-4B4D-949C-2BAD668B2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0838" y="3357889"/>
              <a:ext cx="2872663" cy="194555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40D536D0-3C26-4924-AE71-DAB066AF7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094685"/>
              <a:ext cx="5563922" cy="75061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4AFF77FB-B1BB-4897-99D3-2D6A74B762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274" y="4548914"/>
              <a:ext cx="2479159" cy="173134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5A8F5A6E-EE28-4268-9198-4C3DC8B29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87707" y="4585276"/>
              <a:ext cx="3351741" cy="157464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A484132F-DAFE-4F52-A376-0F82EB3B4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="" xmlns:a14="http://schemas.microsoft.com/office/drawing/2010/main">
                    <a14:imgLayer r:embed="rId11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6234" y="5386040"/>
              <a:ext cx="2839647" cy="133211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CA7BE70B-8A02-469F-AF68-61169FFAE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7540" y="3288269"/>
              <a:ext cx="1922537" cy="12761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2682240" y="516891"/>
            <a:ext cx="6461760" cy="4626609"/>
            <a:chOff x="0" y="310910"/>
            <a:chExt cx="9144000" cy="6547090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58CF1F5A-970A-4024-BBA7-ED279BAE7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lum bright="10000"/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4811" y="336105"/>
              <a:ext cx="3463224" cy="316182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2F211C81-3256-48C8-BDFB-FB30E652D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04" y="2838428"/>
              <a:ext cx="3668944" cy="159975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A590D559-DDB0-4C8E-BF6F-9731A0E9A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04" y="310910"/>
              <a:ext cx="3829040" cy="243359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40C7B1EC-FC84-4434-9AC4-4B73275FAA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="" xmlns:a14="http://schemas.microsoft.com/office/drawing/2010/main">
                    <a14:imgLayer r:embed="rId11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6800" y="5385744"/>
              <a:ext cx="3577200" cy="147225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0C23AC64-8D59-47E7-BCDA-4138C79668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="" xmlns:a14="http://schemas.microsoft.com/office/drawing/2010/main">
                    <a14:imgLayer r:embed="rId1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10890" y="335101"/>
              <a:ext cx="2038559" cy="210272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15B76054-6B6E-46CC-8296-67BB728B2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BEBA8EAE-BF5A-486C-A8C5-ECC9F3942E4B}">
                  <a14:imgProps xmlns="" xmlns:a14="http://schemas.microsoft.com/office/drawing/2010/main">
                    <a14:imgLayer r:embed="rId1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21625" y="2241250"/>
              <a:ext cx="3568353" cy="20817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7A7C4E15-D607-43EF-9572-27F089FB2F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60884" y="4372976"/>
              <a:ext cx="1808038" cy="1761242"/>
            </a:xfrm>
            <a:prstGeom prst="rect">
              <a:avLst/>
            </a:prstGeom>
          </p:spPr>
        </p:pic>
        <p:pic>
          <p:nvPicPr>
            <p:cNvPr id="34" name="Picture 2" descr="E:\cmo_desktop\eureca_atomic\photos_videos\P1090341.JPG"/>
            <p:cNvPicPr>
              <a:picLocks noChangeAspect="1" noChangeArrowheads="1"/>
            </p:cNvPicPr>
            <p:nvPr/>
          </p:nvPicPr>
          <p:blipFill>
            <a:blip r:embed="rId17" cstate="screen">
              <a:lum bright="20000" contrast="10000"/>
            </a:blip>
            <a:srcRect/>
            <a:stretch>
              <a:fillRect/>
            </a:stretch>
          </p:blipFill>
          <p:spPr bwMode="auto">
            <a:xfrm>
              <a:off x="5710485" y="3524864"/>
              <a:ext cx="3389272" cy="1784555"/>
            </a:xfrm>
            <a:prstGeom prst="rect">
              <a:avLst/>
            </a:prstGeom>
            <a:noFill/>
          </p:spPr>
        </p:pic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566D1065-73E8-4526-AB78-6CF759672D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lum bright="-10000" contrast="10000"/>
              <a:extLst>
                <a:ext uri="{BEBA8EAE-BF5A-486C-A8C5-ECC9F3942E4B}">
                  <a14:imgProps xmlns="" xmlns:a14="http://schemas.microsoft.com/office/drawing/2010/main">
                    <a14:imgLayer r:embed="rId1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54" y="4552855"/>
              <a:ext cx="3664214" cy="219536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BB0B15D2-F707-4EBE-86E7-1C84E23FE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59814"/>
              <a:ext cx="5175295" cy="69818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EUREC4A-UK-CMO-SWFP Forecasting Initiative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0" y="665019"/>
            <a:ext cx="2660074" cy="3538846"/>
          </a:xfrm>
        </p:spPr>
        <p:txBody>
          <a:bodyPr rIns="0">
            <a:noAutofit/>
          </a:bodyPr>
          <a:lstStyle/>
          <a:p>
            <a:pPr marL="365760">
              <a:lnSpc>
                <a:spcPct val="90000"/>
              </a:lnSpc>
            </a:pPr>
            <a:r>
              <a:rPr lang="en-US" sz="2000" dirty="0" smtClean="0"/>
              <a:t>Forecasters want to keep having access to new high-resolution models – esp. mesoscale features</a:t>
            </a:r>
          </a:p>
          <a:p>
            <a:pPr marL="365760">
              <a:lnSpc>
                <a:spcPct val="90000"/>
              </a:lnSpc>
            </a:pPr>
            <a:r>
              <a:rPr lang="en-US" sz="2000" dirty="0" smtClean="0"/>
              <a:t>Happy for opportunity provided by CIMH to join EUREC4A research </a:t>
            </a:r>
          </a:p>
          <a:p>
            <a:pPr marL="365760">
              <a:lnSpc>
                <a:spcPct val="90000"/>
              </a:lnSpc>
            </a:pPr>
            <a:r>
              <a:rPr lang="en-US" sz="2000" dirty="0" smtClean="0"/>
              <a:t>Researchers found the knowledge-exchange useful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45" y="0"/>
            <a:ext cx="8229600" cy="657616"/>
          </a:xfrm>
        </p:spPr>
        <p:txBody>
          <a:bodyPr>
            <a:normAutofit/>
          </a:bodyPr>
          <a:lstStyle/>
          <a:p>
            <a:r>
              <a:rPr lang="en-US" dirty="0" smtClean="0"/>
              <a:t>Research to Operations to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197" y="676893"/>
            <a:ext cx="8758053" cy="421574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Early engagement with practitioners/stakeholders/users</a:t>
            </a:r>
          </a:p>
          <a:p>
            <a:r>
              <a:rPr lang="en-US" sz="2400" dirty="0" smtClean="0"/>
              <a:t>Understand priorities for operationally-directed research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User-focused metrics and objectives (including decision timeline) 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Evaluate forecast skill by generating products that are operationally-meaningful</a:t>
            </a:r>
          </a:p>
          <a:p>
            <a:pPr lvl="1"/>
            <a:r>
              <a:rPr lang="en-US" sz="2200" dirty="0" smtClean="0"/>
              <a:t>E.g., Probability of cloud base below threshold specified by civil aviation flight safety rules</a:t>
            </a:r>
          </a:p>
          <a:p>
            <a:pPr lvl="1"/>
            <a:r>
              <a:rPr lang="en-US" sz="2200" dirty="0" smtClean="0"/>
              <a:t>Co-produce and co-design products with users</a:t>
            </a:r>
          </a:p>
          <a:p>
            <a:pPr lvl="1"/>
            <a:r>
              <a:rPr lang="en-US" sz="2200" dirty="0" smtClean="0"/>
              <a:t>Use social and behavioural science to understand both forecast decision and end-user decision making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WMO Research Board: Innovation in the Regions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0643"/>
            <a:ext cx="8229600" cy="420386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600" b="1" dirty="0" smtClean="0">
                <a:solidFill>
                  <a:srgbClr val="0070C0"/>
                </a:solidFill>
              </a:rPr>
              <a:t>Research needs in WMO RA IV </a:t>
            </a:r>
          </a:p>
          <a:p>
            <a:pPr marL="463550" lvl="1" indent="-6350">
              <a:buNone/>
            </a:pPr>
            <a:r>
              <a:rPr lang="en-US" sz="1700" dirty="0" smtClean="0">
                <a:hlinkClick r:id="rId2"/>
              </a:rPr>
              <a:t>https://docs.google.com/forms/d/e/1FAIpQLSezokh__cf43KZQmrVarY-zUz7qdXsM6TwzWoI-3Wh5_t_fEw/viewform?vc=0&amp;c=0&amp;w=1</a:t>
            </a:r>
            <a:endParaRPr lang="en-US" sz="1700" dirty="0" smtClean="0"/>
          </a:p>
          <a:p>
            <a:endParaRPr lang="en-US" sz="2400" dirty="0" smtClean="0"/>
          </a:p>
          <a:p>
            <a:r>
              <a:rPr lang="en-US" sz="2400" dirty="0" smtClean="0"/>
              <a:t>Identify one pressing regional problem that needs attention from WMO research</a:t>
            </a:r>
          </a:p>
          <a:p>
            <a:r>
              <a:rPr lang="en-US" sz="2400" dirty="0" smtClean="0"/>
              <a:t>How can developing countries and SIDS articulate their needs and be better engaged in research?</a:t>
            </a:r>
          </a:p>
          <a:p>
            <a:r>
              <a:rPr lang="en-US" sz="2400" dirty="0" smtClean="0"/>
              <a:t>How can research in the academic community be made available to NMHSs and for climate services?</a:t>
            </a:r>
          </a:p>
          <a:p>
            <a:endParaRPr lang="en-US" sz="2400" dirty="0" smtClean="0"/>
          </a:p>
          <a:p>
            <a:pPr algn="ctr">
              <a:buNone/>
            </a:pPr>
            <a:r>
              <a:rPr lang="en-US" sz="2400" b="1" dirty="0" smtClean="0">
                <a:solidFill>
                  <a:srgbClr val="0070C0"/>
                </a:solidFill>
              </a:rPr>
              <a:t>Thanks for your time and attention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0070C0"/>
                </a:solidFill>
                <a:hlinkClick r:id="rId3"/>
              </a:rPr>
              <a:t>http://www.cmo.org.tt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algn="ctr"/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574" y="665018"/>
            <a:ext cx="8229600" cy="409995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sz="2000" b="1" dirty="0" smtClean="0"/>
              <a:t>Workshop Organizing Committee</a:t>
            </a:r>
            <a:endParaRPr lang="en-US" sz="2000" b="1" dirty="0" smtClean="0"/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000" dirty="0" smtClean="0"/>
              <a:t>Prof. Doug Parker (University of Leeds)</a:t>
            </a:r>
            <a:endParaRPr lang="en-US" sz="2000" dirty="0" smtClean="0"/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000" dirty="0" smtClean="0"/>
              <a:t>Dr Arlene Laing (CMO Coordinating Director and Permanent Representative for the British Caribbean Territories with WMO)</a:t>
            </a:r>
            <a:endParaRPr lang="en-US" sz="2000" dirty="0" smtClean="0"/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000" dirty="0" smtClean="0"/>
              <a:t>Mrs </a:t>
            </a:r>
            <a:r>
              <a:rPr lang="en-GB" sz="2000" dirty="0" err="1" smtClean="0"/>
              <a:t>Margarette</a:t>
            </a:r>
            <a:r>
              <a:rPr lang="en-GB" sz="2000" dirty="0" smtClean="0"/>
              <a:t> </a:t>
            </a:r>
            <a:r>
              <a:rPr lang="en-GB" sz="2000" dirty="0" err="1" smtClean="0"/>
              <a:t>Als</a:t>
            </a:r>
            <a:r>
              <a:rPr lang="en-GB" sz="2000" dirty="0" smtClean="0"/>
              <a:t>-Mayer (CIMH) </a:t>
            </a:r>
            <a:endParaRPr lang="en-US" sz="2000" dirty="0" smtClean="0"/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000" dirty="0" smtClean="0"/>
              <a:t>Prof Alan Blyth, Principal Investigator of EUREC4A-UK, (National Centre for Atmospheric Science, University of Leeds</a:t>
            </a:r>
            <a:r>
              <a:rPr lang="en-GB" sz="2000" dirty="0" smtClean="0"/>
              <a:t>)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000" dirty="0" smtClean="0"/>
              <a:t>Lecturers in the workshop</a:t>
            </a:r>
            <a:endParaRPr lang="en-GB" sz="2000" dirty="0" smtClean="0"/>
          </a:p>
          <a:p>
            <a:pPr lv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sz="2000" b="1" dirty="0" smtClean="0"/>
              <a:t>Forecast Testbed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000" dirty="0" smtClean="0"/>
              <a:t>Dr Arlene Laing – Coordinator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000" dirty="0" smtClean="0"/>
              <a:t>Dr Leif </a:t>
            </a:r>
            <a:r>
              <a:rPr lang="en-GB" sz="2000" dirty="0" err="1" smtClean="0"/>
              <a:t>Denby</a:t>
            </a:r>
            <a:r>
              <a:rPr lang="en-GB" sz="2000" dirty="0" smtClean="0"/>
              <a:t> (U of Leeds) - Archiving of Forecast Briefings and Recordings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000" dirty="0" smtClean="0"/>
              <a:t>Nicola Alexander (CIMH) - Forecast Testbed Schedule</a:t>
            </a:r>
            <a:endParaRPr lang="en-GB" sz="2000" i="1" dirty="0" smtClean="0"/>
          </a:p>
          <a:p>
            <a:pPr>
              <a:lnSpc>
                <a:spcPct val="90000"/>
              </a:lnSpc>
              <a:spcBef>
                <a:spcPts val="1000"/>
              </a:spcBef>
              <a:buNone/>
            </a:pPr>
            <a:endParaRPr lang="en-GB" sz="2000" i="1" dirty="0" smtClean="0"/>
          </a:p>
          <a:p>
            <a:pPr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sz="2000" i="1" dirty="0" smtClean="0"/>
              <a:t>Workshops supported by a grant to University of Leeds by Natural Environment Research Council (NERC), United Kingdom, and a grant from WMO to CMO, respectively</a:t>
            </a:r>
            <a:endParaRPr lang="en-US" sz="2000" i="1" dirty="0" smtClean="0"/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Laing EUREC4A Symposium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49" y="7402"/>
            <a:ext cx="8429625" cy="657616"/>
          </a:xfrm>
        </p:spPr>
        <p:txBody>
          <a:bodyPr>
            <a:normAutofit/>
          </a:bodyPr>
          <a:lstStyle/>
          <a:p>
            <a:r>
              <a:rPr lang="en-US" dirty="0" smtClean="0"/>
              <a:t>Caribbean Weather and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0022"/>
            <a:ext cx="6825096" cy="4099958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>
                <a:solidFill>
                  <a:srgbClr val="0070C0"/>
                </a:solidFill>
              </a:rPr>
              <a:t>Semi-permanent features</a:t>
            </a:r>
            <a:r>
              <a:rPr lang="en-US" sz="2600" dirty="0" smtClean="0"/>
              <a:t>: ITCZ, Subtropical Ridge, Trade Wind Inversion, Caribbean Low-level Jet </a:t>
            </a:r>
          </a:p>
          <a:p>
            <a:endParaRPr lang="en-US" sz="2600" dirty="0" smtClean="0"/>
          </a:p>
          <a:p>
            <a:r>
              <a:rPr lang="en-US" sz="2600" dirty="0" smtClean="0">
                <a:solidFill>
                  <a:srgbClr val="0070C0"/>
                </a:solidFill>
              </a:rPr>
              <a:t>Hazardous Weather</a:t>
            </a:r>
            <a:r>
              <a:rPr lang="en-US" sz="2600" dirty="0" smtClean="0"/>
              <a:t>: Hurricanes, Saharan dust outbreak, Tropical waves, Cold fronts/Shear lines, Upper level troughs, Trade Wind Surge, Severe thunderstorms/lightning; Tornadoes/Waterspouts,  Sea/land breezes, Volcanic ash, Wildfires</a:t>
            </a:r>
          </a:p>
          <a:p>
            <a:endParaRPr lang="en-US" sz="2600" dirty="0" smtClean="0"/>
          </a:p>
          <a:p>
            <a:r>
              <a:rPr lang="en-US" sz="2600" dirty="0" smtClean="0">
                <a:solidFill>
                  <a:srgbClr val="0070C0"/>
                </a:solidFill>
              </a:rPr>
              <a:t>Climate variability</a:t>
            </a:r>
            <a:r>
              <a:rPr lang="en-US" sz="2600" dirty="0" smtClean="0"/>
              <a:t>: Wet/Dry spells, Seasonal and inter-annual droughts, Heat waves, ENSO, MJO, Atlantic Multi-decadal Oscillation</a:t>
            </a:r>
          </a:p>
          <a:p>
            <a:endParaRPr lang="en-US" sz="2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16" descr="modesofvariability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69668" y="773223"/>
            <a:ext cx="2374332" cy="2421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Challenges: Tropical Cyclone O2R and R2O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62291" y="681593"/>
            <a:ext cx="6340390" cy="416353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Tropical Cyclone Sub-seasonal Variability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Prediction of TC temporal and geographic clustering</a:t>
            </a:r>
          </a:p>
          <a:p>
            <a:pPr>
              <a:lnSpc>
                <a:spcPct val="80000"/>
              </a:lnSpc>
            </a:pPr>
            <a:r>
              <a:rPr lang="en-US" b="1" dirty="0" smtClean="0"/>
              <a:t>Tropical Cyclogenesis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Varying methods of cyclogenesis</a:t>
            </a:r>
          </a:p>
          <a:p>
            <a:pPr lvl="1"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b="1" dirty="0" smtClean="0"/>
              <a:t>Tropical Cyclone Rapid Intensification</a:t>
            </a:r>
          </a:p>
          <a:p>
            <a:pPr lvl="1"/>
            <a:r>
              <a:rPr lang="en-US" dirty="0" smtClean="0"/>
              <a:t>Close to landfall - Hurricane Maria (2017), </a:t>
            </a:r>
          </a:p>
          <a:p>
            <a:pPr lvl="1">
              <a:buNone/>
            </a:pPr>
            <a:r>
              <a:rPr lang="en-US" dirty="0" smtClean="0"/>
              <a:t>Tomas (2010)</a:t>
            </a:r>
          </a:p>
          <a:p>
            <a:r>
              <a:rPr lang="en-US" b="1" dirty="0" smtClean="0"/>
              <a:t>Weak Tropical Cyclones </a:t>
            </a:r>
          </a:p>
          <a:p>
            <a:pPr lvl="1"/>
            <a:r>
              <a:rPr lang="en-US" dirty="0" smtClean="0"/>
              <a:t>Forecasts of weak tropical cyclone track &amp; associated precipitation</a:t>
            </a:r>
          </a:p>
          <a:p>
            <a:r>
              <a:rPr lang="en-US" b="1" dirty="0" smtClean="0"/>
              <a:t>Tropical Cyclone Tracks </a:t>
            </a:r>
          </a:p>
          <a:p>
            <a:pPr lvl="1"/>
            <a:r>
              <a:rPr lang="en-US" dirty="0" smtClean="0"/>
              <a:t>Unusual cases, Lenny (1999), </a:t>
            </a:r>
            <a:r>
              <a:rPr lang="en-US" b="1" i="1" dirty="0" smtClean="0"/>
              <a:t>west to east</a:t>
            </a:r>
          </a:p>
          <a:p>
            <a:pPr>
              <a:lnSpc>
                <a:spcPct val="80000"/>
              </a:lnSpc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Feb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04458" y="4987636"/>
            <a:ext cx="3146961" cy="155864"/>
          </a:xfrm>
        </p:spPr>
        <p:txBody>
          <a:bodyPr/>
          <a:lstStyle/>
          <a:p>
            <a:r>
              <a:rPr lang="en-US" dirty="0" smtClean="0"/>
              <a:t>Laing EUREC4A Symposium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519916" y="658794"/>
            <a:ext cx="1624084" cy="2353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790212" y="1330036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Kirk (2018)</a:t>
            </a:r>
            <a:endParaRPr lang="en-US" dirty="0"/>
          </a:p>
        </p:txBody>
      </p:sp>
      <p:pic>
        <p:nvPicPr>
          <p:cNvPr id="2053" name="Picture 5" descr="C:\laing\cmo\eureca\lenny99_track.g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69336" y="2286636"/>
            <a:ext cx="3474664" cy="2605998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>
          <a:xfrm flipV="1">
            <a:off x="7433951" y="3823856"/>
            <a:ext cx="190005" cy="4750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90946" y="0"/>
            <a:ext cx="8229600" cy="657616"/>
          </a:xfrm>
        </p:spPr>
        <p:txBody>
          <a:bodyPr>
            <a:noAutofit/>
          </a:bodyPr>
          <a:lstStyle/>
          <a:p>
            <a:r>
              <a:rPr lang="en-US" dirty="0" smtClean="0"/>
              <a:t>Challenges: Sub-seasonal Variability of TCs, etc.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1295" y="807522"/>
            <a:ext cx="7315197" cy="4335978"/>
          </a:xfrm>
        </p:spPr>
        <p:txBody>
          <a:bodyPr rIns="0">
            <a:norm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</a:pPr>
            <a:r>
              <a:rPr lang="en-US" sz="2200" dirty="0" smtClean="0">
                <a:solidFill>
                  <a:srgbClr val="0070C0"/>
                </a:solidFill>
              </a:rPr>
              <a:t>Predicting clustering </a:t>
            </a:r>
            <a:r>
              <a:rPr lang="en-US" sz="2200" dirty="0" smtClean="0"/>
              <a:t>of tropical cyclones and other high-impact weather would </a:t>
            </a:r>
            <a:r>
              <a:rPr lang="en-US" sz="2200" dirty="0" smtClean="0">
                <a:solidFill>
                  <a:srgbClr val="0070C0"/>
                </a:solidFill>
              </a:rPr>
              <a:t>help with disaster risk reduction and regional and </a:t>
            </a:r>
            <a:r>
              <a:rPr lang="en-US" sz="2400" dirty="0" smtClean="0">
                <a:solidFill>
                  <a:srgbClr val="0070C0"/>
                </a:solidFill>
              </a:rPr>
              <a:t>international resource mobilization</a:t>
            </a:r>
            <a:endParaRPr lang="en-US" sz="2200" dirty="0" smtClean="0">
              <a:solidFill>
                <a:srgbClr val="0070C0"/>
              </a:solidFill>
            </a:endParaRPr>
          </a:p>
          <a:p>
            <a:pPr algn="just">
              <a:lnSpc>
                <a:spcPct val="80000"/>
              </a:lnSpc>
              <a:spcBef>
                <a:spcPts val="1200"/>
              </a:spcBef>
            </a:pPr>
            <a:r>
              <a:rPr lang="en-US" sz="2200" dirty="0" smtClean="0"/>
              <a:t>Tropical cyclone genesis influenced by MJO and equatorial waves – </a:t>
            </a:r>
            <a:r>
              <a:rPr lang="en-US" sz="2200" dirty="0" smtClean="0">
                <a:solidFill>
                  <a:srgbClr val="0070C0"/>
                </a:solidFill>
              </a:rPr>
              <a:t>High potential for progress in predictive skill at sub-seasonal time scale</a:t>
            </a:r>
          </a:p>
          <a:p>
            <a:pPr algn="just">
              <a:lnSpc>
                <a:spcPct val="80000"/>
              </a:lnSpc>
              <a:spcBef>
                <a:spcPts val="1200"/>
              </a:spcBef>
            </a:pPr>
            <a:r>
              <a:rPr lang="en-US" sz="2200" dirty="0" smtClean="0"/>
              <a:t>However, global models have difficulty predicting these convectively-coupled tropical circulations</a:t>
            </a:r>
          </a:p>
          <a:p>
            <a:pPr algn="just">
              <a:lnSpc>
                <a:spcPct val="80000"/>
              </a:lnSpc>
              <a:spcBef>
                <a:spcPts val="1200"/>
              </a:spcBef>
            </a:pPr>
            <a:r>
              <a:rPr lang="en-US" sz="2400" b="1" i="1" dirty="0" smtClean="0">
                <a:solidFill>
                  <a:srgbClr val="C00000"/>
                </a:solidFill>
              </a:rPr>
              <a:t>Evaluate EUREC4A models based on prediction of  sub-seasonal circulations and coupled-convection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 descr="index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42505" y="1468319"/>
            <a:ext cx="1581150" cy="2895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629" y="938148"/>
            <a:ext cx="1686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MJO Phase and Tropical Cyclones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346368"/>
            <a:ext cx="17524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Mahoney and Hartmann 2000</a:t>
            </a:r>
            <a:endParaRPr lang="en-US" sz="1000" i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69" y="0"/>
            <a:ext cx="8461169" cy="6576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Challenges: High impact mesoscale and local weather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914482"/>
            <a:ext cx="4198291" cy="31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5630" y="665584"/>
            <a:ext cx="4120737" cy="3877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0070C0"/>
                </a:solidFill>
              </a:rPr>
              <a:t>Downward Sloping Wind Max</a:t>
            </a:r>
          </a:p>
        </p:txBody>
      </p:sp>
      <p:grpSp>
        <p:nvGrpSpPr>
          <p:cNvPr id="3" name="Group 18"/>
          <p:cNvGrpSpPr/>
          <p:nvPr/>
        </p:nvGrpSpPr>
        <p:grpSpPr>
          <a:xfrm>
            <a:off x="4028395" y="674442"/>
            <a:ext cx="5186855" cy="4465125"/>
            <a:chOff x="2700649" y="106875"/>
            <a:chExt cx="6348351" cy="4981700"/>
          </a:xfrm>
        </p:grpSpPr>
        <p:grpSp>
          <p:nvGrpSpPr>
            <p:cNvPr id="5" name="Group 5"/>
            <p:cNvGrpSpPr/>
            <p:nvPr/>
          </p:nvGrpSpPr>
          <p:grpSpPr>
            <a:xfrm>
              <a:off x="2700649" y="106875"/>
              <a:ext cx="6348351" cy="4981700"/>
              <a:chOff x="1" y="1651848"/>
              <a:chExt cx="7238999" cy="5206153"/>
            </a:xfrm>
          </p:grpSpPr>
          <p:grpSp>
            <p:nvGrpSpPr>
              <p:cNvPr id="7" name="Group 5"/>
              <p:cNvGrpSpPr/>
              <p:nvPr/>
            </p:nvGrpSpPr>
            <p:grpSpPr>
              <a:xfrm>
                <a:off x="1" y="1651848"/>
                <a:ext cx="7238999" cy="5206153"/>
                <a:chOff x="1" y="228599"/>
                <a:chExt cx="8516969" cy="6533734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" y="228599"/>
                  <a:ext cx="5562600" cy="929093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999890" y="1218943"/>
                  <a:ext cx="1517080" cy="5543390"/>
                </a:xfrm>
                <a:prstGeom prst="rect">
                  <a:avLst/>
                </a:prstGeom>
              </p:spPr>
            </p:pic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" y="2440964"/>
                <a:ext cx="6010661" cy="4417035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/>
            <p:cNvCxnSpPr/>
            <p:nvPr/>
          </p:nvCxnSpPr>
          <p:spPr>
            <a:xfrm>
              <a:off x="2731325" y="3253840"/>
              <a:ext cx="3586348" cy="4750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7327380" y="4646210"/>
            <a:ext cx="1816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Trinidad and Tobago Met</a:t>
            </a:r>
          </a:p>
          <a:p>
            <a:r>
              <a:rPr lang="en-US" sz="1200" i="1" dirty="0" smtClean="0"/>
              <a:t>Service</a:t>
            </a:r>
          </a:p>
        </p:txBody>
      </p:sp>
      <p:sp>
        <p:nvSpPr>
          <p:cNvPr id="18" name="Freeform 17"/>
          <p:cNvSpPr/>
          <p:nvPr/>
        </p:nvSpPr>
        <p:spPr>
          <a:xfrm>
            <a:off x="4725619" y="958291"/>
            <a:ext cx="1068020" cy="270663"/>
          </a:xfrm>
          <a:custGeom>
            <a:avLst/>
            <a:gdLst>
              <a:gd name="connsiteX0" fmla="*/ 1046074 w 1046074"/>
              <a:gd name="connsiteY0" fmla="*/ 0 h 329184"/>
              <a:gd name="connsiteX1" fmla="*/ 738835 w 1046074"/>
              <a:gd name="connsiteY1" fmla="*/ 95097 h 329184"/>
              <a:gd name="connsiteX2" fmla="*/ 490119 w 1046074"/>
              <a:gd name="connsiteY2" fmla="*/ 190195 h 329184"/>
              <a:gd name="connsiteX3" fmla="*/ 168250 w 1046074"/>
              <a:gd name="connsiteY3" fmla="*/ 270662 h 329184"/>
              <a:gd name="connsiteX4" fmla="*/ 0 w 1046074"/>
              <a:gd name="connsiteY4" fmla="*/ 329184 h 329184"/>
              <a:gd name="connsiteX5" fmla="*/ 0 w 1046074"/>
              <a:gd name="connsiteY5" fmla="*/ 329184 h 329184"/>
              <a:gd name="connsiteX0" fmla="*/ 1046074 w 1046074"/>
              <a:gd name="connsiteY0" fmla="*/ 0 h 329184"/>
              <a:gd name="connsiteX1" fmla="*/ 490119 w 1046074"/>
              <a:gd name="connsiteY1" fmla="*/ 190195 h 329184"/>
              <a:gd name="connsiteX2" fmla="*/ 168250 w 1046074"/>
              <a:gd name="connsiteY2" fmla="*/ 270662 h 329184"/>
              <a:gd name="connsiteX3" fmla="*/ 0 w 1046074"/>
              <a:gd name="connsiteY3" fmla="*/ 329184 h 329184"/>
              <a:gd name="connsiteX4" fmla="*/ 0 w 1046074"/>
              <a:gd name="connsiteY4" fmla="*/ 329184 h 329184"/>
              <a:gd name="connsiteX0" fmla="*/ 1068020 w 1068020"/>
              <a:gd name="connsiteY0" fmla="*/ 0 h 270663"/>
              <a:gd name="connsiteX1" fmla="*/ 490119 w 1068020"/>
              <a:gd name="connsiteY1" fmla="*/ 131674 h 270663"/>
              <a:gd name="connsiteX2" fmla="*/ 168250 w 1068020"/>
              <a:gd name="connsiteY2" fmla="*/ 212141 h 270663"/>
              <a:gd name="connsiteX3" fmla="*/ 0 w 1068020"/>
              <a:gd name="connsiteY3" fmla="*/ 270663 h 270663"/>
              <a:gd name="connsiteX4" fmla="*/ 0 w 1068020"/>
              <a:gd name="connsiteY4" fmla="*/ 270663 h 270663"/>
              <a:gd name="connsiteX0" fmla="*/ 1068020 w 1068020"/>
              <a:gd name="connsiteY0" fmla="*/ 0 h 270663"/>
              <a:gd name="connsiteX1" fmla="*/ 490119 w 1068020"/>
              <a:gd name="connsiteY1" fmla="*/ 131674 h 270663"/>
              <a:gd name="connsiteX2" fmla="*/ 190196 w 1068020"/>
              <a:gd name="connsiteY2" fmla="*/ 226771 h 270663"/>
              <a:gd name="connsiteX3" fmla="*/ 0 w 1068020"/>
              <a:gd name="connsiteY3" fmla="*/ 270663 h 270663"/>
              <a:gd name="connsiteX4" fmla="*/ 0 w 1068020"/>
              <a:gd name="connsiteY4" fmla="*/ 270663 h 270663"/>
              <a:gd name="connsiteX0" fmla="*/ 1068020 w 1068020"/>
              <a:gd name="connsiteY0" fmla="*/ 0 h 270663"/>
              <a:gd name="connsiteX1" fmla="*/ 490119 w 1068020"/>
              <a:gd name="connsiteY1" fmla="*/ 131674 h 270663"/>
              <a:gd name="connsiteX2" fmla="*/ 270663 w 1068020"/>
              <a:gd name="connsiteY2" fmla="*/ 241402 h 270663"/>
              <a:gd name="connsiteX3" fmla="*/ 0 w 1068020"/>
              <a:gd name="connsiteY3" fmla="*/ 270663 h 270663"/>
              <a:gd name="connsiteX4" fmla="*/ 0 w 1068020"/>
              <a:gd name="connsiteY4" fmla="*/ 270663 h 270663"/>
              <a:gd name="connsiteX0" fmla="*/ 1068020 w 1068020"/>
              <a:gd name="connsiteY0" fmla="*/ 0 h 270663"/>
              <a:gd name="connsiteX1" fmla="*/ 592532 w 1068020"/>
              <a:gd name="connsiteY1" fmla="*/ 138989 h 270663"/>
              <a:gd name="connsiteX2" fmla="*/ 270663 w 1068020"/>
              <a:gd name="connsiteY2" fmla="*/ 241402 h 270663"/>
              <a:gd name="connsiteX3" fmla="*/ 0 w 1068020"/>
              <a:gd name="connsiteY3" fmla="*/ 270663 h 270663"/>
              <a:gd name="connsiteX4" fmla="*/ 0 w 1068020"/>
              <a:gd name="connsiteY4" fmla="*/ 270663 h 270663"/>
              <a:gd name="connsiteX0" fmla="*/ 1068020 w 1068020"/>
              <a:gd name="connsiteY0" fmla="*/ 0 h 270663"/>
              <a:gd name="connsiteX1" fmla="*/ 592532 w 1068020"/>
              <a:gd name="connsiteY1" fmla="*/ 138989 h 270663"/>
              <a:gd name="connsiteX2" fmla="*/ 285294 w 1068020"/>
              <a:gd name="connsiteY2" fmla="*/ 219456 h 270663"/>
              <a:gd name="connsiteX3" fmla="*/ 0 w 1068020"/>
              <a:gd name="connsiteY3" fmla="*/ 270663 h 270663"/>
              <a:gd name="connsiteX4" fmla="*/ 0 w 1068020"/>
              <a:gd name="connsiteY4" fmla="*/ 270663 h 27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8020" h="270663">
                <a:moveTo>
                  <a:pt x="1068020" y="0"/>
                </a:moveTo>
                <a:cubicBezTo>
                  <a:pt x="952196" y="39624"/>
                  <a:pt x="722986" y="102413"/>
                  <a:pt x="592532" y="138989"/>
                </a:cubicBezTo>
                <a:cubicBezTo>
                  <a:pt x="462078" y="175565"/>
                  <a:pt x="384049" y="197510"/>
                  <a:pt x="285294" y="219456"/>
                </a:cubicBezTo>
                <a:cubicBezTo>
                  <a:pt x="186539" y="241402"/>
                  <a:pt x="31699" y="263348"/>
                  <a:pt x="0" y="270663"/>
                </a:cubicBezTo>
                <a:lnTo>
                  <a:pt x="0" y="270663"/>
                </a:lnTo>
              </a:path>
            </a:pathLst>
          </a:custGeom>
          <a:ln w="38100" cmpd="sng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5632" y="4180115"/>
            <a:ext cx="3503220" cy="654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Need effective scan strategies to identify mesoscale wind features</a:t>
            </a:r>
            <a:endParaRPr lang="en-US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83" y="7402"/>
            <a:ext cx="8389917" cy="657616"/>
          </a:xfrm>
        </p:spPr>
        <p:txBody>
          <a:bodyPr>
            <a:normAutofit/>
          </a:bodyPr>
          <a:lstStyle/>
          <a:p>
            <a:r>
              <a:rPr lang="en-US" dirty="0" smtClean="0"/>
              <a:t>Challenge: Convection-Allowing Models &amp; </a:t>
            </a:r>
            <a:r>
              <a:rPr lang="en-US" dirty="0" err="1" smtClean="0"/>
              <a:t>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5021"/>
            <a:ext cx="5949537" cy="458387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000" b="1" dirty="0" smtClean="0">
                <a:solidFill>
                  <a:srgbClr val="0070C0"/>
                </a:solidFill>
              </a:rPr>
              <a:t>Need ensembles of convection-allowing models (CAMs) to better serve small island forecasting</a:t>
            </a:r>
            <a:r>
              <a:rPr lang="en-US" sz="2000" dirty="0" smtClean="0"/>
              <a:t>.  Little long-term evaluation of CAMs in tropics.</a:t>
            </a: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000" dirty="0" smtClean="0"/>
              <a:t>UK Met: </a:t>
            </a:r>
            <a:r>
              <a:rPr lang="en-US" sz="2000" dirty="0" smtClean="0">
                <a:solidFill>
                  <a:srgbClr val="0070C0"/>
                </a:solidFill>
              </a:rPr>
              <a:t>2-year experiment with CAM over East Africa showed greater skill than global model, particularly for storms over land</a:t>
            </a:r>
            <a:r>
              <a:rPr lang="en-US" sz="2000" dirty="0" smtClean="0"/>
              <a:t>. CAM Ensembles over Singapore and for hurricanes in Caribbean show promise.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en-US" sz="2300" dirty="0" smtClean="0"/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000" dirty="0" smtClean="0"/>
              <a:t>Real-time Deterministic CAMs over Caribbean: 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endParaRPr lang="en-US" sz="1800" dirty="0" smtClean="0"/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sz="1800" dirty="0" smtClean="0"/>
              <a:t>CIMH real-time WRF runs, twice daily over entire Caribbean (4-km)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sz="1800" dirty="0" smtClean="0"/>
              <a:t>Experimental HRRR-Caribbean over northern Caribbean (3-km)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sz="1800" dirty="0" smtClean="0"/>
              <a:t>AROME: MeteoFrance (2.5km grid)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02E3-D9AD-4960-A236-8B055FEFBE5D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xmlns="" id="{942B170D-35F2-9E4A-BB2C-B98D5E0EBF5C}"/>
              </a:ext>
            </a:extLst>
          </p:cNvPr>
          <p:cNvGrpSpPr/>
          <p:nvPr/>
        </p:nvGrpSpPr>
        <p:grpSpPr>
          <a:xfrm>
            <a:off x="5943600" y="3287126"/>
            <a:ext cx="3046025" cy="1856371"/>
            <a:chOff x="5953125" y="2103064"/>
            <a:chExt cx="3599849" cy="20876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9CE84C6-95E6-6444-A107-921808750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53125" y="2113146"/>
              <a:ext cx="3590925" cy="207760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60EACD8-EDB5-9F4D-AE47-E58A945A1021}"/>
                </a:ext>
              </a:extLst>
            </p:cNvPr>
            <p:cNvSpPr txBox="1"/>
            <p:nvPr/>
          </p:nvSpPr>
          <p:spPr>
            <a:xfrm>
              <a:off x="6290033" y="2103064"/>
              <a:ext cx="3262941" cy="3115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CIMH WRF-ARW </a:t>
              </a:r>
              <a:r>
                <a:rPr lang="en-US" sz="1200" dirty="0"/>
                <a:t>4-km Caribbean Domain</a:t>
              </a: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954233" y="659219"/>
            <a:ext cx="3059851" cy="270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572715" y="1825935"/>
            <a:ext cx="1677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Woodhams</a:t>
            </a:r>
            <a:r>
              <a:rPr lang="en-US" sz="1200" i="1" dirty="0" smtClean="0"/>
              <a:t> et al. (2018)</a:t>
            </a:r>
            <a:endParaRPr lang="en-US" sz="1200" i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83" y="7402"/>
            <a:ext cx="8389917" cy="657616"/>
          </a:xfrm>
        </p:spPr>
        <p:txBody>
          <a:bodyPr>
            <a:normAutofit/>
          </a:bodyPr>
          <a:lstStyle/>
          <a:p>
            <a:r>
              <a:rPr lang="en-US" dirty="0" smtClean="0"/>
              <a:t>Challenge: Convection-Allowing Models &amp; </a:t>
            </a:r>
            <a:r>
              <a:rPr lang="en-US" dirty="0" err="1" smtClean="0"/>
              <a:t>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5019"/>
            <a:ext cx="5949537" cy="4583876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sz="2300" b="1" dirty="0" smtClean="0">
                <a:solidFill>
                  <a:srgbClr val="C00000"/>
                </a:solidFill>
              </a:rPr>
              <a:t>Exploit</a:t>
            </a:r>
            <a:r>
              <a:rPr lang="en-US" sz="2300" b="1" i="1" dirty="0" smtClean="0">
                <a:solidFill>
                  <a:srgbClr val="C00000"/>
                </a:solidFill>
              </a:rPr>
              <a:t> EUREC4A</a:t>
            </a:r>
            <a:r>
              <a:rPr lang="en-US" sz="2300" b="1" dirty="0" smtClean="0">
                <a:solidFill>
                  <a:srgbClr val="C00000"/>
                </a:solidFill>
              </a:rPr>
              <a:t>, satellite and radar data for data assimilation and verification of CAMs</a:t>
            </a:r>
          </a:p>
          <a:p>
            <a:pPr>
              <a:spcBef>
                <a:spcPts val="1200"/>
              </a:spcBef>
            </a:pPr>
            <a:r>
              <a:rPr lang="en-US" sz="2300" b="1" i="1" dirty="0" smtClean="0">
                <a:solidFill>
                  <a:srgbClr val="C00000"/>
                </a:solidFill>
              </a:rPr>
              <a:t>Evaluate statistics of convection produced by CAMS </a:t>
            </a:r>
            <a:r>
              <a:rPr lang="en-US" sz="2300" dirty="0" smtClean="0"/>
              <a:t>(e.g., diurnal cycle, distribution of cloud types and patterns), since nature of observed and model convection can lead to mismatch in location and time</a:t>
            </a:r>
            <a:r>
              <a:rPr lang="en-US" sz="2300" i="1" dirty="0" smtClean="0"/>
              <a:t>.</a:t>
            </a:r>
          </a:p>
          <a:p>
            <a:pPr>
              <a:spcBef>
                <a:spcPts val="1200"/>
              </a:spcBef>
            </a:pPr>
            <a:r>
              <a:rPr lang="en-US" sz="2300" dirty="0" smtClean="0"/>
              <a:t>Recommend: </a:t>
            </a:r>
            <a:r>
              <a:rPr lang="en-US" sz="2300" i="1" dirty="0" smtClean="0">
                <a:solidFill>
                  <a:srgbClr val="C00000"/>
                </a:solidFill>
              </a:rPr>
              <a:t>Model Evaluation Group </a:t>
            </a:r>
            <a:r>
              <a:rPr lang="en-US" sz="2300" i="1" dirty="0" smtClean="0"/>
              <a:t>– </a:t>
            </a:r>
            <a:r>
              <a:rPr lang="en-US" sz="2300" dirty="0" smtClean="0"/>
              <a:t>Use cases to explore model biases, document performance of operational models (local and regional) for different types of events</a:t>
            </a:r>
            <a:endParaRPr lang="en-US" sz="2300" dirty="0"/>
          </a:p>
        </p:txBody>
      </p:sp>
      <p:sp>
        <p:nvSpPr>
          <p:cNvPr id="12" name="TextBox 11"/>
          <p:cNvSpPr txBox="1"/>
          <p:nvPr/>
        </p:nvSpPr>
        <p:spPr>
          <a:xfrm>
            <a:off x="6727094" y="3108470"/>
            <a:ext cx="1677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Woodhams</a:t>
            </a:r>
            <a:r>
              <a:rPr lang="en-US" sz="1200" i="1" dirty="0" smtClean="0"/>
              <a:t> et al. (2018)</a:t>
            </a:r>
            <a:endParaRPr lang="en-US" sz="1200" i="1" dirty="0"/>
          </a:p>
        </p:txBody>
      </p:sp>
      <p:pic>
        <p:nvPicPr>
          <p:cNvPr id="6" name="Picture 2" descr="Figur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944479" y="906958"/>
            <a:ext cx="3045142" cy="219250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iqas-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iqas-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3662</TotalTime>
  <Words>1893</Words>
  <Application>Microsoft Office PowerPoint</Application>
  <PresentationFormat>On-screen Show (16:9)</PresentationFormat>
  <Paragraphs>339</Paragraphs>
  <Slides>34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fiqas-2018</vt:lpstr>
      <vt:lpstr>1_fiqas-2018</vt:lpstr>
      <vt:lpstr>From scientific discovery to science-based action: Speeding up that journey for EUREC4A and beyond</vt:lpstr>
      <vt:lpstr>Focus of presentation</vt:lpstr>
      <vt:lpstr>Caribbean Weather Forecast Challenges/Targets</vt:lpstr>
      <vt:lpstr>Caribbean Weather and Climate</vt:lpstr>
      <vt:lpstr>Challenges: Tropical Cyclone O2R and R2O</vt:lpstr>
      <vt:lpstr>Challenges: Sub-seasonal Variability of TCs, etc.</vt:lpstr>
      <vt:lpstr>Challenges: High impact mesoscale and local weather</vt:lpstr>
      <vt:lpstr>Challenge: Convection-Allowing Models &amp; Obs</vt:lpstr>
      <vt:lpstr>Challenge: Convection-Allowing Models &amp; Obs</vt:lpstr>
      <vt:lpstr>Challenge: Convectively-coupled Kelvin waves  and Wet/Dry spells</vt:lpstr>
      <vt:lpstr>Challenge: Multi-scale interactions, High impact Wx </vt:lpstr>
      <vt:lpstr>Challenge: MJO, Kelvin Wave &amp; other Influences</vt:lpstr>
      <vt:lpstr>200 hPa Velocity Potential – Filtered for Kelvin Waves</vt:lpstr>
      <vt:lpstr>Kelvin wave and Oct 2018 Trinidad &amp; Tobago Floods</vt:lpstr>
      <vt:lpstr>Low-level echo max, deep layer of moisture</vt:lpstr>
      <vt:lpstr>Challenge: Rossby Wave trains into Tropics</vt:lpstr>
      <vt:lpstr>Challenge: Multi-scale interaction, High impact Wx</vt:lpstr>
      <vt:lpstr>Rossby Wave Breaking  200hPa (height, color-shaded), 850 hPa (height contours, winds)</vt:lpstr>
      <vt:lpstr>Mesoscale Convective Systems</vt:lpstr>
      <vt:lpstr>Mesoscale and Storm-scale: PPI 250km range</vt:lpstr>
      <vt:lpstr>High-Impact Weather and Sub-seasonal Variability</vt:lpstr>
      <vt:lpstr>Challenge: Trade Wind Surge</vt:lpstr>
      <vt:lpstr>Challenge: Communicating Warnings and Impacts</vt:lpstr>
      <vt:lpstr>Research to Operations and  Operations to Research, Operations to Practice</vt:lpstr>
      <vt:lpstr>R2O and O2R: Conditioning Environment</vt:lpstr>
      <vt:lpstr>R2O and O2R: Support at the Upper Levels</vt:lpstr>
      <vt:lpstr>R2O, O2R Success: Hurricane Forecasts</vt:lpstr>
      <vt:lpstr>R2O, O2R Success : Hurricane Forecasts</vt:lpstr>
      <vt:lpstr>EUREC4A-UK-CMO-SWFP Forecasting Initiative</vt:lpstr>
      <vt:lpstr>EUREC4A-UK-CMO-SWFP Forecasting Initiative</vt:lpstr>
      <vt:lpstr>EUREC4A-UK-CMO-SWFP Forecasting Initiative</vt:lpstr>
      <vt:lpstr>Research to Operations to Practice</vt:lpstr>
      <vt:lpstr>WMO Research Board: Innovation in the Regions</vt:lpstr>
      <vt:lpstr>Acknowledgements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Title Title</dc:title>
  <dc:creator>arlene1</dc:creator>
  <cp:lastModifiedBy>arlene1</cp:lastModifiedBy>
  <cp:revision>783</cp:revision>
  <dcterms:created xsi:type="dcterms:W3CDTF">2018-11-12T21:59:07Z</dcterms:created>
  <dcterms:modified xsi:type="dcterms:W3CDTF">2020-02-01T22:12:27Z</dcterms:modified>
</cp:coreProperties>
</file>