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7" r:id="rId3"/>
    <p:sldId id="266" r:id="rId4"/>
    <p:sldId id="268" r:id="rId5"/>
    <p:sldId id="272" r:id="rId6"/>
    <p:sldId id="273" r:id="rId7"/>
    <p:sldId id="274" r:id="rId8"/>
    <p:sldId id="262" r:id="rId9"/>
    <p:sldId id="257" r:id="rId10"/>
    <p:sldId id="258" r:id="rId11"/>
    <p:sldId id="260" r:id="rId12"/>
    <p:sldId id="275" r:id="rId13"/>
    <p:sldId id="276" r:id="rId14"/>
    <p:sldId id="277" r:id="rId15"/>
    <p:sldId id="279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5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7A1A1-3B38-486A-AEAA-300A86E766EB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46656-B0B0-48A4-91B6-2CA534A92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5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7C61AD-EA72-4D63-BBE9-4615E2208821}" type="slidenum">
              <a:rPr lang="en-US" altLang="en-US" sz="1200">
                <a:latin typeface="Times New Roman" panose="02020603050405020304" pitchFamily="18" charset="0"/>
              </a:rPr>
              <a:pPr/>
              <a:t>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460375" y="688975"/>
            <a:ext cx="6121400" cy="34432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4038"/>
            <a:ext cx="5162550" cy="413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19086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BDFE63-2097-4010-89A4-C1E6B3ADEDF5}" type="slidenum">
              <a:rPr lang="en-US" altLang="en-US" sz="1200">
                <a:latin typeface="Times New Roman" panose="02020603050405020304" pitchFamily="18" charset="0"/>
              </a:rPr>
              <a:pPr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460375" y="688975"/>
            <a:ext cx="6121400" cy="3443288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4038"/>
            <a:ext cx="5162550" cy="413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9503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688975"/>
            <a:ext cx="6121400" cy="344328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4038"/>
            <a:ext cx="5162550" cy="41322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1035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3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0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87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0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1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6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2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0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4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0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6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62863-6C1E-4849-881C-EBF5FFB0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1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1334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Air-sea Fluxes: BOMEX to EUREC4A/ATOMIC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C.W. Fairall NOAA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Jim Edson, Frank Bradley, Jeff Hare, Sergio </a:t>
            </a:r>
            <a:r>
              <a:rPr lang="en-US" sz="3200" dirty="0" err="1" smtClean="0">
                <a:solidFill>
                  <a:srgbClr val="FF0000"/>
                </a:solidFill>
              </a:rPr>
              <a:t>Pezoa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Ludovic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Bariteau</a:t>
            </a:r>
            <a:r>
              <a:rPr lang="en-US" sz="3200" dirty="0" smtClean="0">
                <a:solidFill>
                  <a:srgbClr val="FF0000"/>
                </a:solidFill>
              </a:rPr>
              <a:t>, Byron </a:t>
            </a:r>
            <a:r>
              <a:rPr lang="en-US" sz="3200" dirty="0" err="1" smtClean="0">
                <a:solidFill>
                  <a:srgbClr val="FF0000"/>
                </a:solidFill>
              </a:rPr>
              <a:t>Blomquist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2488299"/>
            <a:ext cx="10515600" cy="3450159"/>
          </a:xfrm>
        </p:spPr>
        <p:txBody>
          <a:bodyPr/>
          <a:lstStyle/>
          <a:p>
            <a:r>
              <a:rPr lang="en-US" dirty="0" smtClean="0"/>
              <a:t>What are fluxes?</a:t>
            </a:r>
          </a:p>
          <a:p>
            <a:r>
              <a:rPr lang="en-US" dirty="0" smtClean="0"/>
              <a:t>Why do we want fluxes?</a:t>
            </a:r>
          </a:p>
          <a:p>
            <a:r>
              <a:rPr lang="en-US" dirty="0" smtClean="0"/>
              <a:t>Measurement</a:t>
            </a:r>
          </a:p>
          <a:p>
            <a:r>
              <a:rPr lang="en-US" dirty="0" smtClean="0"/>
              <a:t>Issues</a:t>
            </a:r>
          </a:p>
          <a:p>
            <a:r>
              <a:rPr lang="en-US" dirty="0" smtClean="0"/>
              <a:t>BOMEX</a:t>
            </a:r>
          </a:p>
          <a:p>
            <a:r>
              <a:rPr lang="en-US" dirty="0" smtClean="0"/>
              <a:t>Modern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8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127733" cy="140203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BOMEX Platforms: Land and Air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61" y="1561349"/>
            <a:ext cx="5935857" cy="393018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709" t="6202" r="3455" b="12929"/>
          <a:stretch/>
        </p:blipFill>
        <p:spPr>
          <a:xfrm>
            <a:off x="0" y="1522756"/>
            <a:ext cx="6010581" cy="41588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8130" y="6077164"/>
            <a:ext cx="539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 DC-6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8200" y="5625101"/>
            <a:ext cx="379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Tower on Barbados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59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88712" cy="43625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2582964"/>
              </p:ext>
            </p:extLst>
          </p:nvPr>
        </p:nvGraphicFramePr>
        <p:xfrm>
          <a:off x="169525" y="128428"/>
          <a:ext cx="6888821" cy="3473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5818">
                  <a:extLst>
                    <a:ext uri="{9D8B030D-6E8A-4147-A177-3AD203B41FA5}">
                      <a16:colId xmlns:a16="http://schemas.microsoft.com/office/drawing/2014/main" val="2685656864"/>
                    </a:ext>
                  </a:extLst>
                </a:gridCol>
                <a:gridCol w="2295818">
                  <a:extLst>
                    <a:ext uri="{9D8B030D-6E8A-4147-A177-3AD203B41FA5}">
                      <a16:colId xmlns:a16="http://schemas.microsoft.com/office/drawing/2014/main" val="880437757"/>
                    </a:ext>
                  </a:extLst>
                </a:gridCol>
                <a:gridCol w="2297185">
                  <a:extLst>
                    <a:ext uri="{9D8B030D-6E8A-4147-A177-3AD203B41FA5}">
                      <a16:colId xmlns:a16="http://schemas.microsoft.com/office/drawing/2014/main" val="1206150229"/>
                    </a:ext>
                  </a:extLst>
                </a:gridCol>
              </a:tblGrid>
              <a:tr h="339117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BOMEX vs Modern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743541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BOMEX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EUREC4A/ATOMIC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4739906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Flux Platforms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Ships, </a:t>
                      </a:r>
                      <a:r>
                        <a:rPr lang="en-US" sz="1600" dirty="0">
                          <a:effectLst/>
                        </a:rPr>
                        <a:t>FLIP, 2 A/C, Tower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ship, 4 A/C, UAS, UAV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375523"/>
                  </a:ext>
                </a:extLst>
              </a:tr>
              <a:tr h="6644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u’, v’, w’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Sonic anemometer, gust vanes, </a:t>
                      </a:r>
                      <a:r>
                        <a:rPr lang="en-US" sz="1600" dirty="0" smtClean="0">
                          <a:effectLst/>
                        </a:rPr>
                        <a:t>propellers, hot wire anemometer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Sonic anemometer, </a:t>
                      </a:r>
                      <a:endParaRPr lang="en-US" sz="16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5-hole </a:t>
                      </a:r>
                      <a:r>
                        <a:rPr lang="en-US" sz="1600" dirty="0">
                          <a:effectLst/>
                        </a:rPr>
                        <a:t>pressure ports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2896265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Microthermal wires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Sonic anemometer, </a:t>
                      </a:r>
                      <a:r>
                        <a:rPr lang="en-US" sz="1600" dirty="0" smtClean="0">
                          <a:effectLst/>
                        </a:rPr>
                        <a:t>Microthermal (UAS)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1911223"/>
                  </a:ext>
                </a:extLst>
              </a:tr>
              <a:tr h="6644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channel UV absorption, wet/dry bulbs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3-channel IR absorption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4673183"/>
                  </a:ext>
                </a:extLst>
              </a:tr>
              <a:tr h="3391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FLIP (cheating), </a:t>
                      </a:r>
                      <a:r>
                        <a:rPr lang="en-US" sz="1600" dirty="0">
                          <a:effectLst/>
                        </a:rPr>
                        <a:t>INS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IMU (combined </a:t>
                      </a:r>
                      <a:r>
                        <a:rPr lang="en-US" sz="1600" dirty="0" smtClean="0">
                          <a:effectLst/>
                        </a:rPr>
                        <a:t>accelerations/GPS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0034635"/>
                  </a:ext>
                </a:extLst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11</a:t>
            </a:fld>
            <a:endParaRPr 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1986283" y="-484967"/>
            <a:ext cx="16543065" cy="94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4" y="3578470"/>
            <a:ext cx="2349514" cy="3279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t="9196" r="20023" b="221"/>
          <a:stretch/>
        </p:blipFill>
        <p:spPr>
          <a:xfrm>
            <a:off x="7126841" y="128428"/>
            <a:ext cx="5065159" cy="5101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52" y="3587896"/>
            <a:ext cx="4836630" cy="309544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8409398" y="621587"/>
            <a:ext cx="970908" cy="241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27870" y="365125"/>
            <a:ext cx="114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sonic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407667" y="1839074"/>
            <a:ext cx="734603" cy="816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27869" y="1577083"/>
            <a:ext cx="132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Rain gauge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0746769" y="1345915"/>
            <a:ext cx="380143" cy="1083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356351" y="976045"/>
            <a:ext cx="1628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IR hygrometer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1424863" y="1946415"/>
            <a:ext cx="205483" cy="837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255339" y="1664413"/>
            <a:ext cx="78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T/RH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727896" y="2306548"/>
            <a:ext cx="1006868" cy="277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506398" y="2075380"/>
            <a:ext cx="8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28270" y="3719245"/>
            <a:ext cx="155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Lidar wave gauge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0315254" y="4320283"/>
            <a:ext cx="683231" cy="313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673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24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BOMEX Latent Heat Flux Estimates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3" t="6848" r="10046"/>
          <a:stretch/>
        </p:blipFill>
        <p:spPr>
          <a:xfrm>
            <a:off x="164386" y="1012008"/>
            <a:ext cx="5424051" cy="2635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872" y="2758605"/>
            <a:ext cx="219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6 mm/day = 173 W/m^2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4015" r="6324" b="35922"/>
          <a:stretch/>
        </p:blipFill>
        <p:spPr>
          <a:xfrm>
            <a:off x="5748391" y="1068512"/>
            <a:ext cx="6494979" cy="505318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899" r="14051"/>
          <a:stretch/>
        </p:blipFill>
        <p:spPr>
          <a:xfrm>
            <a:off x="146333" y="4022301"/>
            <a:ext cx="5272620" cy="16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09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371"/>
            <a:ext cx="10515600" cy="70338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10-m Evaporation Coefficient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3" descr="blanc_Ce_198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7025"/>
          <a:stretch>
            <a:fillRect/>
          </a:stretch>
        </p:blipFill>
        <p:spPr>
          <a:xfrm>
            <a:off x="390678" y="983145"/>
            <a:ext cx="5367987" cy="5316603"/>
          </a:xfr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4"/>
          <a:stretch/>
        </p:blipFill>
        <p:spPr>
          <a:xfrm>
            <a:off x="5655804" y="1340778"/>
            <a:ext cx="5505927" cy="3664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9906" y="5496674"/>
            <a:ext cx="4695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Humidity and heat 10-m transfer coefficients.  Average 20,300 observations.  </a:t>
            </a:r>
            <a:r>
              <a:rPr lang="en-US" dirty="0" err="1" smtClean="0"/>
              <a:t>Uconn</a:t>
            </a:r>
            <a:r>
              <a:rPr lang="en-US" dirty="0" smtClean="0"/>
              <a:t> – Hs; PSD – Hl.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64067" y="811658"/>
            <a:ext cx="387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 BOMEX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53207" y="1558207"/>
            <a:ext cx="3277456" cy="36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Fairall et al.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7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" y="68962"/>
            <a:ext cx="7161224" cy="47938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97" y="226030"/>
            <a:ext cx="4426119" cy="6631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088" y="5167901"/>
            <a:ext cx="557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‘You cannot measure fluxes from a ship’ </a:t>
            </a:r>
            <a:r>
              <a:rPr lang="en-US" dirty="0" smtClean="0"/>
              <a:t>quote from a famous tropical meteorologist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6724" y="287676"/>
            <a:ext cx="251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HIWINGS 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49109" y="287676"/>
            <a:ext cx="1061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SeaState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6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97148" cy="13255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Improved </a:t>
            </a:r>
            <a:r>
              <a:rPr lang="en-US" sz="3200" i="1" dirty="0" smtClean="0">
                <a:solidFill>
                  <a:srgbClr val="FF0000"/>
                </a:solidFill>
              </a:rPr>
              <a:t>in situ</a:t>
            </a:r>
            <a:r>
              <a:rPr lang="en-US" sz="3200" dirty="0" smtClean="0">
                <a:solidFill>
                  <a:srgbClr val="FF0000"/>
                </a:solidFill>
              </a:rPr>
              <a:t> air-sea flux observations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15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08" y="212974"/>
            <a:ext cx="5726872" cy="6048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7685" y="6056616"/>
            <a:ext cx="158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04634" y="5923052"/>
            <a:ext cx="76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85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358"/>
            <a:ext cx="12092682" cy="73421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‘You cannot measure fluxes from a ship’ </a:t>
            </a:r>
            <a:r>
              <a:rPr lang="en-US" sz="2800" dirty="0"/>
              <a:t>-</a:t>
            </a:r>
            <a:r>
              <a:rPr lang="en-US" sz="2800" dirty="0" smtClean="0"/>
              <a:t> a famous tropical meteorologist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16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4921" r="6509"/>
          <a:stretch/>
        </p:blipFill>
        <p:spPr>
          <a:xfrm>
            <a:off x="744876" y="1047964"/>
            <a:ext cx="6801493" cy="5360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13843" y="1751744"/>
            <a:ext cx="25377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observations</a:t>
            </a:r>
          </a:p>
          <a:p>
            <a:r>
              <a:rPr lang="en-US" dirty="0" smtClean="0"/>
              <a:t>HIWINGS field program South of Greenland November 2015.</a:t>
            </a:r>
          </a:p>
          <a:p>
            <a:r>
              <a:rPr lang="en-US" dirty="0" smtClean="0"/>
              <a:t>Covariance measurements vs two versions of COARE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99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814"/>
          </a:xfrm>
        </p:spPr>
        <p:txBody>
          <a:bodyPr/>
          <a:lstStyle/>
          <a:p>
            <a:pPr algn="ctr"/>
            <a:r>
              <a:rPr lang="en-US" dirty="0" smtClean="0"/>
              <a:t>Fluxes In General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266694"/>
              </p:ext>
            </p:extLst>
          </p:nvPr>
        </p:nvGraphicFramePr>
        <p:xfrm>
          <a:off x="3341688" y="1181100"/>
          <a:ext cx="5926137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3" imgW="3263760" imgH="431640" progId="Equation.3">
                  <p:embed/>
                </p:oleObj>
              </mc:Choice>
              <mc:Fallback>
                <p:oleObj name="Equation" r:id="rId3" imgW="3263760" imgH="431640" progId="Equation.3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1688" y="1181100"/>
                        <a:ext cx="5926137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9046" y="1402242"/>
            <a:ext cx="305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Budget equation for </a:t>
            </a:r>
            <a:r>
              <a:rPr lang="en-US" altLang="en-US" dirty="0" smtClean="0"/>
              <a:t>variable  </a:t>
            </a:r>
            <a:r>
              <a:rPr lang="en-US" altLang="en-US" i="1" dirty="0"/>
              <a:t>x</a:t>
            </a:r>
            <a:r>
              <a:rPr lang="en-US" altLang="en-US" dirty="0"/>
              <a:t>=</a:t>
            </a:r>
            <a:r>
              <a:rPr lang="en-US" altLang="en-US" i="1" dirty="0" err="1"/>
              <a:t>X</a:t>
            </a:r>
            <a:r>
              <a:rPr lang="en-US" altLang="en-US" dirty="0" err="1"/>
              <a:t>+</a:t>
            </a:r>
            <a:r>
              <a:rPr lang="en-US" altLang="en-US" i="1" dirty="0" err="1"/>
              <a:t>x</a:t>
            </a:r>
            <a:r>
              <a:rPr lang="en-US" altLang="en-US" i="1" dirty="0" smtClean="0"/>
              <a:t>’</a:t>
            </a:r>
            <a:endParaRPr lang="en-US" alt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184989" y="2048573"/>
            <a:ext cx="7669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Rate change = [ turbulent + molecular + mean fall + slip </a:t>
            </a:r>
            <a:r>
              <a:rPr lang="en-US" altLang="en-US" dirty="0" smtClean="0"/>
              <a:t>covariance+ Source]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8715" y="3298005"/>
            <a:ext cx="81319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/>
              <a:t>&lt;</a:t>
            </a:r>
            <a:r>
              <a:rPr lang="en-US" altLang="en-US" b="1" dirty="0" err="1" smtClean="0"/>
              <a:t>w’x</a:t>
            </a:r>
            <a:r>
              <a:rPr lang="en-US" altLang="en-US" b="1" dirty="0" smtClean="0"/>
              <a:t>’&gt; turbulent transport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/>
              <a:t>Source </a:t>
            </a:r>
            <a:r>
              <a:rPr lang="en-US" altLang="en-US" b="1" dirty="0"/>
              <a:t>Examples: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Temperature – </a:t>
            </a:r>
            <a:r>
              <a:rPr lang="en-US" altLang="en-US" dirty="0">
                <a:solidFill>
                  <a:srgbClr val="FF0000"/>
                </a:solidFill>
              </a:rPr>
              <a:t>radiative flux</a:t>
            </a:r>
            <a:r>
              <a:rPr lang="en-US" altLang="en-US" dirty="0"/>
              <a:t>, condensation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Water vapor – evaporation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Liquid water – condensation, sea spray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Ozone – </a:t>
            </a:r>
            <a:r>
              <a:rPr lang="en-US" altLang="en-US" dirty="0" smtClean="0"/>
              <a:t>chemical reactions in </a:t>
            </a:r>
            <a:r>
              <a:rPr lang="en-US" altLang="en-US" dirty="0"/>
              <a:t>air or water, </a:t>
            </a:r>
            <a:r>
              <a:rPr lang="en-US" altLang="en-US" dirty="0" smtClean="0"/>
              <a:t>e.g. </a:t>
            </a:r>
            <a:r>
              <a:rPr lang="en-US" altLang="en-US" i="1" dirty="0" err="1"/>
              <a:t>Q</a:t>
            </a:r>
            <a:r>
              <a:rPr lang="en-US" altLang="en-US" i="1" baseline="-25000" dirty="0" err="1"/>
              <a:t>x</a:t>
            </a:r>
            <a:r>
              <a:rPr lang="en-US" altLang="en-US" i="1" dirty="0"/>
              <a:t>=-</a:t>
            </a:r>
            <a:r>
              <a:rPr lang="en-US" altLang="en-US" i="1" dirty="0" err="1"/>
              <a:t>C</a:t>
            </a:r>
            <a:r>
              <a:rPr lang="en-US" altLang="en-US" i="1" baseline="-25000" dirty="0" err="1"/>
              <a:t>xy</a:t>
            </a:r>
            <a:r>
              <a:rPr lang="en-US" altLang="en-US" i="1" dirty="0" err="1"/>
              <a:t>XY</a:t>
            </a:r>
            <a:endParaRPr lang="en-US" altLang="en-US" i="1" dirty="0"/>
          </a:p>
          <a:p>
            <a:pPr>
              <a:spcBef>
                <a:spcPct val="50000"/>
              </a:spcBef>
            </a:pPr>
            <a:r>
              <a:rPr lang="en-US" altLang="en-US" dirty="0"/>
              <a:t>Particles – gas-particle, coalescence,  sea spray, blowing dust, meteors</a:t>
            </a:r>
          </a:p>
          <a:p>
            <a:endParaRPr lang="en-US" dirty="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194749"/>
              </p:ext>
            </p:extLst>
          </p:nvPr>
        </p:nvGraphicFramePr>
        <p:xfrm>
          <a:off x="4858819" y="2539253"/>
          <a:ext cx="1829325" cy="6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5" imgW="990360" imgH="330120" progId="Equation.3">
                  <p:embed/>
                </p:oleObj>
              </mc:Choice>
              <mc:Fallback>
                <p:oleObj name="Equation" r:id="rId5" imgW="990360" imgH="33012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8819" y="2539253"/>
                        <a:ext cx="1829325" cy="6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86320" y="2657404"/>
            <a:ext cx="401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Volume source becomes an area flux</a:t>
            </a:r>
          </a:p>
          <a:p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06549" y="355599"/>
            <a:ext cx="7158091" cy="539966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 smtClean="0">
                <a:solidFill>
                  <a:srgbClr val="FF3300"/>
                </a:solidFill>
              </a:rPr>
              <a:t>Applications for Surface Fluxes</a:t>
            </a:r>
            <a:endParaRPr lang="en-US" altLang="en-US" sz="3600" b="1" dirty="0">
              <a:solidFill>
                <a:srgbClr val="FF33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32329" y="895565"/>
            <a:ext cx="4284186" cy="842034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dirty="0" smtClean="0"/>
              <a:t>A few examples</a:t>
            </a:r>
            <a:endParaRPr lang="en-US" altLang="en-US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41443" y="1895582"/>
            <a:ext cx="11465959" cy="3630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buFontTx/>
              <a:buChar char="•"/>
            </a:pPr>
            <a:r>
              <a:rPr lang="en-US" altLang="en-US" sz="2800" dirty="0"/>
              <a:t>Model lower </a:t>
            </a:r>
            <a:r>
              <a:rPr lang="en-US" altLang="en-US" sz="2800" dirty="0" smtClean="0"/>
              <a:t>boundary conditions (LES, PBL</a:t>
            </a:r>
            <a:r>
              <a:rPr lang="en-US" altLang="en-US" sz="2800" dirty="0"/>
              <a:t>, </a:t>
            </a:r>
            <a:r>
              <a:rPr lang="en-US" altLang="en-US" sz="2800" dirty="0" smtClean="0"/>
              <a:t>Mesoscale, </a:t>
            </a:r>
            <a:r>
              <a:rPr lang="en-US" altLang="en-US" sz="2800" dirty="0"/>
              <a:t>NWP, GCM)</a:t>
            </a:r>
          </a:p>
          <a:p>
            <a:pPr>
              <a:lnSpc>
                <a:spcPct val="95000"/>
              </a:lnSpc>
              <a:buFontTx/>
              <a:buChar char="•"/>
            </a:pPr>
            <a:r>
              <a:rPr lang="en-US" altLang="en-US" sz="2800" dirty="0"/>
              <a:t>Ocean budgets (stress, heat, waves, sea-ice)</a:t>
            </a:r>
          </a:p>
          <a:p>
            <a:pPr>
              <a:lnSpc>
                <a:spcPct val="95000"/>
              </a:lnSpc>
              <a:buFontTx/>
              <a:buChar char="•"/>
            </a:pPr>
            <a:r>
              <a:rPr lang="en-US" altLang="en-US" sz="2800" dirty="0"/>
              <a:t>Carbon </a:t>
            </a:r>
            <a:r>
              <a:rPr lang="en-US" altLang="en-US" sz="2800" dirty="0" smtClean="0"/>
              <a:t>budgets (uptake CO2 by oceans)</a:t>
            </a:r>
            <a:endParaRPr lang="en-US" altLang="en-US" sz="2800" dirty="0"/>
          </a:p>
          <a:p>
            <a:pPr>
              <a:lnSpc>
                <a:spcPct val="95000"/>
              </a:lnSpc>
              <a:buFontTx/>
              <a:buChar char="•"/>
            </a:pPr>
            <a:r>
              <a:rPr lang="en-US" altLang="en-US" sz="2800" dirty="0"/>
              <a:t>Pollution deposition (particle, ozone)</a:t>
            </a:r>
          </a:p>
          <a:p>
            <a:pPr>
              <a:lnSpc>
                <a:spcPct val="95000"/>
              </a:lnSpc>
              <a:buFontTx/>
              <a:buChar char="•"/>
            </a:pPr>
            <a:r>
              <a:rPr lang="en-US" altLang="en-US" sz="2800" dirty="0"/>
              <a:t>Cloud microphysics (aerosol source, </a:t>
            </a:r>
            <a:r>
              <a:rPr lang="en-US" altLang="en-US" sz="2800" dirty="0" smtClean="0"/>
              <a:t>DMS source of sulfur)</a:t>
            </a:r>
            <a:endParaRPr lang="en-US" altLang="en-US" sz="2800" dirty="0"/>
          </a:p>
          <a:p>
            <a:pPr>
              <a:lnSpc>
                <a:spcPct val="95000"/>
              </a:lnSpc>
              <a:buFontTx/>
              <a:buChar char="•"/>
            </a:pPr>
            <a:r>
              <a:rPr lang="en-US" altLang="en-US" sz="2800" dirty="0" smtClean="0"/>
              <a:t>Hurricane intensity</a:t>
            </a:r>
          </a:p>
          <a:p>
            <a:pPr>
              <a:lnSpc>
                <a:spcPct val="95000"/>
              </a:lnSpc>
              <a:buFontTx/>
              <a:buChar char="•"/>
            </a:pPr>
            <a:r>
              <a:rPr lang="en-US" altLang="en-US" sz="2800" dirty="0" smtClean="0"/>
              <a:t>Global warming</a:t>
            </a:r>
          </a:p>
          <a:p>
            <a:pPr>
              <a:lnSpc>
                <a:spcPct val="95000"/>
              </a:lnSpc>
            </a:pPr>
            <a:endParaRPr lang="en-US" altLang="en-US" sz="2800" dirty="0" smtClean="0"/>
          </a:p>
          <a:p>
            <a:pPr>
              <a:lnSpc>
                <a:spcPct val="95000"/>
              </a:lnSpc>
            </a:pPr>
            <a:endParaRPr lang="en-US" alt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7417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8501" y="34696"/>
            <a:ext cx="5967144" cy="83347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3300"/>
                </a:solidFill>
              </a:rPr>
              <a:t>Turbulent Flux Definitions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11756871"/>
              </p:ext>
            </p:extLst>
          </p:nvPr>
        </p:nvGraphicFramePr>
        <p:xfrm>
          <a:off x="3332163" y="863283"/>
          <a:ext cx="3708400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4" imgW="1993680" imgH="1066680" progId="Equation.3">
                  <p:embed/>
                </p:oleObj>
              </mc:Choice>
              <mc:Fallback>
                <p:oleObj name="Equation" r:id="rId4" imgW="1993680" imgH="1066680" progId="Equation.3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2163" y="863283"/>
                        <a:ext cx="3708400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524001" y="-200055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051" name="Object 5"/>
          <p:cNvGraphicFramePr>
            <a:graphicFrameLocks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53107255"/>
              </p:ext>
            </p:extLst>
          </p:nvPr>
        </p:nvGraphicFramePr>
        <p:xfrm>
          <a:off x="3276600" y="2838237"/>
          <a:ext cx="6019800" cy="198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6" imgW="3162240" imgH="1041120" progId="Equation.3">
                  <p:embed/>
                </p:oleObj>
              </mc:Choice>
              <mc:Fallback>
                <p:oleObj name="Equation" r:id="rId6" imgW="3162240" imgH="1041120" progId="Equation.3">
                  <p:embed/>
                  <p:pic>
                    <p:nvPicPr>
                      <p:cNvPr id="205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838237"/>
                        <a:ext cx="6019800" cy="198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69579" y="4952144"/>
            <a:ext cx="6570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Surface Energy and Mass Budgets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248342" y="5530925"/>
                <a:ext cx="7354587" cy="890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𝑁𝑒𝑡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𝑆𝑢𝑟𝑓𝑎𝑐𝑒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𝐸𝑛𝑒𝑟𝑔𝑦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𝑅𝑎𝑖𝑛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𝑁𝑒𝑡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𝑊𝑎𝑡𝑒𝑟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𝑅𝑎𝑖𝑛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342" y="5530925"/>
                <a:ext cx="7354587" cy="8902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-587128" y="572919"/>
            <a:ext cx="9597562" cy="58944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b="1" i="1" dirty="0"/>
              <a:t>Surface </a:t>
            </a:r>
            <a:r>
              <a:rPr lang="en-US" sz="3200" b="1" dirty="0">
                <a:solidFill>
                  <a:srgbClr val="FF3300"/>
                </a:solidFill>
              </a:rPr>
              <a:t>Turbulent Flux</a:t>
            </a:r>
            <a:r>
              <a:rPr lang="en-US" sz="3200" b="1" dirty="0"/>
              <a:t> Parameterizations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4683" y="1206127"/>
            <a:ext cx="7518400" cy="180657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Turbulent Fluxes:  </a:t>
            </a:r>
            <a:r>
              <a:rPr lang="en-US" sz="2000" dirty="0" smtClean="0"/>
              <a:t>Parameterization using U, </a:t>
            </a:r>
            <a:r>
              <a:rPr lang="en-US" sz="2000" dirty="0" err="1" smtClean="0"/>
              <a:t>Ts</a:t>
            </a:r>
            <a:r>
              <a:rPr lang="en-US" sz="2000" dirty="0" smtClean="0"/>
              <a:t>, T, etc.</a:t>
            </a: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Flux= Mean correlation of turbulent variables, &lt;</a:t>
            </a:r>
            <a:r>
              <a:rPr lang="en-US" sz="2000" dirty="0" err="1"/>
              <a:t>w’x</a:t>
            </a:r>
            <a:r>
              <a:rPr lang="en-US" sz="2000" dirty="0"/>
              <a:t>’&gt;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err="1"/>
              <a:t>MetFlux</a:t>
            </a:r>
            <a:r>
              <a:rPr lang="en-US" sz="2000" dirty="0"/>
              <a:t> – Dominated by </a:t>
            </a:r>
            <a:r>
              <a:rPr lang="en-US" sz="2000" b="1" dirty="0"/>
              <a:t>atmospheric</a:t>
            </a:r>
            <a:r>
              <a:rPr lang="en-US" sz="2000" dirty="0"/>
              <a:t> turbulent transfer physics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err="1"/>
              <a:t>GasFlux</a:t>
            </a:r>
            <a:r>
              <a:rPr lang="en-US" sz="2000" dirty="0"/>
              <a:t> – Dominated by </a:t>
            </a:r>
            <a:r>
              <a:rPr lang="en-US" sz="2000" b="1" dirty="0"/>
              <a:t>oceanic molecular</a:t>
            </a:r>
            <a:r>
              <a:rPr lang="en-US" sz="2000" dirty="0"/>
              <a:t> transfer physics;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			Enhanced by whitecap bubbles</a:t>
            </a:r>
          </a:p>
          <a:p>
            <a:pPr eaLnBrk="1" hangingPunct="1">
              <a:lnSpc>
                <a:spcPct val="90000"/>
              </a:lnSpc>
            </a:pPr>
            <a:endParaRPr lang="en-US" sz="2000" b="1" dirty="0"/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65155" y="3034545"/>
          <a:ext cx="6710362" cy="204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Equation" r:id="rId4" imgW="2577960" imgH="787320" progId="Equation.3">
                  <p:embed/>
                </p:oleObj>
              </mc:Choice>
              <mc:Fallback>
                <p:oleObj name="Equation" r:id="rId4" imgW="2577960" imgH="787320" progId="Equation.3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55" y="3034545"/>
                        <a:ext cx="6710362" cy="2049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/>
        </p:nvGraphicFramePr>
        <p:xfrm>
          <a:off x="4099937" y="5500296"/>
          <a:ext cx="30559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Equation" r:id="rId6" imgW="1168200" imgH="253800" progId="Equation.3">
                  <p:embed/>
                </p:oleObj>
              </mc:Choice>
              <mc:Fallback>
                <p:oleObj name="Equation" r:id="rId6" imgW="1168200" imgH="253800" progId="Equation.3">
                  <p:embed/>
                  <p:pic>
                    <p:nvPicPr>
                      <p:cNvPr id="10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9937" y="5500296"/>
                        <a:ext cx="3055937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496210" y="5500296"/>
            <a:ext cx="37099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Transfer coefficients computed from direct flux measurements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BOMEX Symposium •  CIMH  •  Feb 2020 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11" name="Content Placeholder 9" descr="scalar.jpg"/>
          <p:cNvPicPr>
            <a:picLocks noChangeAspect="1"/>
          </p:cNvPicPr>
          <p:nvPr/>
        </p:nvPicPr>
        <p:blipFill rotWithShape="1">
          <a:blip r:embed="rId8" cstate="print"/>
          <a:srcRect l="5222" t="2655" r="6909" b="4766"/>
          <a:stretch/>
        </p:blipFill>
        <p:spPr>
          <a:xfrm>
            <a:off x="7340884" y="453961"/>
            <a:ext cx="4961105" cy="57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760" y="199171"/>
            <a:ext cx="8310880" cy="553402"/>
          </a:xfrm>
        </p:spPr>
        <p:txBody>
          <a:bodyPr>
            <a:noAutofit/>
          </a:bodyPr>
          <a:lstStyle/>
          <a:p>
            <a:r>
              <a:rPr lang="en-US" sz="2800" b="1" dirty="0"/>
              <a:t>Community Flux </a:t>
            </a:r>
            <a:r>
              <a:rPr lang="en-US" sz="2800" b="1" dirty="0" smtClean="0"/>
              <a:t>Products Using Bulk Estimates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867342"/>
            <a:ext cx="4145280" cy="3491299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NWP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FF0000"/>
                </a:solidFill>
              </a:rPr>
              <a:t>SURFA</a:t>
            </a:r>
            <a:r>
              <a:rPr lang="en-US" sz="1800" dirty="0"/>
              <a:t> Archived flux fields from ECMWF, DWD, JMA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Blended: WHOI </a:t>
            </a:r>
            <a:r>
              <a:rPr lang="en-US" sz="1800" dirty="0" err="1">
                <a:solidFill>
                  <a:srgbClr val="FF0000"/>
                </a:solidFill>
              </a:rPr>
              <a:t>OAFlux</a:t>
            </a:r>
            <a:r>
              <a:rPr lang="en-US" sz="1800" dirty="0"/>
              <a:t>, CORE,..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BOMEX Symposium •  CIMH  •  Feb 2020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CB63-9945-2D4E-85D0-F144482B35F7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7670" r="22936" b="10072"/>
          <a:stretch/>
        </p:blipFill>
        <p:spPr>
          <a:xfrm>
            <a:off x="1879600" y="1420743"/>
            <a:ext cx="2661920" cy="2446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6"/>
          <a:stretch/>
        </p:blipFill>
        <p:spPr>
          <a:xfrm>
            <a:off x="1879601" y="4107608"/>
            <a:ext cx="3564553" cy="2185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53" y="1621256"/>
            <a:ext cx="3998876" cy="842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16040" y="898828"/>
            <a:ext cx="371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Satellite: </a:t>
            </a:r>
            <a:r>
              <a:rPr lang="en-US" dirty="0">
                <a:solidFill>
                  <a:srgbClr val="FF0000"/>
                </a:solidFill>
                <a:latin typeface="Myriad Pro"/>
              </a:rPr>
              <a:t>SEAFLUX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</a:rPr>
              <a:t>, GSSTF, HOAPS, JOFURO, IFREMER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Myriad Pr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05" y="2564912"/>
            <a:ext cx="3277657" cy="370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311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Measurement Near-Surface Turbulent Fluxes &lt;</a:t>
            </a:r>
            <a:r>
              <a:rPr lang="en-US" sz="3200" dirty="0" err="1" smtClean="0">
                <a:solidFill>
                  <a:srgbClr val="FF0000"/>
                </a:solidFill>
              </a:rPr>
              <a:t>w’x</a:t>
            </a:r>
            <a:r>
              <a:rPr lang="en-US" sz="3200" dirty="0" smtClean="0">
                <a:solidFill>
                  <a:srgbClr val="FF0000"/>
                </a:solidFill>
              </a:rPr>
              <a:t>’&gt;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294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Sensors (w’, x’)</a:t>
            </a:r>
          </a:p>
          <a:p>
            <a:pPr lvl="1"/>
            <a:r>
              <a:rPr lang="en-US" dirty="0" smtClean="0"/>
              <a:t>10 Hz, </a:t>
            </a:r>
            <a:r>
              <a:rPr lang="en-US" dirty="0"/>
              <a:t>3</a:t>
            </a:r>
            <a:r>
              <a:rPr lang="en-US" dirty="0" smtClean="0"/>
              <a:t> digit resolution, 2.5% accuracy, </a:t>
            </a:r>
            <a:r>
              <a:rPr lang="en-US" dirty="0" smtClean="0">
                <a:solidFill>
                  <a:srgbClr val="FF0000"/>
                </a:solidFill>
              </a:rPr>
              <a:t>withstand marine environment</a:t>
            </a:r>
          </a:p>
          <a:p>
            <a:r>
              <a:rPr lang="en-US" dirty="0" smtClean="0"/>
              <a:t>Platform</a:t>
            </a:r>
          </a:p>
          <a:p>
            <a:pPr lvl="1"/>
            <a:r>
              <a:rPr lang="en-US" dirty="0" smtClean="0"/>
              <a:t>Ship, buoy, aircraft, pier, ocean- or land-based tower</a:t>
            </a:r>
          </a:p>
          <a:p>
            <a:r>
              <a:rPr lang="en-US" dirty="0" smtClean="0"/>
              <a:t>Processing</a:t>
            </a:r>
          </a:p>
          <a:p>
            <a:pPr lvl="1"/>
            <a:r>
              <a:rPr lang="en-US" dirty="0" smtClean="0"/>
              <a:t>Fast DAS, time synchronization, high pass filtering (x=</a:t>
            </a:r>
            <a:r>
              <a:rPr lang="en-US" dirty="0" err="1" smtClean="0"/>
              <a:t>X+x</a:t>
            </a:r>
            <a:r>
              <a:rPr lang="en-US" dirty="0" smtClean="0"/>
              <a:t>’), averaging, motion corrections, coordinate transform</a:t>
            </a:r>
          </a:p>
          <a:p>
            <a:r>
              <a:rPr lang="en-US" dirty="0" smtClean="0"/>
              <a:t>Dirt effects</a:t>
            </a:r>
          </a:p>
          <a:p>
            <a:pPr lvl="1"/>
            <a:r>
              <a:rPr lang="en-US" dirty="0" smtClean="0"/>
              <a:t>Sensor crosstalk, Sea salt and biochemical, ship effluent, radio/radar interference, flow distortion, flow distortion, birds</a:t>
            </a:r>
          </a:p>
          <a:p>
            <a:r>
              <a:rPr lang="en-US" dirty="0" smtClean="0"/>
              <a:t>Ancillary</a:t>
            </a:r>
          </a:p>
          <a:p>
            <a:pPr lvl="1"/>
            <a:r>
              <a:rPr lang="en-US" dirty="0" smtClean="0"/>
              <a:t>All variables relevant to parameterization, platform navigation, food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5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8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BOMEX Research Vessel with Flux Sensors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75446"/>
            <a:ext cx="5002658" cy="5648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553" y="904658"/>
            <a:ext cx="4797968" cy="590143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6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Floating Instrument Platform FLIP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World’s Largest Spar Buoy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34" y="1825624"/>
            <a:ext cx="3349719" cy="50177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" y="1825624"/>
            <a:ext cx="7920391" cy="485257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BOMEX Symposium •  CIMH  •  Feb 2020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62863-6C1E-4849-881C-EBF5FFB0AA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26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</TotalTime>
  <Words>701</Words>
  <Application>Microsoft Office PowerPoint</Application>
  <PresentationFormat>Widescreen</PresentationFormat>
  <Paragraphs>141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Myriad Pro</vt:lpstr>
      <vt:lpstr>Times New Roman</vt:lpstr>
      <vt:lpstr>Office Theme</vt:lpstr>
      <vt:lpstr>Microsoft Equation 3.0</vt:lpstr>
      <vt:lpstr>Equation</vt:lpstr>
      <vt:lpstr>Air-sea Fluxes: BOMEX to EUREC4A/ATOMIC C.W. Fairall NOAA Jim Edson, Frank Bradley, Jeff Hare, Sergio Pezoa, Ludovic Bariteau, Byron Blomquist</vt:lpstr>
      <vt:lpstr>Fluxes In General</vt:lpstr>
      <vt:lpstr>Applications for Surface Fluxes</vt:lpstr>
      <vt:lpstr>Turbulent Flux Definitions</vt:lpstr>
      <vt:lpstr>Surface Turbulent Flux Parameterizations</vt:lpstr>
      <vt:lpstr>Community Flux Products Using Bulk Estimates</vt:lpstr>
      <vt:lpstr>Measurement Near-Surface Turbulent Fluxes &lt;w’x’&gt;</vt:lpstr>
      <vt:lpstr>BOMEX Research Vessel with Flux Sensors</vt:lpstr>
      <vt:lpstr>Floating Instrument Platform FLIP World’s Largest Spar Buoy</vt:lpstr>
      <vt:lpstr>BOMEX Platforms: Land and Air </vt:lpstr>
      <vt:lpstr>PowerPoint Presentation</vt:lpstr>
      <vt:lpstr>BOMEX Latent Heat Flux Estimates</vt:lpstr>
      <vt:lpstr>10-m Evaporation Coefficient</vt:lpstr>
      <vt:lpstr>PowerPoint Presentation</vt:lpstr>
      <vt:lpstr>Improved in situ air-sea flux observations</vt:lpstr>
      <vt:lpstr>‘You cannot measure fluxes from a ship’ - a famous tropical meteorologist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fairall</dc:creator>
  <cp:lastModifiedBy>chris fairall</cp:lastModifiedBy>
  <cp:revision>40</cp:revision>
  <dcterms:created xsi:type="dcterms:W3CDTF">2020-01-29T21:53:02Z</dcterms:created>
  <dcterms:modified xsi:type="dcterms:W3CDTF">2020-01-31T12:11:38Z</dcterms:modified>
</cp:coreProperties>
</file>