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684" r:id="rId2"/>
    <p:sldId id="2087" r:id="rId3"/>
    <p:sldId id="2098" r:id="rId4"/>
    <p:sldId id="2104" r:id="rId5"/>
    <p:sldId id="2105" r:id="rId6"/>
    <p:sldId id="2102" r:id="rId7"/>
    <p:sldId id="2107" r:id="rId8"/>
    <p:sldId id="2106" r:id="rId9"/>
    <p:sldId id="2108" r:id="rId10"/>
    <p:sldId id="2099" r:id="rId11"/>
    <p:sldId id="1694" r:id="rId12"/>
    <p:sldId id="1696" r:id="rId13"/>
    <p:sldId id="1682" r:id="rId14"/>
    <p:sldId id="2059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530"/>
    <a:srgbClr val="001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72" autoAdjust="0"/>
    <p:restoredTop sz="95910" autoAdjust="0"/>
  </p:normalViewPr>
  <p:slideViewPr>
    <p:cSldViewPr>
      <p:cViewPr>
        <p:scale>
          <a:sx n="90" d="100"/>
          <a:sy n="90" d="100"/>
        </p:scale>
        <p:origin x="111" y="32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635"/>
    </p:cViewPr>
  </p:sorterViewPr>
  <p:notesViewPr>
    <p:cSldViewPr>
      <p:cViewPr varScale="1">
        <p:scale>
          <a:sx n="72" d="100"/>
          <a:sy n="72" d="100"/>
        </p:scale>
        <p:origin x="2130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2B86A-D09B-4EE4-9A49-4B2457B6E87D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ECDBE-E823-4735-B4E3-200EBD8151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55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356F357-A795-4AA7-BE14-92E205B301C3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1952417-D9FB-4414-BF47-D0CB2F7C35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40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66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36BEB009-345F-4707-87EE-881B87575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9219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48289" indent="-248560" defTabSz="79219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98598" indent="-199140" defTabSz="79219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8326" indent="-199140" defTabSz="79219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98059" indent="-199140" defTabSz="792192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16683" indent="-199140" defTabSz="7921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35309" indent="-199140" defTabSz="7921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53935" indent="-199140" defTabSz="7921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72561" indent="-199140" defTabSz="792192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D2480B-8D40-4F0A-9F28-6D06E990A809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ADDF9C7-FAF7-416E-9F93-E0DF147A9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76873BB-029E-4321-AA87-C231B9F16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59372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041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6479" indent="-263200" defTabSz="88041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57423" indent="-210869" defTabSz="88041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80698" indent="-210869" defTabSz="88041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03979" indent="-210869" defTabSz="880416">
              <a:spcBef>
                <a:spcPct val="30000"/>
              </a:spcBef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47264" indent="-210869" defTabSz="88041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90548" indent="-210869" defTabSz="88041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3837" indent="-210869" defTabSz="88041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77122" indent="-210869" defTabSz="880416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8E95AA-7098-4BC3-90EC-3CDF1A9BC1EF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2650" y="666750"/>
            <a:ext cx="4402138" cy="3302000"/>
          </a:xfrm>
          <a:ln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849" y="4193253"/>
            <a:ext cx="4530423" cy="396755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57" tIns="42597" rIns="86657" bIns="42597"/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0292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757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601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928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57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542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28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972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633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258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FEF5A-C1E7-4912-98C6-0950E9911A36}" type="datetimeFigureOut">
              <a:rPr lang="en-CA" smtClean="0"/>
              <a:t>2020-01-28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D4B29-1DCD-4355-AFEE-08668FCBD9D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170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4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5.png"/><Relationship Id="rId5" Type="http://schemas.openxmlformats.org/officeDocument/2006/relationships/image" Target="../media/image39.png"/><Relationship Id="rId10" Type="http://schemas.openxmlformats.org/officeDocument/2006/relationships/image" Target="../media/image6.jpg"/><Relationship Id="rId4" Type="http://schemas.openxmlformats.org/officeDocument/2006/relationships/image" Target="../media/image38.png"/><Relationship Id="rId9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Earth rise_apollo8">
            <a:extLst>
              <a:ext uri="{FF2B5EF4-FFF2-40B4-BE49-F238E27FC236}">
                <a16:creationId xmlns:a16="http://schemas.microsoft.com/office/drawing/2014/main" id="{65B934FC-FDA4-4410-8939-43CB2277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12915" r="-8498"/>
          <a:stretch>
            <a:fillRect/>
          </a:stretch>
        </p:blipFill>
        <p:spPr bwMode="auto">
          <a:xfrm>
            <a:off x="-20236" y="-137666"/>
            <a:ext cx="9966325" cy="699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itle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24936" cy="1080120"/>
          </a:xfr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en-CA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C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BOMEX to GATE - the pioneering field campaigns over the Atlantic</a:t>
            </a:r>
            <a:endParaRPr lang="en-CA" altLang="en-US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7704" y="4149080"/>
            <a:ext cx="6912768" cy="250176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12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Gordon McBean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 CM, </a:t>
            </a:r>
            <a:r>
              <a:rPr lang="en-C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OOnt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, PhD, FRSC, FAGU, FAMS, FIUGG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Institute for Catastrophic Loss Reduction</a:t>
            </a:r>
            <a:b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Professor Emeritus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Department of Geography, Western University</a:t>
            </a:r>
          </a:p>
          <a:p>
            <a:pPr algn="ctr"/>
            <a:endParaRPr lang="en-CA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C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JSC-WCRP – Member 1984-94; Chair 1988-94; Vice-Chair 1986-88</a:t>
            </a:r>
          </a:p>
          <a:p>
            <a:pPr algn="ctr"/>
            <a:r>
              <a:rPr lang="en-C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President – ICSU (2014-18)</a:t>
            </a:r>
          </a:p>
          <a:p>
            <a:pPr algn="ctr">
              <a:spcBef>
                <a:spcPts val="600"/>
              </a:spcBef>
            </a:pPr>
            <a:r>
              <a:rPr lang="en-CA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Presentation to:</a:t>
            </a:r>
          </a:p>
          <a:p>
            <a:pPr algn="ctr"/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BOMEX to EUREC4A</a:t>
            </a:r>
          </a:p>
          <a:p>
            <a:pPr algn="ctr"/>
            <a:r>
              <a:rPr lang="en-C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Carribean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Institute for Meteorology and Hydrology (CIMH)</a:t>
            </a:r>
            <a:endParaRPr lang="en-CA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" name="Picture 7" descr="logo-stacked2R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9906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bilinguallogo">
            <a:extLst>
              <a:ext uri="{FF2B5EF4-FFF2-40B4-BE49-F238E27FC236}">
                <a16:creationId xmlns:a16="http://schemas.microsoft.com/office/drawing/2014/main" id="{F8D0219A-6D70-4FDB-BF93-0CEBCA803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1440479" cy="69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DFEA813-B729-4927-AC9F-8D4CCBD1F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DB0B05B8-413B-4377-AC8E-67884B72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21288"/>
            <a:ext cx="1728192" cy="5904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8DB15840-E56C-42A2-860D-577636674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5" name="Picture 4" descr="A picture containing photo, sitting, different, many&#10;&#10;Description automatically generated">
            <a:extLst>
              <a:ext uri="{FF2B5EF4-FFF2-40B4-BE49-F238E27FC236}">
                <a16:creationId xmlns:a16="http://schemas.microsoft.com/office/drawing/2014/main" id="{8810A67F-DFFC-471A-B61F-3A571504FA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5544616" cy="1421296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4BF47C-2293-41BE-B751-E9F3D7C3D7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213381"/>
            <a:ext cx="1469798" cy="141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7589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-1" y="-27384"/>
            <a:ext cx="9180513" cy="792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CA" altLang="en-US" b="1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                             1</a:t>
            </a:r>
            <a:r>
              <a:rPr lang="en-CA" altLang="en-US" b="1" baseline="30000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st</a:t>
            </a:r>
            <a:r>
              <a:rPr lang="en-CA" altLang="en-US" b="1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 World Climate Conference - 1979</a:t>
            </a:r>
            <a:endParaRPr lang="en-GB" altLang="en-US" i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0B416A1-AAAD-47C1-B024-77C996D0C6CC}"/>
              </a:ext>
            </a:extLst>
          </p:cNvPr>
          <p:cNvSpPr/>
          <p:nvPr/>
        </p:nvSpPr>
        <p:spPr>
          <a:xfrm>
            <a:off x="755576" y="5013176"/>
            <a:ext cx="8019853" cy="165618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spcBef>
                <a:spcPts val="0"/>
              </a:spcBef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Climate Research Programme - </a:t>
            </a:r>
            <a:r>
              <a:rPr lang="en-CA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predictability of climate; and to determine the effect of human activities on climate</a:t>
            </a:r>
            <a:r>
              <a:rPr lang="en-CA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>
              <a:spcBef>
                <a:spcPts val="0"/>
              </a:spcBef>
            </a:pPr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Co-Sponsored by WMO and ICSU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5822FC-9655-451D-8790-1DE0DE6FB11A}"/>
              </a:ext>
            </a:extLst>
          </p:cNvPr>
          <p:cNvSpPr/>
          <p:nvPr/>
        </p:nvSpPr>
        <p:spPr>
          <a:xfrm>
            <a:off x="683568" y="1772816"/>
            <a:ext cx="7632848" cy="295232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Policy Agenda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1972 – Creation of United Nations Environment Programme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1972 - Study of Man’s Impact on Climate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 – First World Climate Conference – Geneva</a:t>
            </a:r>
          </a:p>
          <a:p>
            <a:r>
              <a:rPr lang="en-US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Climate Program - </a:t>
            </a:r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major components deal</a:t>
            </a:r>
          </a:p>
          <a:p>
            <a:r>
              <a:rPr lang="en-CA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scientific research, practical applications of climate information,</a:t>
            </a:r>
          </a:p>
          <a:p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 data, and study of the impacts of climate on natural systems and</a:t>
            </a:r>
          </a:p>
          <a:p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society. WMO - applications and data programs; UNEP - impacts; and the research component—the WCRP</a:t>
            </a:r>
            <a:endParaRPr lang="en-US" alt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0059BBA-350A-473A-A336-5C96185D7531}"/>
              </a:ext>
            </a:extLst>
          </p:cNvPr>
          <p:cNvCxnSpPr>
            <a:cxnSpLocks/>
          </p:cNvCxnSpPr>
          <p:nvPr/>
        </p:nvCxnSpPr>
        <p:spPr>
          <a:xfrm>
            <a:off x="4427984" y="4509120"/>
            <a:ext cx="0" cy="79208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5BCBEFAC-D41D-4952-888B-C6AC3B22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836712"/>
            <a:ext cx="2584149" cy="1224136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0F774429-3C1D-4B67-A52F-7138ED1A4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1943541" cy="83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58AE0-B76A-4C56-A0BE-029619FCA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5877272"/>
            <a:ext cx="741342" cy="748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5A4018-5ECB-49CF-A87C-D9BEDD559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877272"/>
            <a:ext cx="1312827" cy="65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Earth rise_apollo8">
            <a:extLst>
              <a:ext uri="{FF2B5EF4-FFF2-40B4-BE49-F238E27FC236}">
                <a16:creationId xmlns:a16="http://schemas.microsoft.com/office/drawing/2014/main" id="{4BF0EF75-2042-41D5-B088-0D418611F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29972" r="32253" b="51301"/>
          <a:stretch/>
        </p:blipFill>
        <p:spPr bwMode="auto">
          <a:xfrm>
            <a:off x="0" y="-16827"/>
            <a:ext cx="2088232" cy="161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78A981-94A0-4D38-8BA7-0A5D9D6E99EE}"/>
              </a:ext>
            </a:extLst>
          </p:cNvPr>
          <p:cNvSpPr/>
          <p:nvPr/>
        </p:nvSpPr>
        <p:spPr>
          <a:xfrm>
            <a:off x="34869" y="908720"/>
            <a:ext cx="3168352" cy="79208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GARP Global Weather Experiment -- First GARP Global Experiment - FGGE - 1979</a:t>
            </a:r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8412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06D810-493E-45D6-BDFF-DD3656C85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59764"/>
            <a:ext cx="8496943" cy="609823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882E27-0774-48C6-B66C-1BABD9227422}"/>
              </a:ext>
            </a:extLst>
          </p:cNvPr>
          <p:cNvSpPr>
            <a:spLocks/>
          </p:cNvSpPr>
          <p:nvPr/>
        </p:nvSpPr>
        <p:spPr bwMode="auto">
          <a:xfrm>
            <a:off x="-1" y="-27384"/>
            <a:ext cx="9180513" cy="792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b="1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Climate Research Programme - WCRP</a:t>
            </a:r>
            <a:endParaRPr lang="en-GB" altLang="en-US" i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1D12DD3-9397-4CB2-BD57-41868F8C5AA5}"/>
              </a:ext>
            </a:extLst>
          </p:cNvPr>
          <p:cNvSpPr/>
          <p:nvPr/>
        </p:nvSpPr>
        <p:spPr>
          <a:xfrm rot="19337427">
            <a:off x="1802993" y="1952700"/>
            <a:ext cx="3757991" cy="37663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8FBD35-68DE-4E8E-A761-A27960E04753}"/>
              </a:ext>
            </a:extLst>
          </p:cNvPr>
          <p:cNvSpPr/>
          <p:nvPr/>
        </p:nvSpPr>
        <p:spPr>
          <a:xfrm>
            <a:off x="4788024" y="5805264"/>
            <a:ext cx="1944216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2 Decades</a:t>
            </a:r>
          </a:p>
        </p:txBody>
      </p:sp>
    </p:spTree>
    <p:extLst>
      <p:ext uri="{BB962C8B-B14F-4D97-AF65-F5344CB8AC3E}">
        <p14:creationId xmlns:p14="http://schemas.microsoft.com/office/powerpoint/2010/main" val="218793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B06D810-493E-45D6-BDFF-DD3656C858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4314274" cy="3096344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7882E27-0774-48C6-B66C-1BABD9227422}"/>
              </a:ext>
            </a:extLst>
          </p:cNvPr>
          <p:cNvSpPr>
            <a:spLocks/>
          </p:cNvSpPr>
          <p:nvPr/>
        </p:nvSpPr>
        <p:spPr bwMode="auto">
          <a:xfrm>
            <a:off x="-1" y="-27384"/>
            <a:ext cx="9180513" cy="792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b="1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Climate Research Programme – TOGA +  WOCE</a:t>
            </a:r>
            <a:endParaRPr lang="en-GB" altLang="en-US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24529D-93FA-4830-88DA-7AC9DEED65A6}"/>
              </a:ext>
            </a:extLst>
          </p:cNvPr>
          <p:cNvSpPr/>
          <p:nvPr/>
        </p:nvSpPr>
        <p:spPr>
          <a:xfrm>
            <a:off x="2987824" y="1340768"/>
            <a:ext cx="6120680" cy="260664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TOGA – Tropical Ocean Global Atmosphere, </a:t>
            </a: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Planning began in 1982 - formally started in 1985. </a:t>
            </a:r>
          </a:p>
          <a:p>
            <a:pPr marL="285750" indent="-285750">
              <a:buFontTx/>
              <a:buChar char="-"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explore the interannual variability in climate arising from interactions between the tropical oceans and the global atmosphere.</a:t>
            </a:r>
          </a:p>
          <a:p>
            <a:pPr marL="285750" indent="-285750">
              <a:buFontTx/>
              <a:buChar char="-"/>
            </a:pPr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highly visible and successful program within WCRP.</a:t>
            </a:r>
          </a:p>
          <a:p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Atmosphere-tropical ocean coupling – El Nino prediction, observing systems</a:t>
            </a:r>
          </a:p>
          <a:p>
            <a:r>
              <a:rPr lang="en-CA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on BOMEX and GATE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AF76B92-0F12-41C3-B882-FE504DE0B78B}"/>
              </a:ext>
            </a:extLst>
          </p:cNvPr>
          <p:cNvCxnSpPr>
            <a:cxnSpLocks/>
          </p:cNvCxnSpPr>
          <p:nvPr/>
        </p:nvCxnSpPr>
        <p:spPr>
          <a:xfrm flipH="1">
            <a:off x="1763688" y="2636912"/>
            <a:ext cx="1224136" cy="288032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8079D22-27C5-4146-B947-02D052318A04}"/>
              </a:ext>
            </a:extLst>
          </p:cNvPr>
          <p:cNvCxnSpPr>
            <a:cxnSpLocks/>
          </p:cNvCxnSpPr>
          <p:nvPr/>
        </p:nvCxnSpPr>
        <p:spPr>
          <a:xfrm flipH="1" flipV="1">
            <a:off x="1115616" y="2708920"/>
            <a:ext cx="1224136" cy="1512168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ECBCC03-FA0F-4A1F-B34D-84E5F92EBE45}"/>
              </a:ext>
            </a:extLst>
          </p:cNvPr>
          <p:cNvSpPr/>
          <p:nvPr/>
        </p:nvSpPr>
        <p:spPr>
          <a:xfrm>
            <a:off x="2195736" y="4077072"/>
            <a:ext cx="6840760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CA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WOCE – World Ocean Circulation Experiment </a:t>
            </a:r>
            <a:r>
              <a:rPr lang="en-C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(1990-2002)</a:t>
            </a:r>
          </a:p>
          <a:p>
            <a:pPr>
              <a:spcAft>
                <a:spcPts val="600"/>
              </a:spcAft>
            </a:pPr>
            <a:r>
              <a:rPr lang="en-C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on decade plus of thinking and planning for ocean studies – satellites and other observing techniques - CAGE, PATHS, …</a:t>
            </a:r>
          </a:p>
          <a:p>
            <a:r>
              <a:rPr lang="en-C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JSC/CCCO WOCE Scientific Steering Group, WOCE formally planning began in 1983 - decadal climate prediction goal of the WCRP. </a:t>
            </a:r>
          </a:p>
          <a:p>
            <a:r>
              <a:rPr lang="en-CA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 models for predicting climate change. Focus on observing systems and data. Long-term behavior of the ocean and how to determine long-term changes in ocean circulation. </a:t>
            </a:r>
          </a:p>
        </p:txBody>
      </p:sp>
      <p:sp>
        <p:nvSpPr>
          <p:cNvPr id="15" name="Arrow: Left-Right-Up 14">
            <a:extLst>
              <a:ext uri="{FF2B5EF4-FFF2-40B4-BE49-F238E27FC236}">
                <a16:creationId xmlns:a16="http://schemas.microsoft.com/office/drawing/2014/main" id="{4CB3F27F-3C99-4BBE-947D-27B3C2770C6B}"/>
              </a:ext>
            </a:extLst>
          </p:cNvPr>
          <p:cNvSpPr/>
          <p:nvPr/>
        </p:nvSpPr>
        <p:spPr>
          <a:xfrm rot="15096406">
            <a:off x="1454826" y="2083497"/>
            <a:ext cx="4007717" cy="3481223"/>
          </a:xfrm>
          <a:prstGeom prst="leftRightUpArrow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B8984B-D4B4-407D-8544-FA015E391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1233167" cy="1184548"/>
          </a:xfrm>
          <a:prstGeom prst="rect">
            <a:avLst/>
          </a:prstGeom>
        </p:spPr>
      </p:pic>
      <p:pic>
        <p:nvPicPr>
          <p:cNvPr id="17" name="Picture 16" descr="A picture containing photo, sitting, different, many&#10;&#10;Description automatically generated">
            <a:extLst>
              <a:ext uri="{FF2B5EF4-FFF2-40B4-BE49-F238E27FC236}">
                <a16:creationId xmlns:a16="http://schemas.microsoft.com/office/drawing/2014/main" id="{53323311-1FBE-4D71-805D-A19AEEC3F0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40"/>
          <a:stretch/>
        </p:blipFill>
        <p:spPr>
          <a:xfrm>
            <a:off x="3779912" y="1988840"/>
            <a:ext cx="1080120" cy="1296220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FACCBB0-CFE3-4D3B-A475-C0F2BBA3F6BB}"/>
              </a:ext>
            </a:extLst>
          </p:cNvPr>
          <p:cNvCxnSpPr>
            <a:cxnSpLocks/>
          </p:cNvCxnSpPr>
          <p:nvPr/>
        </p:nvCxnSpPr>
        <p:spPr>
          <a:xfrm flipV="1">
            <a:off x="1187624" y="1700808"/>
            <a:ext cx="720080" cy="2304256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20905B6D-CA90-45DE-8448-A94C50B7A5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1728192" cy="109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6FEFF0C-A1F2-4EB8-86D7-232326B315BF}"/>
              </a:ext>
            </a:extLst>
          </p:cNvPr>
          <p:cNvSpPr/>
          <p:nvPr/>
        </p:nvSpPr>
        <p:spPr>
          <a:xfrm>
            <a:off x="-108520" y="-99392"/>
            <a:ext cx="9807699" cy="19888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2226" name="Picture 2" descr="Earth rise_apollo8">
            <a:extLst>
              <a:ext uri="{FF2B5EF4-FFF2-40B4-BE49-F238E27FC236}">
                <a16:creationId xmlns:a16="http://schemas.microsoft.com/office/drawing/2014/main" id="{B5196E85-2A24-4987-942B-FDD7B043C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3" t="-7073" r="-8000" b="19988"/>
          <a:stretch/>
        </p:blipFill>
        <p:spPr bwMode="auto">
          <a:xfrm>
            <a:off x="-108520" y="24327"/>
            <a:ext cx="10689055" cy="69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9DE7A346-16CC-4940-890D-076A4B245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81" y="3807869"/>
            <a:ext cx="1032402" cy="92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World Conference on Disaster Risk Reduction">
            <a:extLst>
              <a:ext uri="{FF2B5EF4-FFF2-40B4-BE49-F238E27FC236}">
                <a16:creationId xmlns:a16="http://schemas.microsoft.com/office/drawing/2014/main" id="{09B165E0-0098-4C03-A4D4-2469EDCB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1" r="61276"/>
          <a:stretch>
            <a:fillRect/>
          </a:stretch>
        </p:blipFill>
        <p:spPr bwMode="auto">
          <a:xfrm>
            <a:off x="4283968" y="5157192"/>
            <a:ext cx="1053341" cy="7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>
            <a:extLst>
              <a:ext uri="{FF2B5EF4-FFF2-40B4-BE49-F238E27FC236}">
                <a16:creationId xmlns:a16="http://schemas.microsoft.com/office/drawing/2014/main" id="{DBA72BB9-CD9E-4919-BCBA-3BA38E159E39}"/>
              </a:ext>
            </a:extLst>
          </p:cNvPr>
          <p:cNvGrpSpPr>
            <a:grpSpLocks/>
          </p:cNvGrpSpPr>
          <p:nvPr/>
        </p:nvGrpSpPr>
        <p:grpSpPr bwMode="auto">
          <a:xfrm>
            <a:off x="7092280" y="3933056"/>
            <a:ext cx="924118" cy="942904"/>
            <a:chOff x="3707085" y="203619"/>
            <a:chExt cx="3038254" cy="3038254"/>
          </a:xfrm>
        </p:grpSpPr>
        <p:pic>
          <p:nvPicPr>
            <p:cNvPr id="9" name="Picture 14" descr="six principles">
              <a:extLst>
                <a:ext uri="{FF2B5EF4-FFF2-40B4-BE49-F238E27FC236}">
                  <a16:creationId xmlns:a16="http://schemas.microsoft.com/office/drawing/2014/main" id="{DD4A15D6-07C4-4DF6-B59F-96300BCC0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8" t="4544" r="3362" b="4704"/>
            <a:stretch>
              <a:fillRect/>
            </a:stretch>
          </p:blipFill>
          <p:spPr bwMode="auto">
            <a:xfrm>
              <a:off x="3707085" y="203619"/>
              <a:ext cx="3038254" cy="3038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2E46DA-03EB-4964-9BAE-06AA0FAFB781}"/>
                </a:ext>
              </a:extLst>
            </p:cNvPr>
            <p:cNvSpPr txBox="1"/>
            <p:nvPr/>
          </p:nvSpPr>
          <p:spPr>
            <a:xfrm>
              <a:off x="4645164" y="811619"/>
              <a:ext cx="1078088" cy="69254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64665" tIns="0" rIns="0" bIns="0"/>
            <a:lstStyle/>
            <a:p>
              <a:pPr algn="ctr" defTabSz="456352">
                <a:defRPr/>
              </a:pPr>
              <a:r>
                <a:rPr lang="en-US" sz="1617" b="1" spc="-63" dirty="0">
                  <a:cs typeface="Gotham Book"/>
                </a:rPr>
                <a:t>Sustainable </a:t>
              </a:r>
            </a:p>
            <a:p>
              <a:pPr algn="ctr" defTabSz="456352">
                <a:defRPr/>
              </a:pPr>
              <a:r>
                <a:rPr lang="en-US" sz="1617" b="1" spc="-63" dirty="0">
                  <a:cs typeface="Gotham Book"/>
                </a:rPr>
                <a:t>Development </a:t>
              </a:r>
            </a:p>
            <a:p>
              <a:pPr algn="ctr" defTabSz="456352">
                <a:defRPr/>
              </a:pPr>
              <a:r>
                <a:rPr lang="en-US" sz="1617" b="1" spc="-63" dirty="0">
                  <a:cs typeface="Gotham Book"/>
                </a:rPr>
                <a:t>Goals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203B408-4327-4CA4-93E8-D603FEC04829}"/>
              </a:ext>
            </a:extLst>
          </p:cNvPr>
          <p:cNvSpPr/>
          <p:nvPr/>
        </p:nvSpPr>
        <p:spPr>
          <a:xfrm>
            <a:off x="5364088" y="4869160"/>
            <a:ext cx="1080393" cy="11068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SENDAI Disaster </a:t>
            </a:r>
          </a:p>
          <a:p>
            <a:pPr algn="ctr"/>
            <a:r>
              <a:rPr lang="fr-F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Reduction</a:t>
            </a: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3136C64C-CE4B-4451-AB99-BA2DB0FDD20D}"/>
              </a:ext>
            </a:extLst>
          </p:cNvPr>
          <p:cNvSpPr/>
          <p:nvPr/>
        </p:nvSpPr>
        <p:spPr>
          <a:xfrm rot="16200000">
            <a:off x="4707998" y="3293002"/>
            <a:ext cx="1483382" cy="4779714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A194B92F-7A08-40DC-8387-208E1C505F01}"/>
              </a:ext>
            </a:extLst>
          </p:cNvPr>
          <p:cNvSpPr/>
          <p:nvPr/>
        </p:nvSpPr>
        <p:spPr>
          <a:xfrm rot="5400000">
            <a:off x="4851158" y="936686"/>
            <a:ext cx="1152128" cy="4590764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595BF-B694-456B-BF5B-FE934E418EDB}"/>
              </a:ext>
            </a:extLst>
          </p:cNvPr>
          <p:cNvSpPr txBox="1"/>
          <p:nvPr/>
        </p:nvSpPr>
        <p:spPr>
          <a:xfrm>
            <a:off x="611560" y="260648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Agenda </a:t>
            </a:r>
            <a:r>
              <a:rPr lang="en-C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2030 </a:t>
            </a:r>
          </a:p>
          <a:p>
            <a:pPr algn="ctr"/>
            <a:r>
              <a:rPr lang="en-C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across the Agenda need to be fully coordinated. </a:t>
            </a:r>
            <a:endParaRPr lang="en-CA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64E76A-2E89-4CAF-B66F-269FDD9B0962}"/>
              </a:ext>
            </a:extLst>
          </p:cNvPr>
          <p:cNvSpPr/>
          <p:nvPr/>
        </p:nvSpPr>
        <p:spPr>
          <a:xfrm>
            <a:off x="7308304" y="1700808"/>
            <a:ext cx="1080393" cy="110685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Agenda Global</a:t>
            </a:r>
          </a:p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2030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" descr="swirl on white.png">
            <a:extLst>
              <a:ext uri="{FF2B5EF4-FFF2-40B4-BE49-F238E27FC236}">
                <a16:creationId xmlns:a16="http://schemas.microsoft.com/office/drawing/2014/main" id="{E7529652-5006-4D43-B377-6E0B20B2B8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70" t="30734" r="28654" b="59766"/>
          <a:stretch>
            <a:fillRect/>
          </a:stretch>
        </p:blipFill>
        <p:spPr bwMode="auto">
          <a:xfrm>
            <a:off x="2411760" y="3068960"/>
            <a:ext cx="2051720" cy="71708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4" name="Picture 4" descr="futurearth-tagline-blue-rgb-low.jpg">
            <a:extLst>
              <a:ext uri="{FF2B5EF4-FFF2-40B4-BE49-F238E27FC236}">
                <a16:creationId xmlns:a16="http://schemas.microsoft.com/office/drawing/2014/main" id="{683175AB-82B6-4955-A503-F57F880180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21214" r="8794" b="23093"/>
          <a:stretch>
            <a:fillRect/>
          </a:stretch>
        </p:blipFill>
        <p:spPr bwMode="auto">
          <a:xfrm>
            <a:off x="6300192" y="2996952"/>
            <a:ext cx="237331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F:\IRDR Historical\IRDR logos\LogoIRDR-Jpeg.jpg">
            <a:extLst>
              <a:ext uri="{FF2B5EF4-FFF2-40B4-BE49-F238E27FC236}">
                <a16:creationId xmlns:a16="http://schemas.microsoft.com/office/drawing/2014/main" id="{A9EB1A44-023C-4BFD-ADF4-324E3B4CC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8468" r="7568" b="18919"/>
          <a:stretch>
            <a:fillRect/>
          </a:stretch>
        </p:blipFill>
        <p:spPr bwMode="auto">
          <a:xfrm>
            <a:off x="4716016" y="6021288"/>
            <a:ext cx="2085744" cy="80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CE946BB-9B7A-471E-B946-A1D53FD6F7DC}"/>
              </a:ext>
            </a:extLst>
          </p:cNvPr>
          <p:cNvSpPr/>
          <p:nvPr/>
        </p:nvSpPr>
        <p:spPr>
          <a:xfrm>
            <a:off x="395536" y="2276872"/>
            <a:ext cx="8712968" cy="458112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Arrow: Bent 26">
            <a:extLst>
              <a:ext uri="{FF2B5EF4-FFF2-40B4-BE49-F238E27FC236}">
                <a16:creationId xmlns:a16="http://schemas.microsoft.com/office/drawing/2014/main" id="{0C4A03F1-AE00-455F-8C09-7A9B1497A3F3}"/>
              </a:ext>
            </a:extLst>
          </p:cNvPr>
          <p:cNvSpPr/>
          <p:nvPr/>
        </p:nvSpPr>
        <p:spPr>
          <a:xfrm rot="5400000">
            <a:off x="4157010" y="1539734"/>
            <a:ext cx="701170" cy="735286"/>
          </a:xfrm>
          <a:prstGeom prst="ben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6B82A9E7-34CF-4D4A-A023-7C11E9170381}"/>
              </a:ext>
            </a:extLst>
          </p:cNvPr>
          <p:cNvSpPr/>
          <p:nvPr/>
        </p:nvSpPr>
        <p:spPr>
          <a:xfrm rot="5400000" flipV="1">
            <a:off x="4657655" y="1399129"/>
            <a:ext cx="701170" cy="1016496"/>
          </a:xfrm>
          <a:prstGeom prst="ben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97B4FD-3FE9-4B25-B99A-2B44F0A30CB1}"/>
              </a:ext>
            </a:extLst>
          </p:cNvPr>
          <p:cNvSpPr/>
          <p:nvPr/>
        </p:nvSpPr>
        <p:spPr>
          <a:xfrm>
            <a:off x="5148064" y="1052736"/>
            <a:ext cx="1944216" cy="122413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 of</a:t>
            </a:r>
          </a:p>
          <a:p>
            <a:pPr algn="ctr">
              <a:defRPr/>
            </a:pPr>
            <a:r>
              <a:rPr lang="en-C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Nations and Scientists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519E19-8681-4165-B944-27259F860608}"/>
              </a:ext>
            </a:extLst>
          </p:cNvPr>
          <p:cNvSpPr/>
          <p:nvPr/>
        </p:nvSpPr>
        <p:spPr>
          <a:xfrm>
            <a:off x="1691680" y="1412776"/>
            <a:ext cx="2426965" cy="8640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Science to Policy</a:t>
            </a:r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69717B-4294-45D5-A4CF-2A02222165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1233167" cy="1184548"/>
          </a:xfrm>
          <a:prstGeom prst="rect">
            <a:avLst/>
          </a:prstGeom>
        </p:spPr>
      </p:pic>
      <p:pic>
        <p:nvPicPr>
          <p:cNvPr id="32" name="Picture 31" descr="A picture containing photo, sitting, different, many&#10;&#10;Description automatically generated">
            <a:extLst>
              <a:ext uri="{FF2B5EF4-FFF2-40B4-BE49-F238E27FC236}">
                <a16:creationId xmlns:a16="http://schemas.microsoft.com/office/drawing/2014/main" id="{F3B3A981-4D01-4BCA-934F-C1831AB3E22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40"/>
          <a:stretch/>
        </p:blipFill>
        <p:spPr>
          <a:xfrm>
            <a:off x="395536" y="3429000"/>
            <a:ext cx="960114" cy="115220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C75245-AE26-4924-86DE-8B70491BE6C0}"/>
              </a:ext>
            </a:extLst>
          </p:cNvPr>
          <p:cNvSpPr/>
          <p:nvPr/>
        </p:nvSpPr>
        <p:spPr>
          <a:xfrm>
            <a:off x="611560" y="2276872"/>
            <a:ext cx="1656457" cy="96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Science Agenda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70955B-BE71-43B9-B67F-6D5BF252E128}"/>
              </a:ext>
            </a:extLst>
          </p:cNvPr>
          <p:cNvSpPr/>
          <p:nvPr/>
        </p:nvSpPr>
        <p:spPr>
          <a:xfrm>
            <a:off x="539552" y="4869160"/>
            <a:ext cx="2304256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+++</a:t>
            </a:r>
          </a:p>
          <a:p>
            <a:pPr algn="ctr"/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Observing systems, </a:t>
            </a:r>
          </a:p>
          <a:p>
            <a:pPr algn="ctr"/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Enhancement …</a:t>
            </a:r>
          </a:p>
        </p:txBody>
      </p:sp>
    </p:spTree>
    <p:extLst>
      <p:ext uri="{BB962C8B-B14F-4D97-AF65-F5344CB8AC3E}">
        <p14:creationId xmlns:p14="http://schemas.microsoft.com/office/powerpoint/2010/main" val="7411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21" grpId="0"/>
      <p:bldP spid="28" grpId="0" animBg="1"/>
      <p:bldP spid="17" grpId="0" animBg="1"/>
      <p:bldP spid="27" grpId="0" animBg="1"/>
      <p:bldP spid="31" grpId="0" animBg="1"/>
      <p:bldP spid="30" grpId="0" animBg="1"/>
      <p:bldP spid="26" grpId="0" animBg="1"/>
      <p:bldP spid="2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486150" y="5543550"/>
            <a:ext cx="2171700" cy="34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fld id="{6B8E3808-B037-491A-9A9A-61ED72E8E3E4}" type="slidenum">
              <a:rPr lang="en-US" altLang="en-US" sz="1050"/>
              <a:pPr algn="ctr"/>
              <a:t>14</a:t>
            </a:fld>
            <a:endParaRPr lang="en-US" altLang="en-US" sz="1050"/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1371600" y="1028701"/>
            <a:ext cx="6478191" cy="3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9" rIns="69056" bIns="3452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2100" b="1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88069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14052" b="41490"/>
          <a:stretch>
            <a:fillRect/>
          </a:stretch>
        </p:blipFill>
        <p:spPr bwMode="auto">
          <a:xfrm>
            <a:off x="5580112" y="1052736"/>
            <a:ext cx="3563888" cy="283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3203848" cy="28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22292E6D-27F9-49B3-AD88-5B31E9AD00BF}"/>
              </a:ext>
            </a:extLst>
          </p:cNvPr>
          <p:cNvSpPr/>
          <p:nvPr/>
        </p:nvSpPr>
        <p:spPr>
          <a:xfrm rot="16200000">
            <a:off x="7415564" y="4185835"/>
            <a:ext cx="936105" cy="71857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883308-72F2-448A-A713-E0B7DB6F41CC}"/>
              </a:ext>
            </a:extLst>
          </p:cNvPr>
          <p:cNvSpPr/>
          <p:nvPr/>
        </p:nvSpPr>
        <p:spPr>
          <a:xfrm>
            <a:off x="6876256" y="3573016"/>
            <a:ext cx="1949564" cy="4689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</a:p>
        </p:txBody>
      </p:sp>
      <p:pic>
        <p:nvPicPr>
          <p:cNvPr id="16" name="Picture 15" descr="A picture containing indoor, window, sitting, small&#10;&#10;Description automatically generated">
            <a:extLst>
              <a:ext uri="{FF2B5EF4-FFF2-40B4-BE49-F238E27FC236}">
                <a16:creationId xmlns:a16="http://schemas.microsoft.com/office/drawing/2014/main" id="{3DBD92A4-8C5B-4C48-868B-77E1B12A7A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1" t="3998" r="11478" b="24099"/>
          <a:stretch/>
        </p:blipFill>
        <p:spPr>
          <a:xfrm rot="16200000">
            <a:off x="2682775" y="1141761"/>
            <a:ext cx="3346402" cy="2448272"/>
          </a:xfrm>
          <a:prstGeom prst="rect">
            <a:avLst/>
          </a:prstGeom>
        </p:spPr>
      </p:pic>
      <p:pic>
        <p:nvPicPr>
          <p:cNvPr id="14" name="Picture 13" descr="A group of people holding a sign posing for the camera&#10;&#10;Description automatically generated">
            <a:extLst>
              <a:ext uri="{FF2B5EF4-FFF2-40B4-BE49-F238E27FC236}">
                <a16:creationId xmlns:a16="http://schemas.microsoft.com/office/drawing/2014/main" id="{D3617654-CA6C-4435-B1CE-6A23807B76E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0"/>
          <a:stretch/>
        </p:blipFill>
        <p:spPr>
          <a:xfrm>
            <a:off x="3059832" y="3501008"/>
            <a:ext cx="2880320" cy="230425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298A02B-72FA-4111-9A55-771AA9588052}"/>
              </a:ext>
            </a:extLst>
          </p:cNvPr>
          <p:cNvSpPr/>
          <p:nvPr/>
        </p:nvSpPr>
        <p:spPr>
          <a:xfrm>
            <a:off x="-11072" y="5805264"/>
            <a:ext cx="9155072" cy="105273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Comprehensive Actions Needed</a:t>
            </a:r>
          </a:p>
        </p:txBody>
      </p:sp>
      <p:pic>
        <p:nvPicPr>
          <p:cNvPr id="17" name="Picture 12" descr="CMOS_54th_CongressPoster_final_8_5x11">
            <a:extLst>
              <a:ext uri="{FF2B5EF4-FFF2-40B4-BE49-F238E27FC236}">
                <a16:creationId xmlns:a16="http://schemas.microsoft.com/office/drawing/2014/main" id="{A7761D40-7E87-44B6-9D2A-BA7159F8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168352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>
            <a:extLst>
              <a:ext uri="{FF2B5EF4-FFF2-40B4-BE49-F238E27FC236}">
                <a16:creationId xmlns:a16="http://schemas.microsoft.com/office/drawing/2014/main" id="{B00D9089-8318-48DA-8396-1D4AEC6A5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466" y="1052736"/>
            <a:ext cx="19797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9FFFF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24-28, 2020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Ottawa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07C737-B3C1-427A-9D41-BCE2AC62552B}"/>
              </a:ext>
            </a:extLst>
          </p:cNvPr>
          <p:cNvSpPr/>
          <p:nvPr/>
        </p:nvSpPr>
        <p:spPr>
          <a:xfrm>
            <a:off x="3563888" y="5157192"/>
            <a:ext cx="2304256" cy="7200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 Behind the SCIENCE</a:t>
            </a:r>
          </a:p>
          <a:p>
            <a:pPr algn="ctr"/>
            <a:r>
              <a:rPr lang="en-CA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THE EARTH</a:t>
            </a:r>
          </a:p>
        </p:txBody>
      </p:sp>
      <p:sp>
        <p:nvSpPr>
          <p:cNvPr id="88068" name="Rectangle 3"/>
          <p:cNvSpPr>
            <a:spLocks/>
          </p:cNvSpPr>
          <p:nvPr/>
        </p:nvSpPr>
        <p:spPr bwMode="auto">
          <a:xfrm>
            <a:off x="0" y="-27383"/>
            <a:ext cx="9144000" cy="108011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Clr>
                <a:srgbClr val="747474"/>
              </a:buClr>
            </a:pPr>
            <a:r>
              <a:rPr lang="en-US" altLang="en-US" sz="2250" b="1" i="1" dirty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rPr>
              <a:t>   </a:t>
            </a:r>
            <a:endParaRPr lang="en-US" altLang="en-US" b="1" dirty="0">
              <a:solidFill>
                <a:schemeClr val="bg1"/>
              </a:solidFill>
              <a:ea typeface="MS PGothic" panose="020B0600070205080204" pitchFamily="34" charset="-128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fontAlgn="base"/>
            <a:r>
              <a:rPr lang="en-C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Address Complex Integrated Science Issues </a:t>
            </a:r>
          </a:p>
          <a:p>
            <a:pPr algn="ctr" fontAlgn="base"/>
            <a:endParaRPr lang="en-CA" sz="2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47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1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-1" y="-27384"/>
            <a:ext cx="9180513" cy="92730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Research Collaboration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i="1" dirty="0"/>
          </a:p>
        </p:txBody>
      </p:sp>
      <p:pic>
        <p:nvPicPr>
          <p:cNvPr id="5" name="Picture 1" descr="swirl on 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6899101" cy="530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 rot="5400000">
            <a:off x="-545093" y="2497421"/>
            <a:ext cx="4824749" cy="3375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675180" y="1268760"/>
            <a:ext cx="348910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57954" y="4086294"/>
            <a:ext cx="674961" cy="645455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292080" y="1124744"/>
            <a:ext cx="3567416" cy="115498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WCRP: to determine:  the </a:t>
            </a:r>
            <a:r>
              <a:rPr lang="en-CA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</a:t>
            </a:r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climate; and the effect of </a:t>
            </a:r>
            <a:r>
              <a:rPr lang="en-CA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</a:t>
            </a:r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activities on climate</a:t>
            </a:r>
            <a:endParaRPr lang="en-CA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679928" y="2754481"/>
            <a:ext cx="3457166" cy="108302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IGBP: earth system science to help guide </a:t>
            </a:r>
            <a:r>
              <a:rPr lang="en-CA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onto a sustainable pathway during rapid global </a:t>
            </a:r>
            <a:r>
              <a:rPr lang="en-CA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</a:t>
            </a:r>
            <a:endParaRPr lang="en-CA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4355976" y="3717032"/>
            <a:ext cx="1286478" cy="101629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759221" y="5409522"/>
            <a:ext cx="532559" cy="4572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332916" y="5846488"/>
            <a:ext cx="2559564" cy="678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WCC - UN Climate Convention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43396" y="4731748"/>
            <a:ext cx="1185663" cy="740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IPCC</a:t>
            </a:r>
          </a:p>
          <a:p>
            <a:pPr algn="ctr"/>
            <a:r>
              <a:rPr lang="en-C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1988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16632"/>
            <a:ext cx="1349736" cy="67323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74F230A-448B-41DB-912F-FEF56A3CEF92}"/>
              </a:ext>
            </a:extLst>
          </p:cNvPr>
          <p:cNvSpPr/>
          <p:nvPr/>
        </p:nvSpPr>
        <p:spPr>
          <a:xfrm>
            <a:off x="467544" y="4221088"/>
            <a:ext cx="3099633" cy="2376264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IGY – Int’l Geophysical Year</a:t>
            </a:r>
          </a:p>
          <a:p>
            <a:pPr algn="ctr"/>
            <a:r>
              <a:rPr lang="en-CA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1957-58</a:t>
            </a:r>
          </a:p>
          <a:p>
            <a:pPr algn="ctr"/>
            <a:r>
              <a:rPr lang="en-CA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b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CA" b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pPr algn="ctr"/>
            <a:r>
              <a:rPr lang="en-CA" dirty="0"/>
              <a:t>On 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 4, 1957, Sputnik 1</a:t>
            </a:r>
          </a:p>
          <a:p>
            <a:pPr algn="ctr"/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Jan. 31, 1958, Explorer I</a:t>
            </a:r>
            <a:endParaRPr lang="en-CA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NASA  (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1958)</a:t>
            </a:r>
          </a:p>
          <a:p>
            <a:pPr algn="ctr"/>
            <a:r>
              <a:rPr lang="en-CA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space-based observing systems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143F29-F6D2-4052-918E-5C36411D761A}"/>
              </a:ext>
            </a:extLst>
          </p:cNvPr>
          <p:cNvSpPr/>
          <p:nvPr/>
        </p:nvSpPr>
        <p:spPr>
          <a:xfrm>
            <a:off x="395536" y="2708920"/>
            <a:ext cx="3168352" cy="12241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Atmospheric Research Program</a:t>
            </a:r>
          </a:p>
          <a:p>
            <a:pPr algn="ctr">
              <a:defRPr/>
            </a:pP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1967-80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2B51C3-695C-4F93-8E4E-A3CA03359BC4}"/>
              </a:ext>
            </a:extLst>
          </p:cNvPr>
          <p:cNvSpPr/>
          <p:nvPr/>
        </p:nvSpPr>
        <p:spPr>
          <a:xfrm>
            <a:off x="2411760" y="1412776"/>
            <a:ext cx="2632038" cy="9273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 – First World Climate Conference – Geneva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063B3-14F9-4336-B150-8311A3869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04664"/>
            <a:ext cx="1662942" cy="19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6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10" grpId="0" animBg="1"/>
      <p:bldP spid="16" grpId="0" animBg="1"/>
      <p:bldP spid="1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-1" y="-27384"/>
            <a:ext cx="9180513" cy="64807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CA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MS PGothic" pitchFamily="34" charset="-128"/>
                <a:cs typeface="Times New Roman" panose="02020603050405020304" pitchFamily="18" charset="0"/>
                <a:sym typeface="Arial" pitchFamily="34" charset="0"/>
              </a:rPr>
              <a:t>GARP</a:t>
            </a:r>
          </a:p>
        </p:txBody>
      </p:sp>
      <p:sp>
        <p:nvSpPr>
          <p:cNvPr id="7" name="Rectangle 6"/>
          <p:cNvSpPr/>
          <p:nvPr/>
        </p:nvSpPr>
        <p:spPr>
          <a:xfrm>
            <a:off x="35496" y="2780928"/>
            <a:ext cx="5760640" cy="122413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Atmospheric Research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GARP -1967-80</a:t>
            </a:r>
            <a:endParaRPr lang="en-CA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3347864" y="1700808"/>
            <a:ext cx="3600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A7623A3-A1F8-4FCC-A2AA-5A2540C72CCD}"/>
              </a:ext>
            </a:extLst>
          </p:cNvPr>
          <p:cNvSpPr/>
          <p:nvPr/>
        </p:nvSpPr>
        <p:spPr>
          <a:xfrm>
            <a:off x="3635896" y="836712"/>
            <a:ext cx="2016224" cy="158417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 Observations by Satellite - </a:t>
            </a:r>
          </a:p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 science</a:t>
            </a:r>
          </a:p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 of tropical Oceans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ACB82D-53FB-4BBB-902C-F9C728C40604}"/>
              </a:ext>
            </a:extLst>
          </p:cNvPr>
          <p:cNvSpPr/>
          <p:nvPr/>
        </p:nvSpPr>
        <p:spPr>
          <a:xfrm>
            <a:off x="179512" y="4077072"/>
            <a:ext cx="6048672" cy="252028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Objectives: advancing the range of deterministic weather prediction, and understanding the physical basis of climate.</a:t>
            </a:r>
          </a:p>
          <a:p>
            <a:pPr algn="ctr"/>
            <a:r>
              <a:rPr lang="en-CA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 Prediction – extending the time period and skills</a:t>
            </a:r>
          </a:p>
          <a:p>
            <a:pPr algn="ctr"/>
            <a:r>
              <a:rPr lang="en-CA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focus on tropical oceans – atmosphere-oceans interactions –</a:t>
            </a:r>
          </a:p>
          <a:p>
            <a:pPr algn="ctr"/>
            <a:r>
              <a:rPr lang="en-CA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BOMEX - 1969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7C0F381-E9D6-4758-B7AD-43911BD4E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429000"/>
            <a:ext cx="360040" cy="3634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EEAC85-8EC5-4C4C-A916-E60CBE1EEA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808551" cy="40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2F3DB2B-5791-428C-818A-B3A4FBFF860A}"/>
              </a:ext>
            </a:extLst>
          </p:cNvPr>
          <p:cNvSpPr/>
          <p:nvPr/>
        </p:nvSpPr>
        <p:spPr>
          <a:xfrm>
            <a:off x="251520" y="692696"/>
            <a:ext cx="3099633" cy="194421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IGY – Int’l Geophysical Year</a:t>
            </a:r>
          </a:p>
          <a:p>
            <a:pPr algn="ctr"/>
            <a:r>
              <a:rPr lang="en-CA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1957-58</a:t>
            </a:r>
          </a:p>
          <a:p>
            <a:pPr algn="ctr"/>
            <a:r>
              <a:rPr lang="en-CA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CA" b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CA" b="1" baseline="-25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….</a:t>
            </a:r>
          </a:p>
          <a:p>
            <a:pPr algn="ctr"/>
            <a:r>
              <a:rPr lang="en-CA" dirty="0">
                <a:solidFill>
                  <a:srgbClr val="C00000"/>
                </a:solidFill>
              </a:rPr>
              <a:t>On </a:t>
            </a:r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Oct. 4, 1957, Sputnik 1</a:t>
            </a:r>
          </a:p>
          <a:p>
            <a:pPr algn="ctr"/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Jan. 31, 1958, Explorer I</a:t>
            </a:r>
            <a:endParaRPr lang="en-CA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NASA  (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1958)</a:t>
            </a:r>
          </a:p>
          <a:p>
            <a:pPr algn="ctr"/>
            <a:r>
              <a:rPr lang="en-CA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Space-based observing systems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7B90BF-B255-448C-B60A-3D0B73A7B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575350" y="489547"/>
            <a:ext cx="2291706" cy="2698005"/>
          </a:xfrm>
          <a:prstGeom prst="rect">
            <a:avLst/>
          </a:prstGeom>
        </p:spPr>
      </p:pic>
      <p:sp>
        <p:nvSpPr>
          <p:cNvPr id="3" name="Arrow: U-Turn 2">
            <a:extLst>
              <a:ext uri="{FF2B5EF4-FFF2-40B4-BE49-F238E27FC236}">
                <a16:creationId xmlns:a16="http://schemas.microsoft.com/office/drawing/2014/main" id="{6B5C7256-C16C-436A-9ADE-CA0E66CE931F}"/>
              </a:ext>
            </a:extLst>
          </p:cNvPr>
          <p:cNvSpPr/>
          <p:nvPr/>
        </p:nvSpPr>
        <p:spPr>
          <a:xfrm rot="5400000">
            <a:off x="4968044" y="2312876"/>
            <a:ext cx="1944216" cy="576064"/>
          </a:xfrm>
          <a:prstGeom prst="utur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56CDFC-03A5-457B-8C4C-E59CA6CDBFDE}"/>
              </a:ext>
            </a:extLst>
          </p:cNvPr>
          <p:cNvSpPr/>
          <p:nvPr/>
        </p:nvSpPr>
        <p:spPr>
          <a:xfrm>
            <a:off x="6372200" y="2996952"/>
            <a:ext cx="2759040" cy="1800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Bert Bolin (1</a:t>
            </a:r>
            <a:r>
              <a:rPr lang="en-CA" sz="1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C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GARP Chair), John Houghton (W 1982-84), Joseph </a:t>
            </a:r>
            <a:r>
              <a:rPr lang="en-CA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Smagorinski</a:t>
            </a:r>
            <a:endParaRPr lang="en-CA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C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 1980-81) and Pierre Morel : Bo </a:t>
            </a:r>
            <a:r>
              <a:rPr lang="en-CA" sz="1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Döos</a:t>
            </a:r>
            <a:r>
              <a:rPr lang="en-C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</a:t>
            </a:r>
            <a:r>
              <a:rPr lang="en-CA" sz="1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C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GARP),  Robert Stewart (2</a:t>
            </a:r>
            <a:r>
              <a:rPr lang="en-CA" sz="1600" b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C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GARP); John Mason (W 1985-88)</a:t>
            </a:r>
          </a:p>
        </p:txBody>
      </p:sp>
      <p:pic>
        <p:nvPicPr>
          <p:cNvPr id="25" name="Picture 24" descr="A group of people sitting at a dinner table&#10;&#10;Description automatically generated">
            <a:extLst>
              <a:ext uri="{FF2B5EF4-FFF2-40B4-BE49-F238E27FC236}">
                <a16:creationId xmlns:a16="http://schemas.microsoft.com/office/drawing/2014/main" id="{0A2FD301-1334-4E21-AA09-3A313072F1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09" y="4869160"/>
            <a:ext cx="2400267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photo, sitting, different, many&#10;&#10;Description automatically generated">
            <a:extLst>
              <a:ext uri="{FF2B5EF4-FFF2-40B4-BE49-F238E27FC236}">
                <a16:creationId xmlns:a16="http://schemas.microsoft.com/office/drawing/2014/main" id="{1D94164A-5FEB-4DB9-9AB4-6F3922048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624"/>
            <a:ext cx="5418603" cy="10081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A64B56B-8032-4E66-8093-9F5A5B6CA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84984"/>
            <a:ext cx="4176464" cy="346664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03D1618-BB54-4BF6-B77C-CCC721E29014}"/>
              </a:ext>
            </a:extLst>
          </p:cNvPr>
          <p:cNvSpPr/>
          <p:nvPr/>
        </p:nvSpPr>
        <p:spPr>
          <a:xfrm>
            <a:off x="179512" y="1052736"/>
            <a:ext cx="8964488" cy="24482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Barbados Oceanographic and Meteorological Experiment (BOMEX) 1969 - </a:t>
            </a:r>
            <a:r>
              <a:rPr lang="en-C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Observational phase: May, June, and July 1969</a:t>
            </a:r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C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objective – ocean-atmosphere interactions – storms (hurricanes) over tropical oceans – interdependencies - methods – water vapor flux.   </a:t>
            </a:r>
            <a:r>
              <a:rPr lang="en-CA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– an array of ships, platforms, pales and satellites - field management, data processing, and analysis.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31B5656-C70D-4802-AC88-90C8B5CF9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221088"/>
            <a:ext cx="2817232" cy="2564904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72B2502-A1AE-4FC7-B733-B057787F299C}"/>
              </a:ext>
            </a:extLst>
          </p:cNvPr>
          <p:cNvSpPr/>
          <p:nvPr/>
        </p:nvSpPr>
        <p:spPr>
          <a:xfrm rot="14847225">
            <a:off x="5939735" y="6032434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09826DF-7AEB-45FE-A60A-45441F29133C}"/>
              </a:ext>
            </a:extLst>
          </p:cNvPr>
          <p:cNvSpPr/>
          <p:nvPr/>
        </p:nvSpPr>
        <p:spPr>
          <a:xfrm rot="14847225">
            <a:off x="1475239" y="6104442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C0BB61D-B0D3-42CD-B95D-5B7295932132}"/>
              </a:ext>
            </a:extLst>
          </p:cNvPr>
          <p:cNvSpPr/>
          <p:nvPr/>
        </p:nvSpPr>
        <p:spPr>
          <a:xfrm rot="14847225">
            <a:off x="3779496" y="5024321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Arrow: Up-Down 4">
            <a:extLst>
              <a:ext uri="{FF2B5EF4-FFF2-40B4-BE49-F238E27FC236}">
                <a16:creationId xmlns:a16="http://schemas.microsoft.com/office/drawing/2014/main" id="{1869AE70-132E-409E-8D49-A905EA766536}"/>
              </a:ext>
            </a:extLst>
          </p:cNvPr>
          <p:cNvSpPr/>
          <p:nvPr/>
        </p:nvSpPr>
        <p:spPr>
          <a:xfrm rot="1354262">
            <a:off x="519941" y="4262606"/>
            <a:ext cx="360040" cy="720080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Arrow: Up-Down 27">
            <a:extLst>
              <a:ext uri="{FF2B5EF4-FFF2-40B4-BE49-F238E27FC236}">
                <a16:creationId xmlns:a16="http://schemas.microsoft.com/office/drawing/2014/main" id="{8FA32CD0-5661-4778-AC6B-64C99052E3E5}"/>
              </a:ext>
            </a:extLst>
          </p:cNvPr>
          <p:cNvSpPr/>
          <p:nvPr/>
        </p:nvSpPr>
        <p:spPr>
          <a:xfrm>
            <a:off x="7452320" y="4797152"/>
            <a:ext cx="360040" cy="1008112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Curved Left 5">
            <a:extLst>
              <a:ext uri="{FF2B5EF4-FFF2-40B4-BE49-F238E27FC236}">
                <a16:creationId xmlns:a16="http://schemas.microsoft.com/office/drawing/2014/main" id="{F1C3C162-C1BA-4A9C-A8CB-C7E4EC2DD13D}"/>
              </a:ext>
            </a:extLst>
          </p:cNvPr>
          <p:cNvSpPr/>
          <p:nvPr/>
        </p:nvSpPr>
        <p:spPr>
          <a:xfrm rot="20935363">
            <a:off x="2422732" y="4120232"/>
            <a:ext cx="1368152" cy="1746010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0CB7EA49-655A-474F-9A12-4EA4D881D78D}"/>
              </a:ext>
            </a:extLst>
          </p:cNvPr>
          <p:cNvSpPr/>
          <p:nvPr/>
        </p:nvSpPr>
        <p:spPr>
          <a:xfrm rot="9944906">
            <a:off x="1093455" y="4290619"/>
            <a:ext cx="1368152" cy="1746010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30" name="Content Placeholder 4" descr="A picture containing flying, water, beach, plane&#10;&#10;Description automatically generated">
            <a:extLst>
              <a:ext uri="{FF2B5EF4-FFF2-40B4-BE49-F238E27FC236}">
                <a16:creationId xmlns:a16="http://schemas.microsoft.com/office/drawing/2014/main" id="{5F785448-D770-46DB-85AF-2FF319616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6" r="26335"/>
          <a:stretch/>
        </p:blipFill>
        <p:spPr>
          <a:xfrm>
            <a:off x="7524328" y="3356992"/>
            <a:ext cx="1288418" cy="1368152"/>
          </a:xfrm>
        </p:spPr>
      </p:pic>
    </p:spTree>
    <p:extLst>
      <p:ext uri="{BB962C8B-B14F-4D97-AF65-F5344CB8AC3E}">
        <p14:creationId xmlns:p14="http://schemas.microsoft.com/office/powerpoint/2010/main" val="271584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5" grpId="0" animBg="1"/>
      <p:bldP spid="28" grpId="0" animBg="1"/>
      <p:bldP spid="6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7004F-503D-43AD-9294-EB53F1B17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3848" y="1268760"/>
            <a:ext cx="5760640" cy="40653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80+ independent research projects, divided - subprograms:</a:t>
            </a:r>
          </a:p>
          <a:p>
            <a:pPr marL="252000" indent="0">
              <a:lnSpc>
                <a:spcPct val="120000"/>
              </a:lnSpc>
              <a:buNone/>
            </a:pPr>
            <a:r>
              <a:rPr lang="en-C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Sea-air interaction program</a:t>
            </a:r>
          </a:p>
          <a:p>
            <a:pPr marL="252000" indent="0">
              <a:lnSpc>
                <a:spcPct val="120000"/>
              </a:lnSpc>
              <a:buNone/>
            </a:pPr>
            <a:r>
              <a:rPr lang="en-CA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Oceanographic program</a:t>
            </a:r>
          </a:p>
          <a:p>
            <a:pPr marL="252000" indent="0">
              <a:lnSpc>
                <a:spcPct val="120000"/>
              </a:lnSpc>
              <a:buNone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Radiation program</a:t>
            </a:r>
          </a:p>
          <a:p>
            <a:pPr marL="252000" indent="0">
              <a:lnSpc>
                <a:spcPct val="120000"/>
              </a:lnSpc>
              <a:buNone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Satellite program</a:t>
            </a:r>
          </a:p>
          <a:p>
            <a:pPr marL="25200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C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Tropical exploration program</a:t>
            </a:r>
          </a:p>
          <a:p>
            <a:r>
              <a:rPr lang="en-CA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measurements turbulent transfers of momentum, heat, moisture – and indirect via profiles and other means..  Wave measurements.</a:t>
            </a:r>
          </a:p>
          <a:p>
            <a:r>
              <a:rPr lang="en-CA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ship, airplane, balloon, satellite observations - enhanced information for calculating and projection energy transfers for weather and climate predictions.</a:t>
            </a:r>
          </a:p>
          <a:p>
            <a:endParaRPr lang="en-C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photo, sitting, different, many&#10;&#10;Description automatically generated">
            <a:extLst>
              <a:ext uri="{FF2B5EF4-FFF2-40B4-BE49-F238E27FC236}">
                <a16:creationId xmlns:a16="http://schemas.microsoft.com/office/drawing/2014/main" id="{907FBBEE-97AC-4ADC-8D5A-E9FCC756B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6120680" cy="1138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D285ED-BF81-45CB-868B-02D8D4650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268761"/>
            <a:ext cx="2808311" cy="4228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8F957-F0AD-4FB4-B733-CF4987D73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157" b="8700"/>
          <a:stretch/>
        </p:blipFill>
        <p:spPr>
          <a:xfrm>
            <a:off x="3707904" y="5157192"/>
            <a:ext cx="5328592" cy="16161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ABCFC1-0F3C-4186-AADF-69ED4A9C7E27}"/>
              </a:ext>
            </a:extLst>
          </p:cNvPr>
          <p:cNvSpPr txBox="1"/>
          <p:nvPr/>
        </p:nvSpPr>
        <p:spPr>
          <a:xfrm>
            <a:off x="107504" y="5589240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Barbados provided logistical facilities - Project Field Office - at </a:t>
            </a:r>
            <a:r>
              <a:rPr lang="en-C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Seawell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Airport, Barbados.</a:t>
            </a:r>
          </a:p>
        </p:txBody>
      </p:sp>
    </p:spTree>
    <p:extLst>
      <p:ext uri="{BB962C8B-B14F-4D97-AF65-F5344CB8AC3E}">
        <p14:creationId xmlns:p14="http://schemas.microsoft.com/office/powerpoint/2010/main" val="159880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-1" y="-27384"/>
            <a:ext cx="9180513" cy="792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CA" altLang="en-US" b="1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                  GARP Atlantic Tropical Experiment - 1974</a:t>
            </a:r>
            <a:endParaRPr lang="en-GB" altLang="en-US" i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B9BDF0-F9DE-4862-9F73-363919279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233167" cy="1184548"/>
          </a:xfrm>
          <a:prstGeom prst="rect">
            <a:avLst/>
          </a:prstGeom>
        </p:spPr>
      </p:pic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C97F270-2572-4436-9EB9-6D8CDD35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4104456" cy="5306716"/>
          </a:xfrm>
          <a:prstGeom prst="rect">
            <a:avLst/>
          </a:prstGeom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58D22E54-EB3B-40C0-8B48-7AE3FC7B1C5D}"/>
              </a:ext>
            </a:extLst>
          </p:cNvPr>
          <p:cNvSpPr/>
          <p:nvPr/>
        </p:nvSpPr>
        <p:spPr>
          <a:xfrm rot="9254523">
            <a:off x="3067419" y="3518368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8904924-DD70-4CA5-9017-BE9781FADC8A}"/>
              </a:ext>
            </a:extLst>
          </p:cNvPr>
          <p:cNvSpPr/>
          <p:nvPr/>
        </p:nvSpPr>
        <p:spPr>
          <a:xfrm rot="11083071">
            <a:off x="1987254" y="3677233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910E26F3-D612-4175-A40D-5E7ACE4A76D8}"/>
              </a:ext>
            </a:extLst>
          </p:cNvPr>
          <p:cNvSpPr/>
          <p:nvPr/>
        </p:nvSpPr>
        <p:spPr>
          <a:xfrm rot="18372572">
            <a:off x="1342574" y="2736288"/>
            <a:ext cx="597423" cy="104408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2511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0070C0"/>
              </a:solidFill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77CAA9C8-8244-4438-A193-FE3D5A909883}"/>
              </a:ext>
            </a:extLst>
          </p:cNvPr>
          <p:cNvSpPr/>
          <p:nvPr/>
        </p:nvSpPr>
        <p:spPr>
          <a:xfrm rot="20445162">
            <a:off x="1633141" y="2473397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0A742CF9-B31E-4865-A517-CF5BB84896DB}"/>
              </a:ext>
            </a:extLst>
          </p:cNvPr>
          <p:cNvSpPr/>
          <p:nvPr/>
        </p:nvSpPr>
        <p:spPr>
          <a:xfrm rot="21106686">
            <a:off x="2567153" y="2260391"/>
            <a:ext cx="792088" cy="2160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1" name="Picture 40" descr="A picture containing photo, sitting, different, many&#10;&#10;Description automatically generated">
            <a:extLst>
              <a:ext uri="{FF2B5EF4-FFF2-40B4-BE49-F238E27FC236}">
                <a16:creationId xmlns:a16="http://schemas.microsoft.com/office/drawing/2014/main" id="{F9D49195-3FC0-4EBC-BCF9-E889365565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40"/>
          <a:stretch/>
        </p:blipFill>
        <p:spPr>
          <a:xfrm>
            <a:off x="1547664" y="3645024"/>
            <a:ext cx="540092" cy="648148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242EA25-9B55-4952-8AB4-A7C98E55DB3B}"/>
              </a:ext>
            </a:extLst>
          </p:cNvPr>
          <p:cNvSpPr/>
          <p:nvPr/>
        </p:nvSpPr>
        <p:spPr>
          <a:xfrm>
            <a:off x="4860032" y="1196752"/>
            <a:ext cx="3905008" cy="532859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on BOMEX, go to larger scale and across equatorial ocean to address larger scale ocean-atmosphere interactions.  </a:t>
            </a:r>
          </a:p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GARP Atlantic Tropical Experiment - GATE</a:t>
            </a:r>
            <a:r>
              <a:rPr lang="en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CA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understand (</a:t>
            </a:r>
            <a:r>
              <a:rPr lang="en-CA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fully</a:t>
            </a:r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tropical atmosphere and its role in the global circulation of the atmosphere - to understand the predictability of the atmosphere and extend the time range of daily weather forecasts to over two weeks. </a:t>
            </a:r>
          </a:p>
          <a:p>
            <a:r>
              <a:rPr lang="en-C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Summer of 1974 in an experimental area that covered the tropical Atlantic Ocean from Africa to South America. </a:t>
            </a:r>
            <a:endParaRPr lang="en-C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6BB432-C823-4E92-8218-EB4E7641EC12}"/>
              </a:ext>
            </a:extLst>
          </p:cNvPr>
          <p:cNvSpPr txBox="1"/>
          <p:nvPr/>
        </p:nvSpPr>
        <p:spPr>
          <a:xfrm>
            <a:off x="2123728" y="3501008"/>
            <a:ext cx="1224136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860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8" grpId="0" animBg="1"/>
      <p:bldP spid="22" grpId="0" animBg="1"/>
      <p:bldP spid="39" grpId="0" animBg="1"/>
      <p:bldP spid="40" grpId="0" animBg="1"/>
      <p:bldP spid="43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/>
        </p:nvSpPr>
        <p:spPr bwMode="auto">
          <a:xfrm>
            <a:off x="-1" y="-27384"/>
            <a:ext cx="9180513" cy="792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CA" altLang="en-US" b="1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                  GARP Atlantic Tropical Experiment - 1974</a:t>
            </a:r>
            <a:endParaRPr lang="en-GB" altLang="en-US" i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A6B45E-0192-44E7-B03C-592EC35C6CD2}"/>
              </a:ext>
            </a:extLst>
          </p:cNvPr>
          <p:cNvSpPr/>
          <p:nvPr/>
        </p:nvSpPr>
        <p:spPr>
          <a:xfrm>
            <a:off x="2051720" y="836712"/>
            <a:ext cx="6840760" cy="424847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</a:t>
            </a:r>
            <a:r>
              <a:rPr lang="en-C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CA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C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probably the largest and most complex international scientific experiment ever undertaken, </a:t>
            </a:r>
            <a:r>
              <a:rPr lang="en-CA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 nati</a:t>
            </a:r>
            <a:r>
              <a:rPr lang="en-C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ons—Brazil, Canada, France, Federal Republic of Germany, German Democratic Republic, Mexico, Netherlands, USA, UK and USSR—working in close collaboration, contributed </a:t>
            </a:r>
            <a:r>
              <a:rPr lang="en-CA" sz="20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specially equipped s</a:t>
            </a:r>
            <a:r>
              <a:rPr lang="en-CA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hips, 13 large research aircraft, several meteorological satellites and some 5,000 personnel to an intensive three-month study of weather systems in the tropical eastern Atlantic Ocean; </a:t>
            </a:r>
            <a:r>
              <a:rPr lang="en-C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addition, some </a:t>
            </a:r>
            <a:r>
              <a:rPr lang="en-CA" sz="20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countries </a:t>
            </a:r>
            <a:r>
              <a:rPr lang="en-CA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Africa and South America participated by making additional surface and upper-air observations”</a:t>
            </a:r>
            <a:endParaRPr lang="en-CA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B9BDF0-F9DE-4862-9F73-363919279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233167" cy="1184548"/>
          </a:xfrm>
          <a:prstGeom prst="rect">
            <a:avLst/>
          </a:prstGeom>
        </p:spPr>
      </p:pic>
      <p:pic>
        <p:nvPicPr>
          <p:cNvPr id="9" name="Picture 8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C97F270-2572-4436-9EB9-6D8CDD35C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1656184" cy="2192290"/>
          </a:xfrm>
          <a:prstGeom prst="rect">
            <a:avLst/>
          </a:prstGeom>
        </p:spPr>
      </p:pic>
      <p:pic>
        <p:nvPicPr>
          <p:cNvPr id="28" name="Picture 27" descr="A black and white photo of a boat&#10;&#10;Description automatically generated">
            <a:extLst>
              <a:ext uri="{FF2B5EF4-FFF2-40B4-BE49-F238E27FC236}">
                <a16:creationId xmlns:a16="http://schemas.microsoft.com/office/drawing/2014/main" id="{FF316CEF-9732-4408-B746-20F611D1E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437112"/>
            <a:ext cx="3039142" cy="222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D39B0A0-0283-497F-85A0-71A5E980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27562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BC5881-3C63-4E0C-AD08-66AA7BC61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9" t="14323" r="36017" b="22602"/>
          <a:stretch/>
        </p:blipFill>
        <p:spPr>
          <a:xfrm>
            <a:off x="5724128" y="3861048"/>
            <a:ext cx="2653461" cy="2676128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3963BC75-4C84-4C7A-9790-5B9FDDD352A8}"/>
              </a:ext>
            </a:extLst>
          </p:cNvPr>
          <p:cNvSpPr/>
          <p:nvPr/>
        </p:nvSpPr>
        <p:spPr>
          <a:xfrm rot="4081939">
            <a:off x="5534206" y="1329095"/>
            <a:ext cx="1656184" cy="2261115"/>
          </a:xfrm>
          <a:prstGeom prst="down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6E50DEEB-96BE-46C5-A9CE-F38599DB8F68}"/>
              </a:ext>
            </a:extLst>
          </p:cNvPr>
          <p:cNvSpPr/>
          <p:nvPr/>
        </p:nvSpPr>
        <p:spPr>
          <a:xfrm rot="6055385">
            <a:off x="2093196" y="1611788"/>
            <a:ext cx="1656184" cy="2261115"/>
          </a:xfrm>
          <a:prstGeom prst="down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86F3CE7-2076-4485-9AAA-E44353CBB0A9}"/>
              </a:ext>
            </a:extLst>
          </p:cNvPr>
          <p:cNvCxnSpPr>
            <a:cxnSpLocks/>
          </p:cNvCxnSpPr>
          <p:nvPr/>
        </p:nvCxnSpPr>
        <p:spPr>
          <a:xfrm flipH="1" flipV="1">
            <a:off x="5220072" y="3140968"/>
            <a:ext cx="1872208" cy="16561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>
            <a:spLocks/>
          </p:cNvSpPr>
          <p:nvPr/>
        </p:nvSpPr>
        <p:spPr bwMode="auto">
          <a:xfrm>
            <a:off x="514" y="0"/>
            <a:ext cx="9180513" cy="792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CA" altLang="en-US" b="1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                  GARP Atlantic Tropical Experiment - 1974</a:t>
            </a:r>
            <a:endParaRPr lang="en-GB" altLang="en-US" i="1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B9BDF0-F9DE-4862-9F73-36391927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4624"/>
            <a:ext cx="1233167" cy="1184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98AA8E-263C-48EB-8AC5-3469F87D3596}"/>
              </a:ext>
            </a:extLst>
          </p:cNvPr>
          <p:cNvSpPr txBox="1"/>
          <p:nvPr/>
        </p:nvSpPr>
        <p:spPr>
          <a:xfrm>
            <a:off x="5580112" y="4581128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Ships with Digital Rain Radars</a:t>
            </a:r>
          </a:p>
        </p:txBody>
      </p:sp>
    </p:spTree>
    <p:extLst>
      <p:ext uri="{BB962C8B-B14F-4D97-AF65-F5344CB8AC3E}">
        <p14:creationId xmlns:p14="http://schemas.microsoft.com/office/powerpoint/2010/main" val="412456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EFD99-78C3-4305-9E4C-43A408F56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" name="Picture 18" descr="A picture containing building, table, room, standing&#10;&#10;Description automatically generated">
            <a:extLst>
              <a:ext uri="{FF2B5EF4-FFF2-40B4-BE49-F238E27FC236}">
                <a16:creationId xmlns:a16="http://schemas.microsoft.com/office/drawing/2014/main" id="{AF77F238-A36C-4FBC-A9C0-4C665FB89A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5" b="15514"/>
          <a:stretch/>
        </p:blipFill>
        <p:spPr>
          <a:xfrm rot="10800000">
            <a:off x="6012160" y="764704"/>
            <a:ext cx="3165592" cy="2160240"/>
          </a:xfrm>
          <a:prstGeom prst="rect">
            <a:avLst/>
          </a:prstGeom>
        </p:spPr>
      </p:pic>
      <p:pic>
        <p:nvPicPr>
          <p:cNvPr id="21" name="Picture 20" descr="A close up of a whiteboard&#10;&#10;Description automatically generated">
            <a:extLst>
              <a:ext uri="{FF2B5EF4-FFF2-40B4-BE49-F238E27FC236}">
                <a16:creationId xmlns:a16="http://schemas.microsoft.com/office/drawing/2014/main" id="{0C8D3BCB-7F52-4C62-95B8-C3D21E8F81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1" t="18814" r="24575" b="24120"/>
          <a:stretch/>
        </p:blipFill>
        <p:spPr>
          <a:xfrm rot="10800000">
            <a:off x="0" y="2852936"/>
            <a:ext cx="2733500" cy="2088232"/>
          </a:xfrm>
          <a:prstGeom prst="rect">
            <a:avLst/>
          </a:prstGeom>
        </p:spPr>
      </p:pic>
      <p:pic>
        <p:nvPicPr>
          <p:cNvPr id="23" name="Picture 22" descr="A picture containing indoor, small, sitting, white&#10;&#10;Description automatically generated">
            <a:extLst>
              <a:ext uri="{FF2B5EF4-FFF2-40B4-BE49-F238E27FC236}">
                <a16:creationId xmlns:a16="http://schemas.microsoft.com/office/drawing/2014/main" id="{F8A70AB0-071D-43DF-AB06-5C0EDEDCED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6" t="16448" r="23566" b="29392"/>
          <a:stretch/>
        </p:blipFill>
        <p:spPr>
          <a:xfrm rot="10800000">
            <a:off x="15548" y="4941168"/>
            <a:ext cx="2736304" cy="1885506"/>
          </a:xfrm>
          <a:prstGeom prst="rect">
            <a:avLst/>
          </a:prstGeom>
        </p:spPr>
      </p:pic>
      <p:pic>
        <p:nvPicPr>
          <p:cNvPr id="25" name="Picture 24" descr="A picture containing television, monitor, indoor, man&#10;&#10;Description automatically generated">
            <a:extLst>
              <a:ext uri="{FF2B5EF4-FFF2-40B4-BE49-F238E27FC236}">
                <a16:creationId xmlns:a16="http://schemas.microsoft.com/office/drawing/2014/main" id="{7C9AC888-2628-4EEF-893A-BEAA5F72D6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3" t="18066" r="8182" b="26348"/>
          <a:stretch/>
        </p:blipFill>
        <p:spPr>
          <a:xfrm>
            <a:off x="0" y="764704"/>
            <a:ext cx="3398531" cy="2376264"/>
          </a:xfrm>
          <a:prstGeom prst="rect">
            <a:avLst/>
          </a:prstGeom>
        </p:spPr>
      </p:pic>
      <p:pic>
        <p:nvPicPr>
          <p:cNvPr id="27" name="Content Placeholder 4" descr="A picture containing indoor, window, small, kitchen&#10;&#10;Description automatically generated">
            <a:extLst>
              <a:ext uri="{FF2B5EF4-FFF2-40B4-BE49-F238E27FC236}">
                <a16:creationId xmlns:a16="http://schemas.microsoft.com/office/drawing/2014/main" id="{F96FF913-EAA5-4CEC-B71C-784133301A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73" b="4741"/>
          <a:stretch/>
        </p:blipFill>
        <p:spPr>
          <a:xfrm rot="16200000">
            <a:off x="2222833" y="3545921"/>
            <a:ext cx="3744416" cy="2790495"/>
          </a:xfrm>
          <a:prstGeom prst="rect">
            <a:avLst/>
          </a:prstGeom>
        </p:spPr>
      </p:pic>
      <p:pic>
        <p:nvPicPr>
          <p:cNvPr id="28" name="Picture 27" descr="A picture containing sitting, white, large, view&#10;&#10;Description automatically generated">
            <a:extLst>
              <a:ext uri="{FF2B5EF4-FFF2-40B4-BE49-F238E27FC236}">
                <a16:creationId xmlns:a16="http://schemas.microsoft.com/office/drawing/2014/main" id="{32D4A68B-5ED0-4DBF-9A98-351B548E87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25545"/>
          <a:stretch/>
        </p:blipFill>
        <p:spPr>
          <a:xfrm>
            <a:off x="5436096" y="4848815"/>
            <a:ext cx="3707904" cy="200918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14B21E-24C8-433D-ABB9-B3B4B61EAC86}"/>
              </a:ext>
            </a:extLst>
          </p:cNvPr>
          <p:cNvSpPr txBox="1"/>
          <p:nvPr/>
        </p:nvSpPr>
        <p:spPr>
          <a:xfrm>
            <a:off x="6732240" y="1628800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Varied Weather to Observe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3BF55D-6FF4-479D-AA8D-3FC4A78F8D3D}"/>
              </a:ext>
            </a:extLst>
          </p:cNvPr>
          <p:cNvSpPr>
            <a:spLocks/>
          </p:cNvSpPr>
          <p:nvPr/>
        </p:nvSpPr>
        <p:spPr bwMode="auto">
          <a:xfrm>
            <a:off x="514" y="0"/>
            <a:ext cx="9180513" cy="792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CA" altLang="en-US" b="1" dirty="0">
                <a:solidFill>
                  <a:schemeClr val="bg1"/>
                </a:solidFill>
                <a:ea typeface="MS PGothic" pitchFamily="34" charset="-128"/>
                <a:sym typeface="Arial" pitchFamily="34" charset="0"/>
              </a:rPr>
              <a:t>GARP – GATE – Canadian Ship CCS Quadra</a:t>
            </a:r>
            <a:endParaRPr lang="en-GB" altLang="en-US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04BD36-DCAA-447A-955E-291984F0D444}"/>
              </a:ext>
            </a:extLst>
          </p:cNvPr>
          <p:cNvSpPr txBox="1"/>
          <p:nvPr/>
        </p:nvSpPr>
        <p:spPr>
          <a:xfrm>
            <a:off x="179512" y="393305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Tethered Balloon with Instruments for Upper Boundary-Layer Measurements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C663EA-E816-4846-8622-E46FCEE40379}"/>
              </a:ext>
            </a:extLst>
          </p:cNvPr>
          <p:cNvSpPr txBox="1"/>
          <p:nvPr/>
        </p:nvSpPr>
        <p:spPr>
          <a:xfrm>
            <a:off x="2843808" y="3140968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Instruments for Boundary-Layer Measurements near Surface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4CAF744-6B71-4388-9745-5E1A48286042}"/>
              </a:ext>
            </a:extLst>
          </p:cNvPr>
          <p:cNvSpPr txBox="1"/>
          <p:nvPr/>
        </p:nvSpPr>
        <p:spPr>
          <a:xfrm>
            <a:off x="7812360" y="5373216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Drones from other ships pass by</a:t>
            </a:r>
          </a:p>
        </p:txBody>
      </p:sp>
      <p:pic>
        <p:nvPicPr>
          <p:cNvPr id="17" name="Content Placeholder 16" descr="A picture containing water, sitting, large&#10;&#10;Description automatically generated">
            <a:extLst>
              <a:ext uri="{FF2B5EF4-FFF2-40B4-BE49-F238E27FC236}">
                <a16:creationId xmlns:a16="http://schemas.microsoft.com/office/drawing/2014/main" id="{4BFB66A0-0161-4EB8-BCD1-E39207C17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3" t="14429" r="11186" b="23435"/>
          <a:stretch/>
        </p:blipFill>
        <p:spPr>
          <a:xfrm>
            <a:off x="5436096" y="2636912"/>
            <a:ext cx="3707904" cy="2663833"/>
          </a:xfr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B27FAC0-F360-44F1-AF52-AE418B804FA7}"/>
              </a:ext>
            </a:extLst>
          </p:cNvPr>
          <p:cNvSpPr txBox="1"/>
          <p:nvPr/>
        </p:nvSpPr>
        <p:spPr>
          <a:xfrm>
            <a:off x="7164288" y="3068960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Marine Instruments – surface and submarine or Ocean Measurements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5C5041-AC78-4574-85A4-52C86BA264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14792" r="17176" b="21428"/>
          <a:stretch/>
        </p:blipFill>
        <p:spPr>
          <a:xfrm rot="10800000">
            <a:off x="3347864" y="692696"/>
            <a:ext cx="2983818" cy="23916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DE00E3-EF53-4631-BDCE-DA75DC5BA833}"/>
              </a:ext>
            </a:extLst>
          </p:cNvPr>
          <p:cNvSpPr txBox="1"/>
          <p:nvPr/>
        </p:nvSpPr>
        <p:spPr>
          <a:xfrm>
            <a:off x="2771800" y="76470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GATENIKS</a:t>
            </a:r>
          </a:p>
          <a:p>
            <a:pPr algn="ctr"/>
            <a:r>
              <a:rPr lang="en-CA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end of Phase III</a:t>
            </a:r>
          </a:p>
        </p:txBody>
      </p:sp>
    </p:spTree>
    <p:extLst>
      <p:ext uri="{BB962C8B-B14F-4D97-AF65-F5344CB8AC3E}">
        <p14:creationId xmlns:p14="http://schemas.microsoft.com/office/powerpoint/2010/main" val="975983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67510</TotalTime>
  <Words>1038</Words>
  <Application>Microsoft Office PowerPoint</Application>
  <PresentationFormat>On-screen Show (4:3)</PresentationFormat>
  <Paragraphs>123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 From BOMEX to GATE - the pioneering field campaigns over the Atlantic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Gordon</dc:creator>
  <cp:lastModifiedBy>Gordon McBean</cp:lastModifiedBy>
  <cp:revision>818</cp:revision>
  <cp:lastPrinted>2018-01-11T16:36:54Z</cp:lastPrinted>
  <dcterms:created xsi:type="dcterms:W3CDTF">2014-12-06T18:42:44Z</dcterms:created>
  <dcterms:modified xsi:type="dcterms:W3CDTF">2020-01-29T20:30:01Z</dcterms:modified>
</cp:coreProperties>
</file>