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70" r:id="rId6"/>
    <p:sldId id="271" r:id="rId7"/>
    <p:sldId id="272" r:id="rId8"/>
    <p:sldId id="273" r:id="rId9"/>
    <p:sldId id="275" r:id="rId10"/>
    <p:sldId id="274" r:id="rId11"/>
    <p:sldId id="259" r:id="rId12"/>
    <p:sldId id="260" r:id="rId13"/>
    <p:sldId id="261" r:id="rId14"/>
    <p:sldId id="263" r:id="rId15"/>
    <p:sldId id="262" r:id="rId16"/>
    <p:sldId id="264" r:id="rId17"/>
    <p:sldId id="276" r:id="rId18"/>
    <p:sldId id="265" r:id="rId19"/>
    <p:sldId id="266" r:id="rId20"/>
    <p:sldId id="277" r:id="rId21"/>
    <p:sldId id="278" r:id="rId22"/>
    <p:sldId id="267" r:id="rId23"/>
    <p:sldId id="268" r:id="rId24"/>
    <p:sldId id="28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69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9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2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9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756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44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258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914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303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44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788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93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0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73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151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644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1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 Light"/>
                <a:ea typeface="MS PGothic" panose="020B0600070205080204" pitchFamily="34" charset="-128"/>
                <a:cs typeface="Helvetica Light"/>
              </a:rPr>
              <a:t>Introduction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828800" y="0"/>
            <a:ext cx="1828800" cy="304800"/>
          </a:xfrm>
          <a:prstGeom prst="rect">
            <a:avLst/>
          </a:prstGeom>
          <a:solidFill>
            <a:srgbClr val="DDE3E4"/>
          </a:solidFill>
          <a:ln w="9525">
            <a:solidFill>
              <a:srgbClr val="E9F5F4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 Light" charset="0"/>
                <a:ea typeface="MS PGothic" panose="020B0600070205080204" pitchFamily="34" charset="-128"/>
                <a:cs typeface="+mn-cs"/>
              </a:rPr>
              <a:t>Idealized model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3657600" y="0"/>
            <a:ext cx="1828800" cy="304800"/>
          </a:xfrm>
          <a:prstGeom prst="rect">
            <a:avLst/>
          </a:prstGeom>
          <a:solidFill>
            <a:srgbClr val="DDE3E4"/>
          </a:solidFill>
          <a:ln w="9525">
            <a:solidFill>
              <a:srgbClr val="E9F5F4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 Light" charset="0"/>
                <a:ea typeface="MS PGothic" panose="020B0600070205080204" pitchFamily="34" charset="-128"/>
                <a:cs typeface="+mn-cs"/>
              </a:rPr>
              <a:t>Peak CAPE scaling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Helvetica Light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486400" y="0"/>
            <a:ext cx="1828800" cy="304800"/>
          </a:xfrm>
          <a:prstGeom prst="rect">
            <a:avLst/>
          </a:prstGeom>
          <a:solidFill>
            <a:srgbClr val="DDE3E4"/>
          </a:solidFill>
          <a:ln w="9525">
            <a:solidFill>
              <a:srgbClr val="E9F5F4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 Light" charset="0"/>
                <a:ea typeface="MS PGothic" panose="020B0600070205080204" pitchFamily="34" charset="-128"/>
                <a:cs typeface="+mn-cs"/>
              </a:rPr>
              <a:t>Times and parameters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Helvetica Light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7315200" y="0"/>
            <a:ext cx="1828800" cy="304800"/>
          </a:xfrm>
          <a:prstGeom prst="rect">
            <a:avLst/>
          </a:prstGeom>
          <a:solidFill>
            <a:srgbClr val="DDE3E4"/>
          </a:solidFill>
          <a:ln w="9525">
            <a:solidFill>
              <a:srgbClr val="E9F5F4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 Light"/>
                <a:ea typeface="MS PGothic" panose="020B0600070205080204" pitchFamily="34" charset="-128"/>
                <a:cs typeface="Helvetica Light"/>
              </a:rPr>
              <a:t>Next steps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 Light"/>
              <a:ea typeface="MS PGothic" panose="020B0600070205080204" pitchFamily="34" charset="-128"/>
              <a:cs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4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3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9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6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c no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5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9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E6FB-3507-458B-9CFF-D59A9CAEE5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99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7.png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656"/>
            <a:ext cx="9144793" cy="69256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6259" y="83762"/>
            <a:ext cx="7992274" cy="298648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Some Shallow Thoughts about Deep Convection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2700" b="1" dirty="0" smtClean="0">
                <a:solidFill>
                  <a:srgbClr val="FFFF00"/>
                </a:solidFill>
              </a:rPr>
              <a:t>(plus some very shallow thoughts about shallow convection)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1205822" y="3992926"/>
            <a:ext cx="6858000" cy="16557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Kerry Emanuel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Lorenz Center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MIT 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631" y="92900"/>
            <a:ext cx="7886700" cy="68189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Boundary Layer </a:t>
            </a:r>
            <a:r>
              <a:rPr lang="en-US" dirty="0" smtClean="0">
                <a:solidFill>
                  <a:srgbClr val="0000FF"/>
                </a:solidFill>
              </a:rPr>
              <a:t>Quasi-Equilibrium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18148"/>
              </p:ext>
            </p:extLst>
          </p:nvPr>
        </p:nvGraphicFramePr>
        <p:xfrm>
          <a:off x="2279650" y="4810125"/>
          <a:ext cx="38909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3" imgW="1612800" imgH="228600" progId="Equation.DSMT4">
                  <p:embed/>
                </p:oleObj>
              </mc:Choice>
              <mc:Fallback>
                <p:oleObj name="Equation" r:id="rId3" imgW="1612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9650" y="4810125"/>
                        <a:ext cx="3890963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995759"/>
              </p:ext>
            </p:extLst>
          </p:nvPr>
        </p:nvGraphicFramePr>
        <p:xfrm>
          <a:off x="2173832" y="5527289"/>
          <a:ext cx="4255501" cy="650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5" imgW="1828800" imgH="279360" progId="Equation.DSMT4">
                  <p:embed/>
                </p:oleObj>
              </mc:Choice>
              <mc:Fallback>
                <p:oleObj name="Equation" r:id="rId5" imgW="1828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3832" y="5527289"/>
                        <a:ext cx="4255501" cy="650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971334" y="4460318"/>
            <a:ext cx="223365" cy="18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4"/>
          <a:stretch/>
        </p:blipFill>
        <p:spPr>
          <a:xfrm>
            <a:off x="278244" y="1050474"/>
            <a:ext cx="8601473" cy="35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9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631" y="92900"/>
            <a:ext cx="7886700" cy="681897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Boundary Layer Quasi-Equilibrium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954321"/>
              </p:ext>
            </p:extLst>
          </p:nvPr>
        </p:nvGraphicFramePr>
        <p:xfrm>
          <a:off x="1090212" y="4789803"/>
          <a:ext cx="6423233" cy="57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3" imgW="2857320" imgH="253800" progId="Equation.DSMT4">
                  <p:embed/>
                </p:oleObj>
              </mc:Choice>
              <mc:Fallback>
                <p:oleObj name="Equation" r:id="rId3" imgW="2857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0212" y="4789803"/>
                        <a:ext cx="6423233" cy="570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220278"/>
              </p:ext>
            </p:extLst>
          </p:nvPr>
        </p:nvGraphicFramePr>
        <p:xfrm>
          <a:off x="1090212" y="5682212"/>
          <a:ext cx="3879657" cy="513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5" imgW="1726920" imgH="228600" progId="Equation.DSMT4">
                  <p:embed/>
                </p:oleObj>
              </mc:Choice>
              <mc:Fallback>
                <p:oleObj name="Equation" r:id="rId5" imgW="1726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0212" y="5682212"/>
                        <a:ext cx="3879657" cy="513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908513" y="4285497"/>
            <a:ext cx="223365" cy="18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4"/>
          <a:stretch/>
        </p:blipFill>
        <p:spPr>
          <a:xfrm>
            <a:off x="278244" y="997106"/>
            <a:ext cx="8601473" cy="35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631" y="92900"/>
            <a:ext cx="7886700" cy="681897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Free Troposphere Dry Static Energy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798310"/>
              </p:ext>
            </p:extLst>
          </p:nvPr>
        </p:nvGraphicFramePr>
        <p:xfrm>
          <a:off x="2138363" y="4649788"/>
          <a:ext cx="43259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3" imgW="1714320" imgH="253800" progId="Equation.DSMT4">
                  <p:embed/>
                </p:oleObj>
              </mc:Choice>
              <mc:Fallback>
                <p:oleObj name="Equation" r:id="rId3" imgW="1714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8363" y="4649788"/>
                        <a:ext cx="4325937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78036"/>
              </p:ext>
            </p:extLst>
          </p:nvPr>
        </p:nvGraphicFramePr>
        <p:xfrm>
          <a:off x="1268498" y="5472808"/>
          <a:ext cx="6355362" cy="49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5" imgW="2933640" imgH="228600" progId="Equation.DSMT4">
                  <p:embed/>
                </p:oleObj>
              </mc:Choice>
              <mc:Fallback>
                <p:oleObj name="Equation" r:id="rId5" imgW="2933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68498" y="5472808"/>
                        <a:ext cx="6355362" cy="49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929453" y="4284998"/>
            <a:ext cx="223365" cy="18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4"/>
          <a:stretch/>
        </p:blipFill>
        <p:spPr>
          <a:xfrm>
            <a:off x="278244" y="1050474"/>
            <a:ext cx="8601473" cy="35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631" y="92900"/>
            <a:ext cx="7886700" cy="681897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Free Troposphere Moisture: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591982"/>
              </p:ext>
            </p:extLst>
          </p:nvPr>
        </p:nvGraphicFramePr>
        <p:xfrm>
          <a:off x="2312988" y="4559300"/>
          <a:ext cx="3843337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3" imgW="1485720" imgH="393480" progId="Equation.DSMT4">
                  <p:embed/>
                </p:oleObj>
              </mc:Choice>
              <mc:Fallback>
                <p:oleObj name="Equation" r:id="rId3" imgW="1485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2988" y="4559300"/>
                        <a:ext cx="3843337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284502"/>
              </p:ext>
            </p:extLst>
          </p:nvPr>
        </p:nvGraphicFramePr>
        <p:xfrm>
          <a:off x="1365491" y="5577142"/>
          <a:ext cx="6161705" cy="94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5" imgW="2577960" imgH="393480" progId="Equation.DSMT4">
                  <p:embed/>
                </p:oleObj>
              </mc:Choice>
              <mc:Fallback>
                <p:oleObj name="Equation" r:id="rId5" imgW="2577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5491" y="5577142"/>
                        <a:ext cx="6161705" cy="94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894553" y="4293737"/>
            <a:ext cx="223365" cy="18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4"/>
          <a:stretch/>
        </p:blipFill>
        <p:spPr>
          <a:xfrm>
            <a:off x="278244" y="1050474"/>
            <a:ext cx="8601473" cy="35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9" y="260423"/>
            <a:ext cx="7886700" cy="856401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Eliminate </a:t>
            </a:r>
            <a:r>
              <a:rPr lang="en-US" i="1" dirty="0" err="1" smtClean="0">
                <a:solidFill>
                  <a:srgbClr val="0000FF"/>
                </a:solidFill>
              </a:rPr>
              <a:t>M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i="1" dirty="0" smtClean="0">
                <a:solidFill>
                  <a:srgbClr val="0000FF"/>
                </a:solidFill>
              </a:rPr>
              <a:t>w</a:t>
            </a:r>
            <a:r>
              <a:rPr lang="en-US" i="1" baseline="-25000" dirty="0" smtClean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859887"/>
              </p:ext>
            </p:extLst>
          </p:nvPr>
        </p:nvGraphicFramePr>
        <p:xfrm>
          <a:off x="2217738" y="1416050"/>
          <a:ext cx="43973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Equation" r:id="rId3" imgW="1650960" imgH="482400" progId="Equation.DSMT4">
                  <p:embed/>
                </p:oleObj>
              </mc:Choice>
              <mc:Fallback>
                <p:oleObj name="Equation" r:id="rId3" imgW="16509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7738" y="1416050"/>
                        <a:ext cx="4397375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744208"/>
              </p:ext>
            </p:extLst>
          </p:nvPr>
        </p:nvGraphicFramePr>
        <p:xfrm>
          <a:off x="2419350" y="3162300"/>
          <a:ext cx="399415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Equation" r:id="rId5" imgW="1549080" imgH="482400" progId="Equation.DSMT4">
                  <p:embed/>
                </p:oleObj>
              </mc:Choice>
              <mc:Fallback>
                <p:oleObj name="Equation" r:id="rId5" imgW="15490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9350" y="3162300"/>
                        <a:ext cx="3994150" cy="124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803832"/>
              </p:ext>
            </p:extLst>
          </p:nvPr>
        </p:nvGraphicFramePr>
        <p:xfrm>
          <a:off x="2833688" y="4964113"/>
          <a:ext cx="3843337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7" imgW="1485720" imgH="393480" progId="Equation.DSMT4">
                  <p:embed/>
                </p:oleObj>
              </mc:Choice>
              <mc:Fallback>
                <p:oleObj name="Equation" r:id="rId7" imgW="1485720" imgH="393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33688" y="4964113"/>
                        <a:ext cx="3843337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3062" y="5149799"/>
            <a:ext cx="746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2558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 1:Radiative-Convective </a:t>
            </a:r>
            <a:r>
              <a:rPr lang="en-US" dirty="0" smtClean="0">
                <a:solidFill>
                  <a:srgbClr val="0000FF"/>
                </a:solidFill>
              </a:rPr>
              <a:t>Equilibrium: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22971"/>
              </p:ext>
            </p:extLst>
          </p:nvPr>
        </p:nvGraphicFramePr>
        <p:xfrm>
          <a:off x="3052762" y="2124630"/>
          <a:ext cx="30384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Equation" r:id="rId3" imgW="1143000" imgH="241200" progId="Equation.DSMT4">
                  <p:embed/>
                </p:oleObj>
              </mc:Choice>
              <mc:Fallback>
                <p:oleObj name="Equation" r:id="rId3" imgW="1143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2762" y="2124630"/>
                        <a:ext cx="3038475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544406"/>
              </p:ext>
            </p:extLst>
          </p:nvPr>
        </p:nvGraphicFramePr>
        <p:xfrm>
          <a:off x="2121725" y="3292677"/>
          <a:ext cx="4498990" cy="961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Equation" r:id="rId5" imgW="1841400" imgH="393480" progId="Equation.DSMT4">
                  <p:embed/>
                </p:oleObj>
              </mc:Choice>
              <mc:Fallback>
                <p:oleObj name="Equation" r:id="rId5" imgW="1841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1725" y="3292677"/>
                        <a:ext cx="4498990" cy="961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555449"/>
              </p:ext>
            </p:extLst>
          </p:nvPr>
        </p:nvGraphicFramePr>
        <p:xfrm>
          <a:off x="2793420" y="4803125"/>
          <a:ext cx="2980224" cy="80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Equation" r:id="rId7" imgW="888840" imgH="241200" progId="Equation.DSMT4">
                  <p:embed/>
                </p:oleObj>
              </mc:Choice>
              <mc:Fallback>
                <p:oleObj name="Equation" r:id="rId7" imgW="888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93420" y="4803125"/>
                        <a:ext cx="2980224" cy="808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67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469"/>
            <a:ext cx="7886700" cy="69021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Precipitation vs. Column Water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321" y="931910"/>
            <a:ext cx="772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steady solutions varying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20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while holding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constant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0" b="6867"/>
          <a:stretch/>
        </p:blipFill>
        <p:spPr>
          <a:xfrm>
            <a:off x="446730" y="2066155"/>
            <a:ext cx="3992648" cy="3034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4" b="7625"/>
          <a:stretch/>
        </p:blipFill>
        <p:spPr>
          <a:xfrm>
            <a:off x="4572000" y="2066155"/>
            <a:ext cx="4368573" cy="310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469"/>
            <a:ext cx="7886700" cy="69021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Precipitation vs. Column Water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321" y="931910"/>
            <a:ext cx="772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steady solutions varying </a:t>
            </a:r>
            <a:r>
              <a:rPr lang="en-US" sz="20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holding </a:t>
            </a:r>
            <a:r>
              <a:rPr lang="en-US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59" y="4369576"/>
            <a:ext cx="6413682" cy="234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296" y="1447252"/>
            <a:ext cx="6357545" cy="2922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547" y="6564687"/>
            <a:ext cx="3245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Column relative humidity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82724" y="5097799"/>
            <a:ext cx="1521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From Bretherton, Peters, and Back, 2014</a:t>
            </a:r>
          </a:p>
        </p:txBody>
      </p:sp>
    </p:spTree>
    <p:extLst>
      <p:ext uri="{BB962C8B-B14F-4D97-AF65-F5344CB8AC3E}">
        <p14:creationId xmlns:p14="http://schemas.microsoft.com/office/powerpoint/2010/main" val="11184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29" y="239484"/>
            <a:ext cx="7886700" cy="79134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Walker Circulation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115039"/>
              </p:ext>
            </p:extLst>
          </p:nvPr>
        </p:nvGraphicFramePr>
        <p:xfrm>
          <a:off x="3400692" y="1084454"/>
          <a:ext cx="2089554" cy="537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3" imgW="888840" imgH="228600" progId="Equation.DSMT4">
                  <p:embed/>
                </p:oleObj>
              </mc:Choice>
              <mc:Fallback>
                <p:oleObj name="Equation" r:id="rId3" imgW="888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0692" y="1084454"/>
                        <a:ext cx="2089554" cy="537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61747" y="2212709"/>
            <a:ext cx="476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 look for steady solutions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13" y="2908222"/>
            <a:ext cx="7824037" cy="359641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76468"/>
              </p:ext>
            </p:extLst>
          </p:nvPr>
        </p:nvGraphicFramePr>
        <p:xfrm>
          <a:off x="2988977" y="1670787"/>
          <a:ext cx="3020935" cy="484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6" imgW="1422360" imgH="228600" progId="Equation.DSMT4">
                  <p:embed/>
                </p:oleObj>
              </mc:Choice>
              <mc:Fallback>
                <p:oleObj name="Equation" r:id="rId6" imgW="1422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88977" y="1670787"/>
                        <a:ext cx="3020935" cy="484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07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Effects of PBL horizontal advection, interactive radiation, and interactive gross moist stability: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63" b="5821"/>
          <a:stretch/>
        </p:blipFill>
        <p:spPr>
          <a:xfrm>
            <a:off x="1451871" y="1690688"/>
            <a:ext cx="5905209" cy="456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Objective: Most Basic Theory for Observed Behavior of Tropical Atmosphere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sz="2800" dirty="0" smtClean="0"/>
              <a:t>Basic temperature and humidity profiles</a:t>
            </a:r>
          </a:p>
          <a:p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Relationship between rainfall and column 	water vapor</a:t>
            </a:r>
          </a:p>
          <a:p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Walker Circulation</a:t>
            </a:r>
          </a:p>
          <a:p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Self-Aggregation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945624" y="6127233"/>
            <a:ext cx="5569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</a:rPr>
              <a:t>Emanuel, K., 2019: Inferences from simple models of slow, convectively coupled processes. </a:t>
            </a:r>
            <a:r>
              <a:rPr lang="en-US" sz="1200" i="1" dirty="0">
                <a:latin typeface="Segoe UI" panose="020B0502040204020203" pitchFamily="34" charset="0"/>
              </a:rPr>
              <a:t>J. Atmos. Sci.</a:t>
            </a:r>
            <a:r>
              <a:rPr lang="en-US" sz="1200" dirty="0">
                <a:latin typeface="Segoe UI" panose="020B0502040204020203" pitchFamily="34" charset="0"/>
              </a:rPr>
              <a:t>, </a:t>
            </a:r>
            <a:r>
              <a:rPr lang="en-US" sz="1200" b="1" dirty="0">
                <a:latin typeface="Segoe UI" panose="020B0502040204020203" pitchFamily="34" charset="0"/>
              </a:rPr>
              <a:t>76,</a:t>
            </a:r>
            <a:r>
              <a:rPr lang="en-US" sz="1200" dirty="0">
                <a:latin typeface="Segoe UI" panose="020B0502040204020203" pitchFamily="34" charset="0"/>
              </a:rPr>
              <a:t> 195-208, doi:10.1175/jas-d-18-0090.1.</a:t>
            </a:r>
          </a:p>
        </p:txBody>
      </p:sp>
    </p:spTree>
    <p:extLst>
      <p:ext uri="{BB962C8B-B14F-4D97-AF65-F5344CB8AC3E}">
        <p14:creationId xmlns:p14="http://schemas.microsoft.com/office/powerpoint/2010/main" val="11395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ITCZ Characteristics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01" y="1565190"/>
            <a:ext cx="6955550" cy="469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922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Self-Aggregation of Convection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577711"/>
              </p:ext>
            </p:extLst>
          </p:nvPr>
        </p:nvGraphicFramePr>
        <p:xfrm>
          <a:off x="2532063" y="1546225"/>
          <a:ext cx="4103687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3" imgW="1930320" imgH="711000" progId="Equation.DSMT4">
                  <p:embed/>
                </p:oleObj>
              </mc:Choice>
              <mc:Fallback>
                <p:oleObj name="Equation" r:id="rId3" imgW="19303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2063" y="1546225"/>
                        <a:ext cx="4103687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8611" y="3189930"/>
            <a:ext cx="8306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solve nonlinear, time-dependent problem starting from small perturbation to RCE state.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229744"/>
              </p:ext>
            </p:extLst>
          </p:nvPr>
        </p:nvGraphicFramePr>
        <p:xfrm>
          <a:off x="1881188" y="4286250"/>
          <a:ext cx="5272087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quation" r:id="rId5" imgW="2730240" imgH="939600" progId="Equation.DSMT4">
                  <p:embed/>
                </p:oleObj>
              </mc:Choice>
              <mc:Fallback>
                <p:oleObj name="Equation" r:id="rId5" imgW="273024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1188" y="4286250"/>
                        <a:ext cx="5272087" cy="181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5304" y="2170827"/>
            <a:ext cx="221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(less cooling in moister columns)</a:t>
            </a:r>
          </a:p>
        </p:txBody>
      </p:sp>
    </p:spTree>
    <p:extLst>
      <p:ext uri="{BB962C8B-B14F-4D97-AF65-F5344CB8AC3E}">
        <p14:creationId xmlns:p14="http://schemas.microsoft.com/office/powerpoint/2010/main" val="7218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Full Nonlinear Analytic Solution: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6" y="1690689"/>
            <a:ext cx="8929007" cy="41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a </a:t>
            </a:r>
            <a:r>
              <a:rPr lang="en-US" dirty="0"/>
              <a:t>s</a:t>
            </a:r>
            <a:r>
              <a:rPr lang="en-US" dirty="0" smtClean="0"/>
              <a:t>imilar framework be developed for shallow convecting layers?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811663"/>
            <a:ext cx="7886700" cy="4547255"/>
          </a:xfrm>
        </p:spPr>
        <p:txBody>
          <a:bodyPr/>
          <a:lstStyle/>
          <a:p>
            <a:r>
              <a:rPr lang="en-US" dirty="0" smtClean="0"/>
              <a:t> What’s similar: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Cold pool properties suggest that PBL QE may also apply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Column water vapor dominated by Trade PBL</a:t>
            </a:r>
          </a:p>
          <a:p>
            <a:pPr lvl="1"/>
            <a:r>
              <a:rPr lang="en-US" dirty="0" smtClean="0"/>
              <a:t> Virtual temperature of cloud layer may vary slowly compared to water 	vapor </a:t>
            </a:r>
          </a:p>
          <a:p>
            <a:r>
              <a:rPr lang="en-US" dirty="0"/>
              <a:t> </a:t>
            </a:r>
            <a:r>
              <a:rPr lang="en-US" dirty="0" smtClean="0"/>
              <a:t>What’s different</a:t>
            </a:r>
          </a:p>
          <a:p>
            <a:pPr lvl="1"/>
            <a:r>
              <a:rPr lang="en-US" dirty="0" smtClean="0"/>
              <a:t>Need a closure for PBL depth</a:t>
            </a:r>
          </a:p>
          <a:p>
            <a:pPr lvl="1"/>
            <a:r>
              <a:rPr lang="en-US" dirty="0" smtClean="0"/>
              <a:t>Fluxes of dry and moist static energy through top of convecting layer 	are probably important</a:t>
            </a:r>
          </a:p>
          <a:p>
            <a:pPr lvl="1"/>
            <a:r>
              <a:rPr lang="en-US" dirty="0" smtClean="0"/>
              <a:t>Precipitation efficiency is a strong function of layer depth</a:t>
            </a:r>
          </a:p>
          <a:p>
            <a:pPr lvl="1"/>
            <a:r>
              <a:rPr lang="en-US" dirty="0" smtClean="0"/>
              <a:t>Horizontal advection of moist static energy in cloud layer may be important: 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079722"/>
              </p:ext>
            </p:extLst>
          </p:nvPr>
        </p:nvGraphicFramePr>
        <p:xfrm>
          <a:off x="2582863" y="5568950"/>
          <a:ext cx="3744912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3" imgW="2145960" imgH="393480" progId="Equation.DSMT4">
                  <p:embed/>
                </p:oleObj>
              </mc:Choice>
              <mc:Fallback>
                <p:oleObj name="Equation" r:id="rId3" imgW="214596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2863" y="5568950"/>
                        <a:ext cx="3744912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7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928"/>
            <a:ext cx="9020393" cy="42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1" y="1392889"/>
            <a:ext cx="9020393" cy="42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5" y="1392888"/>
            <a:ext cx="9020393" cy="42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5" y="1398683"/>
            <a:ext cx="9097175" cy="42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5" y="1420041"/>
            <a:ext cx="9111135" cy="428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066"/>
            <a:ext cx="9041334" cy="424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Application of Three Principles: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   Quasi-Equilibrium of </a:t>
            </a:r>
            <a:r>
              <a:rPr lang="en-US" sz="2800" dirty="0" err="1" smtClean="0"/>
              <a:t>subcloud</a:t>
            </a:r>
            <a:r>
              <a:rPr lang="en-US" sz="2800" dirty="0" smtClean="0"/>
              <a:t> layer energy</a:t>
            </a:r>
          </a:p>
          <a:p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Quasi-equilibrium of free tropospheric 	energy</a:t>
            </a:r>
          </a:p>
          <a:p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Weak Temperature Gradient approximation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394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82" y="76781"/>
            <a:ext cx="5709732" cy="3734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59" y="3716591"/>
            <a:ext cx="5110796" cy="3197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1939" y="1436140"/>
            <a:ext cx="255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Time-height section of specific humidity at BCO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3673" y="4961273"/>
            <a:ext cx="2687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Column water vapor at BCO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525479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Quasi-equilibrium of </a:t>
            </a:r>
            <a:r>
              <a:rPr lang="en-US" dirty="0" err="1" smtClean="0"/>
              <a:t>subcloud</a:t>
            </a:r>
            <a:r>
              <a:rPr lang="en-US" dirty="0" smtClean="0"/>
              <a:t> layer and free tropospheric 	energy are powerful constraints on tropical convective 	systems</a:t>
            </a:r>
          </a:p>
          <a:p>
            <a:r>
              <a:rPr lang="en-US" dirty="0"/>
              <a:t> </a:t>
            </a:r>
            <a:r>
              <a:rPr lang="en-US" dirty="0" smtClean="0"/>
              <a:t> Time-dependence of “slow” systems like the Walker 	Circulation and self-aggregation enters through 	tropospheric moisture (or moist static energy) equation</a:t>
            </a:r>
          </a:p>
          <a:p>
            <a:r>
              <a:rPr lang="en-US" dirty="0"/>
              <a:t> </a:t>
            </a:r>
            <a:r>
              <a:rPr lang="en-US" dirty="0" smtClean="0"/>
              <a:t> Basic properties of the tropical atmosphere, such as 	dependence of equilibrium moisture on cloud physics, 	relationship between column moisture and rainfall, Walker-	type circulations, and self-aggregation, can be understood 	without resort to exotic formulations of entrainment or cloud 	physics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With some important modifications, this framework might be 	extendable to the case of shallow convective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5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51" y="931182"/>
            <a:ext cx="8534363" cy="56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708" y="2221847"/>
            <a:ext cx="8103521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Deep convecting tropical atmospheres are nearly neutral to reversible moist adiabatic ascent from near the top of the subcloud layer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4150" y="642174"/>
            <a:ext cx="6275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Profile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3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7" y="1085860"/>
            <a:ext cx="7233357" cy="5427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668" y="207034"/>
            <a:ext cx="5926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Sounding at Majuro, August 1 2016 0 GMT</a:t>
            </a:r>
          </a:p>
        </p:txBody>
      </p:sp>
    </p:spTree>
    <p:extLst>
      <p:ext uri="{BB962C8B-B14F-4D97-AF65-F5344CB8AC3E}">
        <p14:creationId xmlns:p14="http://schemas.microsoft.com/office/powerpoint/2010/main" val="23836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7" y="1085860"/>
            <a:ext cx="7233357" cy="5427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668" y="207034"/>
            <a:ext cx="5926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Sounding at Majuro, August 1 2016 0 GMT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6" y="1085860"/>
            <a:ext cx="7233357" cy="54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668" y="207034"/>
            <a:ext cx="5926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Sounding at Majuro, August 1 2016 0 GMT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426" y="1079421"/>
            <a:ext cx="6687761" cy="502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809" y="1423951"/>
            <a:ext cx="837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the </a:t>
            </a:r>
            <a:r>
              <a:rPr lang="en-US" sz="2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‘buoyancy potential temperature’, </a:t>
            </a:r>
            <a:r>
              <a:rPr lang="el-GR" sz="2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2800" i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i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9939" y="2540776"/>
            <a:ext cx="56539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temperature an air parcel would have to have at a reference pressure such that when lifted reversibly from saturation, it would have the same density temperature as the air at a given pressure</a:t>
            </a: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51" y="1374351"/>
            <a:ext cx="6527368" cy="4900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8705" y="551433"/>
            <a:ext cx="6659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Time-pressure section of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 Majuro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A6F739F-3A09-4ADA-8776-2093663EFD9D}" vid="{40672A34-E831-4C6B-9417-51759A73FF00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iel2.potx" id="{8D7F14D1-26D0-4A26-ABBD-DD2D7DC99EAF}" vid="{DA866886-4644-4880-8314-28E7856239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Ariel</Template>
  <TotalTime>1420</TotalTime>
  <Words>368</Words>
  <Application>Microsoft Office PowerPoint</Application>
  <PresentationFormat>On-screen Show (4:3)</PresentationFormat>
  <Paragraphs>65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MS PGothic</vt:lpstr>
      <vt:lpstr>Arial</vt:lpstr>
      <vt:lpstr>Calibri</vt:lpstr>
      <vt:lpstr>Calibri Light</vt:lpstr>
      <vt:lpstr>Helvetica</vt:lpstr>
      <vt:lpstr>Helvetica Light</vt:lpstr>
      <vt:lpstr>Segoe UI</vt:lpstr>
      <vt:lpstr>Office Theme</vt:lpstr>
      <vt:lpstr>2_Office Theme</vt:lpstr>
      <vt:lpstr>MathType 6.0 Equation</vt:lpstr>
      <vt:lpstr>Equation</vt:lpstr>
      <vt:lpstr>Some Shallow Thoughts about Deep Convection   (plus some very shallow thoughts about shallow convection)</vt:lpstr>
      <vt:lpstr>Objective: Most Basic Theory for Observed Behavior of Tropical Atmosphere</vt:lpstr>
      <vt:lpstr>Application of Three Principles:</vt:lpstr>
      <vt:lpstr>Deep convecting tropical atmospheres are nearly neutral to reversible moist adiabatic ascent from near the top of the subcloud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Boundary Layer Quasi-Equilibrium</vt:lpstr>
      <vt:lpstr>Boundary Layer Quasi-Equilibrium</vt:lpstr>
      <vt:lpstr>Free Troposphere Dry Static Energy</vt:lpstr>
      <vt:lpstr>Free Troposphere Moisture:</vt:lpstr>
      <vt:lpstr>Eliminate Md and we:</vt:lpstr>
      <vt:lpstr>Example 1:Radiative-Convective Equilibrium:</vt:lpstr>
      <vt:lpstr>Precipitation vs. Column Water</vt:lpstr>
      <vt:lpstr>Precipitation vs. Column Water</vt:lpstr>
      <vt:lpstr>Walker Circulation</vt:lpstr>
      <vt:lpstr>Effects of PBL horizontal advection, interactive radiation, and interactive gross moist stability:</vt:lpstr>
      <vt:lpstr>ITCZ Characteristics</vt:lpstr>
      <vt:lpstr>Self-Aggregation of Convection</vt:lpstr>
      <vt:lpstr>Full Nonlinear Analytic Solution:</vt:lpstr>
      <vt:lpstr>Can a similar framework be developed for shallow convecting layers?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Inferences from Simple Models of Tropical Convection</dc:title>
  <dc:creator>Kerry</dc:creator>
  <cp:lastModifiedBy>Kerry</cp:lastModifiedBy>
  <cp:revision>42</cp:revision>
  <dcterms:created xsi:type="dcterms:W3CDTF">2018-01-05T17:39:20Z</dcterms:created>
  <dcterms:modified xsi:type="dcterms:W3CDTF">2020-01-29T21:08:54Z</dcterms:modified>
</cp:coreProperties>
</file>