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mov" ContentType="video/quicktime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16" r:id="rId1"/>
    <p:sldMasterId id="2147483879" r:id="rId2"/>
    <p:sldMasterId id="2147484636" r:id="rId3"/>
  </p:sldMasterIdLst>
  <p:notesMasterIdLst>
    <p:notesMasterId r:id="rId22"/>
  </p:notesMasterIdLst>
  <p:sldIdLst>
    <p:sldId id="971" r:id="rId4"/>
    <p:sldId id="994" r:id="rId5"/>
    <p:sldId id="973" r:id="rId6"/>
    <p:sldId id="974" r:id="rId7"/>
    <p:sldId id="975" r:id="rId8"/>
    <p:sldId id="983" r:id="rId9"/>
    <p:sldId id="984" r:id="rId10"/>
    <p:sldId id="985" r:id="rId11"/>
    <p:sldId id="980" r:id="rId12"/>
    <p:sldId id="981" r:id="rId13"/>
    <p:sldId id="982" r:id="rId14"/>
    <p:sldId id="990" r:id="rId15"/>
    <p:sldId id="987" r:id="rId16"/>
    <p:sldId id="995" r:id="rId17"/>
    <p:sldId id="997" r:id="rId18"/>
    <p:sldId id="996" r:id="rId19"/>
    <p:sldId id="998" r:id="rId20"/>
    <p:sldId id="1001" r:id="rId21"/>
  </p:sldIdLst>
  <p:sldSz cx="9144000" cy="6858000" type="screen4x3"/>
  <p:notesSz cx="6718300" cy="9867900"/>
  <p:defaultTextStyle>
    <a:defPPr>
      <a:defRPr lang="en-GB"/>
    </a:defPPr>
    <a:lvl1pPr algn="ctr" defTabSz="457200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sz="1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ctr" defTabSz="457200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sz="1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ctr" defTabSz="457200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sz="1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ctr" defTabSz="457200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sz="1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ctr" defTabSz="457200" rtl="0" fontAlgn="base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100000"/>
      <a:buFont typeface="Arial" charset="0"/>
      <a:defRPr sz="1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00"/>
    <a:srgbClr val="CC6600"/>
    <a:srgbClr val="FF6600"/>
    <a:srgbClr val="FF0066"/>
    <a:srgbClr val="FF3300"/>
    <a:srgbClr val="FF00FF"/>
    <a:srgbClr val="FF00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99817" autoAdjust="0"/>
  </p:normalViewPr>
  <p:slideViewPr>
    <p:cSldViewPr snapToGrid="0">
      <p:cViewPr>
        <p:scale>
          <a:sx n="110" d="100"/>
          <a:sy n="110" d="100"/>
        </p:scale>
        <p:origin x="1320" y="-1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185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1"/>
          <p:cNvSpPr>
            <a:spLocks noChangeArrowheads="1"/>
          </p:cNvSpPr>
          <p:nvPr/>
        </p:nvSpPr>
        <p:spPr bwMode="auto">
          <a:xfrm>
            <a:off x="0" y="0"/>
            <a:ext cx="6718300" cy="98679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nl-NL"/>
          </a:p>
        </p:txBody>
      </p:sp>
      <p:sp>
        <p:nvSpPr>
          <p:cNvPr id="110595" name="AutoShape 2"/>
          <p:cNvSpPr>
            <a:spLocks noChangeArrowheads="1"/>
          </p:cNvSpPr>
          <p:nvPr/>
        </p:nvSpPr>
        <p:spPr bwMode="auto">
          <a:xfrm>
            <a:off x="0" y="0"/>
            <a:ext cx="6718300" cy="98679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nl-NL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083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805238" y="0"/>
            <a:ext cx="29083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0598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2175" y="739775"/>
            <a:ext cx="4930775" cy="3698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671513" y="4687888"/>
            <a:ext cx="5372100" cy="4437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/>
          </p:nvPr>
        </p:nvSpPr>
        <p:spPr bwMode="auto">
          <a:xfrm>
            <a:off x="0" y="9372600"/>
            <a:ext cx="29083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3805238" y="9372600"/>
            <a:ext cx="2908300" cy="490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6A6F499-9B8B-444F-B37A-86D725B8D2F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6261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96E6C1-9AF3-EB42-A924-858B816DB732}" type="slidenum">
              <a:rPr lang="en-US" altLang="nl-NL"/>
              <a:pPr/>
              <a:t>12</a:t>
            </a:fld>
            <a:endParaRPr lang="en-US" altLang="nl-NL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nl-NL"/>
          </a:p>
          <a:p>
            <a:r>
              <a:rPr lang="en-US" altLang="nl-NL"/>
              <a:t>What are they:</a:t>
            </a:r>
          </a:p>
          <a:p>
            <a:r>
              <a:rPr lang="en-US" altLang="nl-NL"/>
              <a:t>	- Shallow moist convection (dominate height, but they do reach to 5000m and are as thin as 100m)</a:t>
            </a:r>
          </a:p>
          <a:p>
            <a:r>
              <a:rPr lang="en-US" altLang="nl-NL"/>
              <a:t>	- mainly trapped in the boundary layer (many break through as the convection becomes more organized)</a:t>
            </a:r>
          </a:p>
          <a:p>
            <a:r>
              <a:rPr lang="en-US" altLang="nl-NL"/>
              <a:t>	- above freezing – so their development is governed by the warm rain process</a:t>
            </a:r>
          </a:p>
          <a:p>
            <a:endParaRPr lang="en-US" altLang="nl-NL"/>
          </a:p>
          <a:p>
            <a:r>
              <a:rPr lang="en-US" altLang="nl-NL"/>
              <a:t>Typically the organize into 3 modes of convection</a:t>
            </a:r>
          </a:p>
          <a:p>
            <a:endParaRPr lang="en-US" altLang="nl-NL"/>
          </a:p>
          <a:p>
            <a:r>
              <a:rPr lang="en-US" altLang="nl-NL"/>
              <a:t>Now that we have an idea of the clouds we are interested in.</a:t>
            </a:r>
          </a:p>
        </p:txBody>
      </p:sp>
    </p:spTree>
    <p:extLst>
      <p:ext uri="{BB962C8B-B14F-4D97-AF65-F5344CB8AC3E}">
        <p14:creationId xmlns:p14="http://schemas.microsoft.com/office/powerpoint/2010/main" val="1455018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w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hpTitel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hpKleurvlakBoven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hpBeeldmerk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Dia </a:t>
            </a:r>
            <a:fld id="{4FC8B73F-5B2C-D543-A78F-E9FD7D468A51}" type="slidenum">
              <a:rPr lang="nl-NL"/>
              <a:pPr>
                <a:defRPr/>
              </a:pPr>
              <a:t>‹nr.›</a:t>
            </a:fld>
            <a:r>
              <a:rPr lang="nl-NL"/>
              <a:t>, Gemeentewerken 2010, 24 juni 2010</a:t>
            </a:r>
          </a:p>
        </p:txBody>
      </p:sp>
    </p:spTree>
    <p:extLst>
      <p:ext uri="{BB962C8B-B14F-4D97-AF65-F5344CB8AC3E}">
        <p14:creationId xmlns:p14="http://schemas.microsoft.com/office/powerpoint/2010/main" val="3706324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hpTitel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hpKleurvlakBoven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hpBeeldmerk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Dia </a:t>
            </a:r>
            <a:fld id="{080C5C5B-04F1-CB4A-9D40-2DFC22F661E4}" type="slidenum">
              <a:rPr lang="nl-NL"/>
              <a:pPr>
                <a:defRPr/>
              </a:pPr>
              <a:t>‹nr.›</a:t>
            </a:fld>
            <a:r>
              <a:rPr lang="nl-NL"/>
              <a:t>, Gemeentewerken 2010, 24 juni 2010</a:t>
            </a:r>
          </a:p>
        </p:txBody>
      </p:sp>
    </p:spTree>
    <p:extLst>
      <p:ext uri="{BB962C8B-B14F-4D97-AF65-F5344CB8AC3E}">
        <p14:creationId xmlns:p14="http://schemas.microsoft.com/office/powerpoint/2010/main" val="3959794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2550" y="260350"/>
            <a:ext cx="2060575" cy="5616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0825" y="260350"/>
            <a:ext cx="6029325" cy="5616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hpTitel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hpKleurvlakBoven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hpBeeldmerk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Dia </a:t>
            </a:r>
            <a:fld id="{98DFBFE2-146F-5349-87CF-2A5CF723B989}" type="slidenum">
              <a:rPr lang="nl-NL"/>
              <a:pPr>
                <a:defRPr/>
              </a:pPr>
              <a:t>‹nr.›</a:t>
            </a:fld>
            <a:r>
              <a:rPr lang="nl-NL"/>
              <a:t>, Gemeentewerken 2010, 24 juni 2010</a:t>
            </a:r>
          </a:p>
        </p:txBody>
      </p:sp>
    </p:spTree>
    <p:extLst>
      <p:ext uri="{BB962C8B-B14F-4D97-AF65-F5344CB8AC3E}">
        <p14:creationId xmlns:p14="http://schemas.microsoft.com/office/powerpoint/2010/main" val="406881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661988"/>
            <a:ext cx="573087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6148388"/>
            <a:ext cx="573087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037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09600" y="1676400"/>
            <a:ext cx="7391400" cy="1143000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nl-NL"/>
              <a:t>Klik om het opmaakprofiel van de modeltitel te bewerken</a:t>
            </a:r>
          </a:p>
        </p:txBody>
      </p:sp>
      <p:sp>
        <p:nvSpPr>
          <p:cNvPr id="121037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ln w="12700">
            <a:headEnd type="none" w="sm" len="sm"/>
            <a:tailEnd type="none" w="sm" len="sm"/>
          </a:ln>
        </p:spPr>
        <p:txBody>
          <a:bodyPr lIns="91440" tIns="45720" rIns="91440" bIns="45720"/>
          <a:lstStyle>
            <a:lvl1pPr marL="0" indent="0" algn="ctr">
              <a:buFont typeface="Wingdings" pitchFamily="2" charset="2"/>
              <a:buNone/>
              <a:defRPr sz="1800"/>
            </a:lvl1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8ACC63-CCFC-7248-8F86-49E00EA0390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1525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0C83FE5B-0F81-4605-86D3-A0B3D19E4282}" type="datetime1">
              <a:rPr lang="en-US"/>
              <a:pPr>
                <a:defRPr/>
              </a:pPr>
              <a:t>2/1/20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AC69FE99-6D42-6643-912A-3CEC62FF41A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93276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0CB237F0-E7E7-4775-BEC1-26877F390000}" type="datetime1">
              <a:rPr lang="en-US"/>
              <a:pPr>
                <a:defRPr/>
              </a:pPr>
              <a:t>2/1/20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27AC0239-C59F-6448-95BF-7DFAC5E46E6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1917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8FA0757E-6E6C-4784-BCA7-1557E25106E5}" type="datetime1">
              <a:rPr lang="en-US"/>
              <a:pPr>
                <a:defRPr/>
              </a:pPr>
              <a:t>2/1/20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45CA6258-73B4-F94A-9DC2-67528B215DD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6639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4CD027F1-C296-42F9-B9E9-E3316E039B0A}" type="datetime1">
              <a:rPr lang="en-US"/>
              <a:pPr>
                <a:defRPr/>
              </a:pPr>
              <a:t>2/1/20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CE040CC1-12D1-4C4D-9563-19C38AA3683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6378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B51CB364-E9B3-49DA-B0A6-2EDE73397809}" type="datetime1">
              <a:rPr lang="en-US"/>
              <a:pPr>
                <a:defRPr/>
              </a:pPr>
              <a:t>2/1/20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8353217A-DC1B-0C42-AE31-E27E145FA5E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6744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568D126E-16C5-49CE-A29E-3CC54C5240E5}" type="datetime1">
              <a:rPr lang="en-US"/>
              <a:pPr>
                <a:defRPr/>
              </a:pPr>
              <a:t>2/1/20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85D10861-24DF-FD40-9535-998EDDD13B3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7410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09569268-E240-4ACF-A583-E565C038D9AC}" type="datetime1">
              <a:rPr lang="en-US"/>
              <a:pPr>
                <a:defRPr/>
              </a:pPr>
              <a:t>2/1/20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869B286E-8A2A-8E45-A87B-FE0F1979A56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6805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hpTitel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hpKleurvlakBoven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hpBeeldmerk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Dia </a:t>
            </a:r>
            <a:fld id="{C6E61276-11E6-A14E-B916-943353388290}" type="slidenum">
              <a:rPr lang="nl-NL"/>
              <a:pPr>
                <a:defRPr/>
              </a:pPr>
              <a:t>‹nr.›</a:t>
            </a:fld>
            <a:r>
              <a:rPr lang="nl-NL"/>
              <a:t>, Gemeentewerken 2010, 24 juni 2010</a:t>
            </a:r>
          </a:p>
        </p:txBody>
      </p:sp>
    </p:spTree>
    <p:extLst>
      <p:ext uri="{BB962C8B-B14F-4D97-AF65-F5344CB8AC3E}">
        <p14:creationId xmlns:p14="http://schemas.microsoft.com/office/powerpoint/2010/main" val="2258168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522828C6-21F4-4482-94AE-E38A9ACC4B6A}" type="datetime1">
              <a:rPr lang="en-US"/>
              <a:pPr>
                <a:defRPr/>
              </a:pPr>
              <a:t>2/1/20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02FB79AE-5AAE-504F-B4EA-14F50BC56B9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1229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9D4F2E1C-72C7-45E6-953D-3F3D38ED0BE4}" type="datetime1">
              <a:rPr lang="en-US"/>
              <a:pPr>
                <a:defRPr/>
              </a:pPr>
              <a:t>2/1/20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BC7B61D1-935B-FA49-BFA5-8AF30F185C5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553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2F516BDC-C96A-4288-A475-103BFDCFE1B2}" type="datetime1">
              <a:rPr lang="en-US"/>
              <a:pPr>
                <a:defRPr/>
              </a:pPr>
              <a:t>2/1/20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9903DAC7-CD6F-9A4F-B598-033CA05E487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6469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AFC8CECA-B97E-410B-886B-C01F5997151D}" type="datetime1">
              <a:rPr lang="en-US"/>
              <a:pPr>
                <a:defRPr/>
              </a:pPr>
              <a:t>2/1/20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87000"/>
              </a:lnSpc>
              <a:buClr>
                <a:srgbClr val="000000"/>
              </a:buClr>
              <a:buSzPct val="100000"/>
              <a:buFont typeface="Arial" charset="0"/>
              <a:buNone/>
              <a:defRPr>
                <a:ea typeface="ＭＳ Ｐゴシック" charset="0"/>
              </a:defRPr>
            </a:lvl1pPr>
          </a:lstStyle>
          <a:p>
            <a:pPr>
              <a:defRPr/>
            </a:pPr>
            <a:fld id="{72B9E4A4-E666-C645-BE6F-0572FD657A3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17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hpTitel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hpKleurvlakBoven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hpBeeldmerk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Dia </a:t>
            </a:r>
            <a:fld id="{E22F8F6D-1E7B-AC49-9B88-F9EFF7EC2323}" type="slidenum">
              <a:rPr lang="nl-NL"/>
              <a:pPr>
                <a:defRPr/>
              </a:pPr>
              <a:t>‹nr.›</a:t>
            </a:fld>
            <a:r>
              <a:rPr lang="nl-NL"/>
              <a:t>, Gemeentewerken 2010, 24 juni 2010</a:t>
            </a:r>
          </a:p>
        </p:txBody>
      </p:sp>
    </p:spTree>
    <p:extLst>
      <p:ext uri="{BB962C8B-B14F-4D97-AF65-F5344CB8AC3E}">
        <p14:creationId xmlns:p14="http://schemas.microsoft.com/office/powerpoint/2010/main" val="3065903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196975"/>
            <a:ext cx="4008438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4688" y="1196975"/>
            <a:ext cx="4008437" cy="46799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hpTitel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hpKleurvlakBoven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Dia </a:t>
            </a:r>
            <a:fld id="{E0526FDC-E0D0-3D48-95EF-D60E4289877B}" type="slidenum">
              <a:rPr lang="nl-NL"/>
              <a:pPr>
                <a:defRPr/>
              </a:pPr>
              <a:t>‹nr.›</a:t>
            </a:fld>
            <a:r>
              <a:rPr lang="nl-NL"/>
              <a:t>, Gemeentewerken 2010, 24 juni 2010</a:t>
            </a:r>
          </a:p>
        </p:txBody>
      </p:sp>
    </p:spTree>
    <p:extLst>
      <p:ext uri="{BB962C8B-B14F-4D97-AF65-F5344CB8AC3E}">
        <p14:creationId xmlns:p14="http://schemas.microsoft.com/office/powerpoint/2010/main" val="383784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hpTitel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shpKleurvlakBoven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shpBeeldmerk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Dia </a:t>
            </a:r>
            <a:fld id="{164017AF-9225-D845-80B4-CFCF0872DB53}" type="slidenum">
              <a:rPr lang="nl-NL"/>
              <a:pPr>
                <a:defRPr/>
              </a:pPr>
              <a:t>‹nr.›</a:t>
            </a:fld>
            <a:r>
              <a:rPr lang="nl-NL"/>
              <a:t>, Gemeentewerken 2010, 24 juni 2010</a:t>
            </a:r>
          </a:p>
        </p:txBody>
      </p:sp>
    </p:spTree>
    <p:extLst>
      <p:ext uri="{BB962C8B-B14F-4D97-AF65-F5344CB8AC3E}">
        <p14:creationId xmlns:p14="http://schemas.microsoft.com/office/powerpoint/2010/main" val="1919227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hpTitel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hpKleurvlakBoven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shpBeeldmerk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Dia </a:t>
            </a:r>
            <a:fld id="{45DDC0DD-7D0A-064D-9185-238B920D1594}" type="slidenum">
              <a:rPr lang="nl-NL"/>
              <a:pPr>
                <a:defRPr/>
              </a:pPr>
              <a:t>‹nr.›</a:t>
            </a:fld>
            <a:r>
              <a:rPr lang="nl-NL"/>
              <a:t>, Gemeentewerken 2010, 24 juni 2010</a:t>
            </a:r>
          </a:p>
        </p:txBody>
      </p:sp>
    </p:spTree>
    <p:extLst>
      <p:ext uri="{BB962C8B-B14F-4D97-AF65-F5344CB8AC3E}">
        <p14:creationId xmlns:p14="http://schemas.microsoft.com/office/powerpoint/2010/main" val="161541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pTitel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shpKleurvlakBoven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shpBeeldmerk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Dia </a:t>
            </a:r>
            <a:fld id="{61F2D754-6355-AF4D-9706-46E2B7181A78}" type="slidenum">
              <a:rPr lang="nl-NL"/>
              <a:pPr>
                <a:defRPr/>
              </a:pPr>
              <a:t>‹nr.›</a:t>
            </a:fld>
            <a:r>
              <a:rPr lang="nl-NL"/>
              <a:t>, Gemeentewerken 2010, 24 juni 2010</a:t>
            </a:r>
          </a:p>
        </p:txBody>
      </p:sp>
    </p:spTree>
    <p:extLst>
      <p:ext uri="{BB962C8B-B14F-4D97-AF65-F5344CB8AC3E}">
        <p14:creationId xmlns:p14="http://schemas.microsoft.com/office/powerpoint/2010/main" val="2367849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hpTitel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hpKleurvlakBoven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Dia </a:t>
            </a:r>
            <a:fld id="{9B3C70C1-B837-8E4D-9C26-2A4872079932}" type="slidenum">
              <a:rPr lang="nl-NL"/>
              <a:pPr>
                <a:defRPr/>
              </a:pPr>
              <a:t>‹nr.›</a:t>
            </a:fld>
            <a:r>
              <a:rPr lang="nl-NL"/>
              <a:t>, Gemeentewerken 2010, 24 juni 2010</a:t>
            </a:r>
          </a:p>
        </p:txBody>
      </p:sp>
    </p:spTree>
    <p:extLst>
      <p:ext uri="{BB962C8B-B14F-4D97-AF65-F5344CB8AC3E}">
        <p14:creationId xmlns:p14="http://schemas.microsoft.com/office/powerpoint/2010/main" val="2507117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hpTitel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shpKleurvlakBoven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shpBeeldmerk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Dia </a:t>
            </a:r>
            <a:fld id="{13F1C486-8D14-0140-96B2-4504952924A6}" type="slidenum">
              <a:rPr lang="nl-NL"/>
              <a:pPr>
                <a:defRPr/>
              </a:pPr>
              <a:t>‹nr.›</a:t>
            </a:fld>
            <a:r>
              <a:rPr lang="nl-NL"/>
              <a:t>, Gemeentewerken 2010, 24 juni 2010</a:t>
            </a:r>
          </a:p>
        </p:txBody>
      </p:sp>
    </p:spTree>
    <p:extLst>
      <p:ext uri="{BB962C8B-B14F-4D97-AF65-F5344CB8AC3E}">
        <p14:creationId xmlns:p14="http://schemas.microsoft.com/office/powerpoint/2010/main" val="2886878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pKleurvlakOnder"/>
          <p:cNvSpPr>
            <a:spLocks noChangeArrowheads="1"/>
          </p:cNvSpPr>
          <p:nvPr/>
        </p:nvSpPr>
        <p:spPr bwMode="auto">
          <a:xfrm>
            <a:off x="0" y="6021388"/>
            <a:ext cx="9144000" cy="836612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nl-NL" sz="18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5363" name="shpTekst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9ACCD4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914400">
              <a:lnSpc>
                <a:spcPct val="100000"/>
              </a:lnSpc>
              <a:buClrTx/>
              <a:buSzTx/>
              <a:buFontTx/>
              <a:buNone/>
            </a:pPr>
            <a:endParaRPr lang="nl-NL" sz="1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5364" name="shpDatum" descr="RO__vervolgpagina~LPP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shpVoettekst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60350"/>
            <a:ext cx="8169275" cy="571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te bewerken</a:t>
            </a:r>
          </a:p>
        </p:txBody>
      </p:sp>
      <p:sp>
        <p:nvSpPr>
          <p:cNvPr id="15366" name="shpPagina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196975"/>
            <a:ext cx="8169275" cy="46799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opmaakprofielen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11" name="shpTitel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483100" y="6538913"/>
            <a:ext cx="4156075" cy="3159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buClrTx/>
              <a:buSzTx/>
              <a:buFontTx/>
              <a:buNone/>
              <a:defRPr sz="1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" name="shpKleurvlakBoven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76750" y="6369050"/>
            <a:ext cx="4164013" cy="2841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buClrTx/>
              <a:buSzTx/>
              <a:buFontTx/>
              <a:buNone/>
              <a:defRPr sz="10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3" name="shpBeeldmerk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7350" y="6362700"/>
            <a:ext cx="3968750" cy="3635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buClrTx/>
              <a:buSzTx/>
              <a:buFontTx/>
              <a:buNone/>
              <a:defRPr sz="1000">
                <a:cs typeface="+mn-cs"/>
              </a:defRPr>
            </a:lvl1pPr>
          </a:lstStyle>
          <a:p>
            <a:pPr>
              <a:defRPr/>
            </a:pPr>
            <a:r>
              <a:rPr lang="nl-NL"/>
              <a:t>Dia </a:t>
            </a:r>
            <a:fld id="{55772872-E37E-E248-8666-5F62E8DC81DD}" type="slidenum">
              <a:rPr lang="nl-NL"/>
              <a:pPr>
                <a:defRPr/>
              </a:pPr>
              <a:t>‹nr.›</a:t>
            </a:fld>
            <a:r>
              <a:rPr lang="nl-NL"/>
              <a:t>, Gemeentewerken 2010, 24 juni 2010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1" r:id="rId1"/>
    <p:sldLayoutId id="2147485202" r:id="rId2"/>
    <p:sldLayoutId id="2147485203" r:id="rId3"/>
    <p:sldLayoutId id="2147485204" r:id="rId4"/>
    <p:sldLayoutId id="2147485205" r:id="rId5"/>
    <p:sldLayoutId id="2147485206" r:id="rId6"/>
    <p:sldLayoutId id="2147485207" r:id="rId7"/>
    <p:sldLayoutId id="2147485208" r:id="rId8"/>
    <p:sldLayoutId id="2147485209" r:id="rId9"/>
    <p:sldLayoutId id="2147485210" r:id="rId10"/>
    <p:sldLayoutId id="214748521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80008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800080"/>
          </a:solidFill>
          <a:latin typeface="Verdana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800080"/>
          </a:solidFill>
          <a:latin typeface="Verdana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800080"/>
          </a:solidFill>
          <a:latin typeface="Verdana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rgbClr val="800080"/>
          </a:solidFill>
          <a:latin typeface="Verdana" charset="0"/>
          <a:ea typeface="ＭＳ Ｐゴシック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rgbClr val="800080"/>
          </a:solidFill>
          <a:latin typeface="Verdana" charset="0"/>
          <a:ea typeface="ＭＳ Ｐゴシック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rgbClr val="800080"/>
          </a:solidFill>
          <a:latin typeface="Verdana" charset="0"/>
          <a:ea typeface="ＭＳ Ｐゴシック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rgbClr val="800080"/>
          </a:solidFill>
          <a:latin typeface="Verdana" charset="0"/>
          <a:ea typeface="ＭＳ Ｐゴシック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rgbClr val="800080"/>
          </a:solidFill>
          <a:latin typeface="Verdana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>
          <a:solidFill>
            <a:srgbClr val="000000"/>
          </a:solidFill>
          <a:latin typeface="+mn-lt"/>
          <a:ea typeface="+mn-ea"/>
          <a:cs typeface="+mn-cs"/>
        </a:defRPr>
      </a:lvl1pPr>
      <a:lvl2pPr marL="152400" indent="-1508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4"/>
        </a:buBlip>
        <a:defRPr>
          <a:solidFill>
            <a:srgbClr val="3366CC"/>
          </a:solidFill>
          <a:latin typeface="+mn-lt"/>
          <a:ea typeface="Arial" charset="0"/>
          <a:cs typeface="+mn-cs"/>
        </a:defRPr>
      </a:lvl2pPr>
      <a:lvl3pPr marL="406400" indent="-252413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5"/>
        </a:buBlip>
        <a:defRPr>
          <a:solidFill>
            <a:srgbClr val="CC0066"/>
          </a:solidFill>
          <a:latin typeface="+mn-lt"/>
          <a:ea typeface="Arial" charset="0"/>
          <a:cs typeface="+mn-cs"/>
        </a:defRPr>
      </a:lvl3pPr>
      <a:lvl4pPr marL="633413" indent="-225425" algn="l" rtl="0" eaLnBrk="0" fontAlgn="base" hangingPunct="0">
        <a:spcBef>
          <a:spcPct val="20000"/>
        </a:spcBef>
        <a:spcAft>
          <a:spcPct val="0"/>
        </a:spcAft>
        <a:buFont typeface="Arial" charset="0"/>
        <a:buBlip>
          <a:blip r:embed="rId16"/>
        </a:buBlip>
        <a:defRPr>
          <a:solidFill>
            <a:srgbClr val="000000"/>
          </a:solidFill>
          <a:latin typeface="+mn-lt"/>
          <a:ea typeface="Arial" charset="0"/>
          <a:cs typeface="+mn-cs"/>
        </a:defRPr>
      </a:lvl4pPr>
      <a:lvl5pPr marL="811213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Arial" charset="0"/>
          <a:cs typeface="+mn-cs"/>
        </a:defRPr>
      </a:lvl5pPr>
      <a:lvl6pPr marL="1268413" indent="-176213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Arial" charset="0"/>
          <a:cs typeface="+mn-cs"/>
        </a:defRPr>
      </a:lvl6pPr>
      <a:lvl7pPr marL="1725613" indent="-176213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Arial" charset="0"/>
          <a:cs typeface="+mn-cs"/>
        </a:defRPr>
      </a:lvl7pPr>
      <a:lvl8pPr marL="2182813" indent="-176213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Arial" charset="0"/>
          <a:cs typeface="+mn-cs"/>
        </a:defRPr>
      </a:lvl8pPr>
      <a:lvl9pPr marL="2640013" indent="-176213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467600" cy="685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modeltitel te bewerken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467600" cy="3657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van de modeltekst te bewerken</a:t>
            </a:r>
          </a:p>
          <a:p>
            <a:pPr lvl="1"/>
            <a:r>
              <a:rPr lang="nl-NL"/>
              <a:t>dhfjdfjfh</a:t>
            </a:r>
          </a:p>
          <a:p>
            <a:pPr lvl="2"/>
            <a:r>
              <a:rPr lang="nl-NL"/>
              <a:t>sdddsmdnsmd</a:t>
            </a:r>
          </a:p>
          <a:p>
            <a:pPr lvl="3"/>
            <a:r>
              <a:rPr lang="nl-NL"/>
              <a:t>dmfnmdfndmfn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lnSpc>
                <a:spcPct val="100000"/>
              </a:lnSpc>
              <a:buClrTx/>
              <a:buSzTx/>
              <a:buFontTx/>
              <a:buNone/>
              <a:defRPr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buClrTx/>
              <a:buSzTx/>
              <a:buFontTx/>
              <a:buNone/>
              <a:defRPr>
                <a:latin typeface="Times New Roman" charset="0"/>
                <a:cs typeface="Arial" charset="0"/>
              </a:defRPr>
            </a:lvl1pPr>
          </a:lstStyle>
          <a:p>
            <a:pPr>
              <a:defRPr/>
            </a:pPr>
            <a:fld id="{7A8DD976-0C76-0E47-A556-6A54F87B6FE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8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cala Sans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cala Sans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cala Sans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Scala Sans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charset="0"/>
        <a:buChar char="l"/>
        <a:defRPr sz="2400">
          <a:solidFill>
            <a:srgbClr val="0000CC"/>
          </a:solidFill>
          <a:latin typeface="Arial" charset="0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ingdings" charset="0"/>
        <a:buChar char="l"/>
        <a:defRPr sz="2200">
          <a:solidFill>
            <a:srgbClr val="0000CC"/>
          </a:solidFill>
          <a:latin typeface="ScalaSans" charset="0"/>
          <a:ea typeface="ＭＳ Ｐゴシック" charset="0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charset="0"/>
        <a:buChar char="l"/>
        <a:defRPr sz="2000">
          <a:solidFill>
            <a:srgbClr val="0000CC"/>
          </a:solidFill>
          <a:latin typeface="ScalaSans" charset="0"/>
          <a:ea typeface="Arial" charset="0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charset="0"/>
        <a:buChar char="l"/>
        <a:defRPr>
          <a:solidFill>
            <a:srgbClr val="0000CC"/>
          </a:solidFill>
          <a:latin typeface="ScalaSans" charset="0"/>
          <a:ea typeface="Arial" charset="0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charset="0"/>
        <a:buChar char="l"/>
        <a:defRPr sz="1600">
          <a:solidFill>
            <a:schemeClr val="tx1"/>
          </a:solidFill>
          <a:latin typeface="ScalaSans" charset="0"/>
          <a:ea typeface="Arial" charset="0"/>
          <a:cs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l"/>
        <a:defRPr sz="1600">
          <a:solidFill>
            <a:schemeClr val="tx1"/>
          </a:solidFill>
          <a:latin typeface="ScalaSans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l"/>
        <a:defRPr sz="1600">
          <a:solidFill>
            <a:schemeClr val="tx1"/>
          </a:solidFill>
          <a:latin typeface="ScalaSans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l"/>
        <a:defRPr sz="1600">
          <a:solidFill>
            <a:schemeClr val="tx1"/>
          </a:solidFill>
          <a:latin typeface="ScalaSans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l"/>
        <a:defRPr sz="1600">
          <a:solidFill>
            <a:schemeClr val="tx1"/>
          </a:solidFill>
          <a:latin typeface="ScalaSans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Titelstijl van model bewerken</a:t>
            </a:r>
          </a:p>
        </p:txBody>
      </p:sp>
      <p:sp>
        <p:nvSpPr>
          <p:cNvPr id="84995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3DE29DC-3BEF-40E0-9C6F-145E47E27261}" type="datetime1">
              <a:rPr lang="en-US"/>
              <a:pPr>
                <a:defRPr/>
              </a:pPr>
              <a:t>2/1/20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CEBAD01-CFBD-A043-B1AC-EFEA137CC0E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39" r:id="rId1"/>
    <p:sldLayoutId id="2147485340" r:id="rId2"/>
    <p:sldLayoutId id="2147485341" r:id="rId3"/>
    <p:sldLayoutId id="2147485342" r:id="rId4"/>
    <p:sldLayoutId id="2147485343" r:id="rId5"/>
    <p:sldLayoutId id="2147485344" r:id="rId6"/>
    <p:sldLayoutId id="2147485345" r:id="rId7"/>
    <p:sldLayoutId id="2147485346" r:id="rId8"/>
    <p:sldLayoutId id="2147485347" r:id="rId9"/>
    <p:sldLayoutId id="2147485348" r:id="rId10"/>
    <p:sldLayoutId id="2147485349" r:id="rId11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wmf"/><Relationship Id="rId5" Type="http://schemas.openxmlformats.org/officeDocument/2006/relationships/image" Target="../media/image9.png"/><Relationship Id="rId6" Type="http://schemas.openxmlformats.org/officeDocument/2006/relationships/image" Target="../media/image10.JP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32.png"/><Relationship Id="rId5" Type="http://schemas.openxmlformats.org/officeDocument/2006/relationships/image" Target="../media/image1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emf"/><Relationship Id="rId6" Type="http://schemas.openxmlformats.org/officeDocument/2006/relationships/image" Target="../media/image6.tif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image" Target="../media/image15.png"/><Relationship Id="rId5" Type="http://schemas.openxmlformats.org/officeDocument/2006/relationships/image" Target="../media/image16.em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1943" y="285750"/>
            <a:ext cx="8604881" cy="1139875"/>
          </a:xfrm>
        </p:spPr>
        <p:txBody>
          <a:bodyPr/>
          <a:lstStyle/>
          <a:p>
            <a:pPr algn="ctr">
              <a:defRPr/>
            </a:pPr>
            <a:r>
              <a:rPr lang="en-GB" sz="2800" b="1" dirty="0" smtClean="0">
                <a:solidFill>
                  <a:srgbClr val="0070C0"/>
                </a:solidFill>
              </a:rPr>
              <a:t>Large Eddy Simulations:</a:t>
            </a:r>
            <a:br>
              <a:rPr lang="en-GB" sz="2800" b="1" dirty="0" smtClean="0">
                <a:solidFill>
                  <a:srgbClr val="0070C0"/>
                </a:solidFill>
              </a:rPr>
            </a:br>
            <a:r>
              <a:rPr lang="en-GB" sz="2800" b="1" dirty="0" smtClean="0">
                <a:solidFill>
                  <a:srgbClr val="0070C0"/>
                </a:solidFill>
              </a:rPr>
              <a:t>from BOMEX to EUREC4A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136458" y="1586541"/>
            <a:ext cx="4895850" cy="601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28600" indent="-228600" defTabSz="914400">
              <a:lnSpc>
                <a:spcPct val="100000"/>
              </a:lnSpc>
              <a:buClrTx/>
              <a:buSzTx/>
              <a:buFontTx/>
              <a:buAutoNum type="alphaUcPeriod"/>
              <a:defRPr/>
            </a:pPr>
            <a:r>
              <a:rPr lang="en-US" sz="1100" dirty="0">
                <a:solidFill>
                  <a:srgbClr val="000000"/>
                </a:solidFill>
                <a:cs typeface="Arial" charset="0"/>
              </a:rPr>
              <a:t>Pier Siebesma</a:t>
            </a: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100" dirty="0" smtClean="0">
                <a:solidFill>
                  <a:srgbClr val="000000"/>
                </a:solidFill>
                <a:cs typeface="Arial" charset="0"/>
              </a:rPr>
              <a:t>TU Delft &amp; KNMI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  <a:p>
            <a:pPr defTabSz="914400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sz="1100" dirty="0" err="1" smtClean="0">
                <a:solidFill>
                  <a:srgbClr val="000000"/>
                </a:solidFill>
                <a:cs typeface="Arial" charset="0"/>
              </a:rPr>
              <a:t>a.p.siebesma@tudelft.nl</a:t>
            </a:r>
            <a:endParaRPr lang="en-US" sz="11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481" y="447409"/>
            <a:ext cx="1956431" cy="195643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416" y="464921"/>
            <a:ext cx="1885397" cy="20502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28484" y="2201292"/>
            <a:ext cx="2707299" cy="4204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276" y="2959416"/>
            <a:ext cx="4096527" cy="2702542"/>
          </a:xfrm>
          <a:prstGeom prst="rect">
            <a:avLst/>
          </a:prstGeom>
        </p:spPr>
      </p:pic>
      <p:sp>
        <p:nvSpPr>
          <p:cNvPr id="11" name="Tekstvak 10"/>
          <p:cNvSpPr txBox="1"/>
          <p:nvPr/>
        </p:nvSpPr>
        <p:spPr>
          <a:xfrm>
            <a:off x="844626" y="2534176"/>
            <a:ext cx="923925" cy="23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smtClean="0"/>
              <a:t>1969</a:t>
            </a:r>
            <a:endParaRPr lang="nl-NL" sz="1100"/>
          </a:p>
        </p:txBody>
      </p:sp>
      <p:sp>
        <p:nvSpPr>
          <p:cNvPr id="12" name="Tekstvak 11"/>
          <p:cNvSpPr txBox="1"/>
          <p:nvPr/>
        </p:nvSpPr>
        <p:spPr>
          <a:xfrm>
            <a:off x="7053733" y="2403840"/>
            <a:ext cx="923925" cy="23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2020</a:t>
            </a:r>
            <a:endParaRPr lang="nl-NL" sz="1100" dirty="0"/>
          </a:p>
        </p:txBody>
      </p:sp>
      <p:sp>
        <p:nvSpPr>
          <p:cNvPr id="13" name="Tekstvak 12"/>
          <p:cNvSpPr txBox="1"/>
          <p:nvPr/>
        </p:nvSpPr>
        <p:spPr>
          <a:xfrm>
            <a:off x="2020170" y="5814239"/>
            <a:ext cx="923925" cy="23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smtClean="0"/>
              <a:t>1992</a:t>
            </a:r>
            <a:endParaRPr lang="nl-NL" sz="1100" dirty="0"/>
          </a:p>
        </p:txBody>
      </p:sp>
      <p:sp>
        <p:nvSpPr>
          <p:cNvPr id="14" name="Tekstvak 13"/>
          <p:cNvSpPr txBox="1"/>
          <p:nvPr/>
        </p:nvSpPr>
        <p:spPr>
          <a:xfrm>
            <a:off x="6373095" y="5805318"/>
            <a:ext cx="923925" cy="23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2018</a:t>
            </a:r>
            <a:endParaRPr lang="nl-NL" sz="11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" t="8956" r="18129" b="11364"/>
          <a:stretch/>
        </p:blipFill>
        <p:spPr>
          <a:xfrm rot="5460000">
            <a:off x="105831" y="600982"/>
            <a:ext cx="2462028" cy="188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85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688407" y="614939"/>
            <a:ext cx="7801337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 smtClean="0">
                <a:solidFill>
                  <a:schemeClr val="accent1"/>
                </a:solidFill>
              </a:rPr>
              <a:t>Relevance</a:t>
            </a:r>
            <a:r>
              <a:rPr lang="nl-NL" sz="2000" b="1" dirty="0" smtClean="0">
                <a:solidFill>
                  <a:schemeClr val="accent1"/>
                </a:solidFill>
              </a:rPr>
              <a:t> of </a:t>
            </a:r>
            <a:r>
              <a:rPr lang="nl-NL" sz="2000" b="1" dirty="0" err="1" smtClean="0">
                <a:solidFill>
                  <a:schemeClr val="accent1"/>
                </a:solidFill>
              </a:rPr>
              <a:t>Rain</a:t>
            </a:r>
            <a:r>
              <a:rPr lang="nl-NL" sz="2000" b="1" dirty="0" smtClean="0">
                <a:solidFill>
                  <a:schemeClr val="accent1"/>
                </a:solidFill>
              </a:rPr>
              <a:t> </a:t>
            </a:r>
            <a:r>
              <a:rPr lang="nl-NL" sz="2000" b="1" dirty="0" err="1" smtClean="0">
                <a:solidFill>
                  <a:schemeClr val="accent1"/>
                </a:solidFill>
              </a:rPr>
              <a:t>for</a:t>
            </a:r>
            <a:r>
              <a:rPr lang="nl-NL" sz="2000" b="1" dirty="0" smtClean="0">
                <a:solidFill>
                  <a:schemeClr val="accent1"/>
                </a:solidFill>
              </a:rPr>
              <a:t> </a:t>
            </a:r>
            <a:r>
              <a:rPr lang="nl-NL" sz="2000" b="1" dirty="0" err="1" smtClean="0">
                <a:solidFill>
                  <a:schemeClr val="accent1"/>
                </a:solidFill>
              </a:rPr>
              <a:t>trade</a:t>
            </a:r>
            <a:r>
              <a:rPr lang="nl-NL" sz="2000" b="1" dirty="0" smtClean="0">
                <a:solidFill>
                  <a:schemeClr val="accent1"/>
                </a:solidFill>
              </a:rPr>
              <a:t> wind cumulus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3" y="1310234"/>
            <a:ext cx="5860730" cy="1980192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5108135" y="1726486"/>
            <a:ext cx="3492359" cy="30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1" dirty="0" err="1" smtClean="0"/>
              <a:t>undisturbed</a:t>
            </a:r>
            <a:r>
              <a:rPr lang="nl-NL" sz="1600" b="1" i="1" dirty="0" smtClean="0"/>
              <a:t> </a:t>
            </a:r>
            <a:r>
              <a:rPr lang="nl-NL" sz="1600" b="1" i="1" dirty="0" err="1" smtClean="0"/>
              <a:t>period</a:t>
            </a:r>
            <a:r>
              <a:rPr lang="nl-NL" sz="1600" b="1" i="1" dirty="0" smtClean="0"/>
              <a:t> </a:t>
            </a:r>
            <a:r>
              <a:rPr lang="nl-NL" sz="1600" b="1" i="1" dirty="0" err="1" smtClean="0"/>
              <a:t>with</a:t>
            </a:r>
            <a:r>
              <a:rPr lang="nl-NL" sz="1600" b="1" i="1" dirty="0" smtClean="0"/>
              <a:t> </a:t>
            </a:r>
            <a:r>
              <a:rPr lang="nl-NL" sz="1600" b="1" i="1" dirty="0" err="1" smtClean="0"/>
              <a:t>rain</a:t>
            </a:r>
            <a:endParaRPr lang="nl-NL" sz="1600" b="1" i="1" dirty="0"/>
          </a:p>
        </p:txBody>
      </p:sp>
      <p:sp>
        <p:nvSpPr>
          <p:cNvPr id="8" name="Tekstvak 7"/>
          <p:cNvSpPr txBox="1"/>
          <p:nvPr/>
        </p:nvSpPr>
        <p:spPr>
          <a:xfrm>
            <a:off x="1296365" y="1412111"/>
            <a:ext cx="1481560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err="1" smtClean="0"/>
              <a:t>Observations</a:t>
            </a:r>
            <a:endParaRPr lang="nl-NL" i="1" dirty="0"/>
          </a:p>
        </p:txBody>
      </p:sp>
      <p:grpSp>
        <p:nvGrpSpPr>
          <p:cNvPr id="15" name="Groeperen 14"/>
          <p:cNvGrpSpPr/>
          <p:nvPr/>
        </p:nvGrpSpPr>
        <p:grpSpPr>
          <a:xfrm>
            <a:off x="213844" y="3614047"/>
            <a:ext cx="5367422" cy="2690792"/>
            <a:chOff x="480062" y="3614047"/>
            <a:chExt cx="5367422" cy="2690792"/>
          </a:xfrm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062" y="3614047"/>
              <a:ext cx="5367422" cy="2690792"/>
            </a:xfrm>
            <a:prstGeom prst="rect">
              <a:avLst/>
            </a:prstGeom>
          </p:spPr>
        </p:pic>
        <p:grpSp>
          <p:nvGrpSpPr>
            <p:cNvPr id="14" name="Groeperen 13"/>
            <p:cNvGrpSpPr/>
            <p:nvPr/>
          </p:nvGrpSpPr>
          <p:grpSpPr>
            <a:xfrm>
              <a:off x="1222116" y="3614047"/>
              <a:ext cx="4152237" cy="1607552"/>
              <a:chOff x="1210541" y="3614047"/>
              <a:chExt cx="4152237" cy="1607552"/>
            </a:xfrm>
          </p:grpSpPr>
          <p:sp>
            <p:nvSpPr>
              <p:cNvPr id="9" name="Rechthoek 8"/>
              <p:cNvSpPr/>
              <p:nvPr/>
            </p:nvSpPr>
            <p:spPr>
              <a:xfrm>
                <a:off x="3769072" y="3614047"/>
                <a:ext cx="1593706" cy="279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nl-NL" i="1" dirty="0" smtClean="0"/>
                  <a:t>LES - ensemble</a:t>
                </a:r>
                <a:endParaRPr lang="nl-NL" i="1" dirty="0"/>
              </a:p>
            </p:txBody>
          </p:sp>
          <p:sp>
            <p:nvSpPr>
              <p:cNvPr id="10" name="Tekstvak 9"/>
              <p:cNvSpPr txBox="1"/>
              <p:nvPr/>
            </p:nvSpPr>
            <p:spPr>
              <a:xfrm>
                <a:off x="2101791" y="4224759"/>
                <a:ext cx="1352267" cy="239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050" dirty="0" smtClean="0"/>
                  <a:t>liquid water</a:t>
                </a:r>
                <a:endParaRPr lang="nl-NL" sz="1050" dirty="0"/>
              </a:p>
            </p:txBody>
          </p:sp>
          <p:sp>
            <p:nvSpPr>
              <p:cNvPr id="11" name="Tekstvak 10"/>
              <p:cNvSpPr txBox="1"/>
              <p:nvPr/>
            </p:nvSpPr>
            <p:spPr>
              <a:xfrm>
                <a:off x="1210541" y="4981982"/>
                <a:ext cx="1352267" cy="239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050" smtClean="0"/>
                  <a:t>rain</a:t>
                </a:r>
                <a:endParaRPr lang="nl-NL" sz="1050" dirty="0"/>
              </a:p>
            </p:txBody>
          </p:sp>
          <p:sp>
            <p:nvSpPr>
              <p:cNvPr id="12" name="Tekstvak 11"/>
              <p:cNvSpPr txBox="1"/>
              <p:nvPr/>
            </p:nvSpPr>
            <p:spPr>
              <a:xfrm>
                <a:off x="4010511" y="4464376"/>
                <a:ext cx="1352267" cy="239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050" dirty="0" err="1" smtClean="0"/>
                  <a:t>cloud</a:t>
                </a:r>
                <a:r>
                  <a:rPr lang="nl-NL" sz="1050" dirty="0" smtClean="0"/>
                  <a:t> </a:t>
                </a:r>
                <a:r>
                  <a:rPr lang="nl-NL" sz="1050" dirty="0" err="1" smtClean="0"/>
                  <a:t>fraction</a:t>
                </a:r>
                <a:endParaRPr lang="nl-NL" sz="1050" dirty="0"/>
              </a:p>
            </p:txBody>
          </p:sp>
        </p:grpSp>
      </p:grpSp>
      <p:sp>
        <p:nvSpPr>
          <p:cNvPr id="16" name="Tekstvak 15"/>
          <p:cNvSpPr txBox="1"/>
          <p:nvPr/>
        </p:nvSpPr>
        <p:spPr>
          <a:xfrm>
            <a:off x="1296365" y="3481546"/>
            <a:ext cx="3032567" cy="386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sz="1100" dirty="0" err="1" smtClean="0"/>
              <a:t>solid</a:t>
            </a:r>
            <a:r>
              <a:rPr lang="nl-NL" sz="1100" dirty="0" smtClean="0"/>
              <a:t> : </a:t>
            </a:r>
            <a:r>
              <a:rPr lang="nl-NL" sz="1100" dirty="0" err="1" smtClean="0"/>
              <a:t>with</a:t>
            </a:r>
            <a:r>
              <a:rPr lang="nl-NL" sz="1100" dirty="0" smtClean="0"/>
              <a:t> </a:t>
            </a:r>
            <a:r>
              <a:rPr lang="nl-NL" sz="1100" dirty="0" err="1" smtClean="0"/>
              <a:t>precipitation</a:t>
            </a:r>
            <a:endParaRPr lang="nl-NL" sz="1100" dirty="0" smtClean="0"/>
          </a:p>
          <a:p>
            <a:pPr algn="l"/>
            <a:r>
              <a:rPr lang="nl-NL" sz="1100" dirty="0" err="1" smtClean="0"/>
              <a:t>stipled</a:t>
            </a:r>
            <a:r>
              <a:rPr lang="nl-NL" sz="1100" dirty="0" smtClean="0"/>
              <a:t> without </a:t>
            </a:r>
            <a:r>
              <a:rPr lang="nl-NL" sz="1100" dirty="0" err="1" smtClean="0"/>
              <a:t>precipitation</a:t>
            </a:r>
            <a:endParaRPr lang="nl-NL" sz="1100" dirty="0"/>
          </a:p>
        </p:txBody>
      </p:sp>
      <p:sp>
        <p:nvSpPr>
          <p:cNvPr id="17" name="Tekstvak 16"/>
          <p:cNvSpPr txBox="1"/>
          <p:nvPr/>
        </p:nvSpPr>
        <p:spPr>
          <a:xfrm>
            <a:off x="5108135" y="3975159"/>
            <a:ext cx="3655354" cy="520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1" dirty="0" err="1" smtClean="0"/>
              <a:t>Precipitation</a:t>
            </a:r>
            <a:r>
              <a:rPr lang="nl-NL" sz="1600" b="1" i="1" dirty="0" smtClean="0"/>
              <a:t> slows down </a:t>
            </a:r>
            <a:r>
              <a:rPr lang="nl-NL" sz="1600" b="1" i="1" dirty="0" err="1" smtClean="0"/>
              <a:t>the</a:t>
            </a:r>
            <a:r>
              <a:rPr lang="nl-NL" sz="1600" b="1" i="1" dirty="0" smtClean="0"/>
              <a:t> </a:t>
            </a:r>
            <a:r>
              <a:rPr lang="nl-NL" sz="1600" b="1" i="1" dirty="0" err="1" smtClean="0"/>
              <a:t>growth</a:t>
            </a:r>
            <a:r>
              <a:rPr lang="nl-NL" sz="1600" b="1" i="1" dirty="0" smtClean="0"/>
              <a:t> of </a:t>
            </a:r>
            <a:r>
              <a:rPr lang="nl-NL" sz="1600" b="1" i="1" dirty="0" err="1" smtClean="0"/>
              <a:t>the</a:t>
            </a:r>
            <a:r>
              <a:rPr lang="nl-NL" sz="1600" b="1" i="1" dirty="0" smtClean="0"/>
              <a:t> </a:t>
            </a:r>
            <a:r>
              <a:rPr lang="nl-NL" sz="1600" b="1" i="1" dirty="0" err="1" smtClean="0"/>
              <a:t>cloud</a:t>
            </a:r>
            <a:r>
              <a:rPr lang="nl-NL" sz="1600" b="1" i="1" dirty="0" smtClean="0"/>
              <a:t> </a:t>
            </a:r>
            <a:r>
              <a:rPr lang="nl-NL" sz="1600" b="1" i="1" dirty="0" err="1" smtClean="0"/>
              <a:t>layer</a:t>
            </a:r>
            <a:r>
              <a:rPr lang="nl-NL" sz="1600" b="1" i="1" dirty="0" smtClean="0"/>
              <a:t> </a:t>
            </a:r>
            <a:endParaRPr lang="nl-NL" sz="1600" b="1" i="1" dirty="0"/>
          </a:p>
        </p:txBody>
      </p:sp>
      <p:sp>
        <p:nvSpPr>
          <p:cNvPr id="2" name="Tekstvak 1"/>
          <p:cNvSpPr txBox="1"/>
          <p:nvPr/>
        </p:nvSpPr>
        <p:spPr>
          <a:xfrm>
            <a:off x="5733191" y="6438057"/>
            <a:ext cx="3435412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van Zanten et al 2011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266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873602" y="672813"/>
            <a:ext cx="7801337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 smtClean="0">
                <a:solidFill>
                  <a:schemeClr val="accent1"/>
                </a:solidFill>
              </a:rPr>
              <a:t>Uncertainty</a:t>
            </a:r>
            <a:r>
              <a:rPr lang="nl-NL" sz="2000" b="1" dirty="0" smtClean="0">
                <a:solidFill>
                  <a:schemeClr val="accent1"/>
                </a:solidFill>
              </a:rPr>
              <a:t> in </a:t>
            </a:r>
            <a:r>
              <a:rPr lang="nl-NL" sz="2000" b="1" dirty="0" err="1" smtClean="0">
                <a:solidFill>
                  <a:schemeClr val="accent1"/>
                </a:solidFill>
              </a:rPr>
              <a:t>Precipitation</a:t>
            </a:r>
            <a:r>
              <a:rPr lang="nl-NL" sz="2000" b="1" dirty="0" smtClean="0">
                <a:solidFill>
                  <a:schemeClr val="accent1"/>
                </a:solidFill>
              </a:rPr>
              <a:t> </a:t>
            </a:r>
            <a:r>
              <a:rPr lang="nl-NL" sz="2000" b="1" dirty="0" err="1" smtClean="0">
                <a:solidFill>
                  <a:schemeClr val="accent1"/>
                </a:solidFill>
              </a:rPr>
              <a:t>for</a:t>
            </a:r>
            <a:r>
              <a:rPr lang="nl-NL" sz="2000" b="1" dirty="0" smtClean="0">
                <a:solidFill>
                  <a:schemeClr val="accent1"/>
                </a:solidFill>
              </a:rPr>
              <a:t> LES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02" y="1432962"/>
            <a:ext cx="3636380" cy="322512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751120" y="2430681"/>
            <a:ext cx="3923819" cy="102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 err="1" smtClean="0"/>
              <a:t>orange</a:t>
            </a:r>
            <a:r>
              <a:rPr lang="nl-NL" dirty="0" smtClean="0"/>
              <a:t> : </a:t>
            </a:r>
            <a:r>
              <a:rPr lang="nl-NL" dirty="0" err="1" smtClean="0"/>
              <a:t>one</a:t>
            </a:r>
            <a:r>
              <a:rPr lang="nl-NL" dirty="0" smtClean="0"/>
              <a:t>-moment </a:t>
            </a:r>
            <a:r>
              <a:rPr lang="nl-NL" dirty="0" err="1" smtClean="0"/>
              <a:t>schemes</a:t>
            </a:r>
            <a:endParaRPr lang="nl-NL" dirty="0" smtClean="0"/>
          </a:p>
          <a:p>
            <a:pPr algn="l"/>
            <a:r>
              <a:rPr lang="nl-NL" dirty="0" err="1" smtClean="0"/>
              <a:t>purple</a:t>
            </a:r>
            <a:r>
              <a:rPr lang="nl-NL" dirty="0" smtClean="0"/>
              <a:t>  : </a:t>
            </a:r>
            <a:r>
              <a:rPr lang="nl-NL" dirty="0" err="1" smtClean="0"/>
              <a:t>two</a:t>
            </a:r>
            <a:r>
              <a:rPr lang="nl-NL" dirty="0" smtClean="0"/>
              <a:t>-moment </a:t>
            </a:r>
            <a:r>
              <a:rPr lang="nl-NL" dirty="0" err="1" smtClean="0"/>
              <a:t>schems</a:t>
            </a:r>
            <a:endParaRPr lang="nl-NL" dirty="0" smtClean="0"/>
          </a:p>
          <a:p>
            <a:pPr algn="l"/>
            <a:r>
              <a:rPr lang="nl-NL" dirty="0" smtClean="0"/>
              <a:t>green   : bin </a:t>
            </a:r>
            <a:r>
              <a:rPr lang="nl-NL" dirty="0" err="1" smtClean="0"/>
              <a:t>microphysical</a:t>
            </a:r>
            <a:r>
              <a:rPr lang="nl-NL" dirty="0" smtClean="0"/>
              <a:t> </a:t>
            </a:r>
            <a:r>
              <a:rPr lang="nl-NL" dirty="0" err="1" smtClean="0"/>
              <a:t>schemes</a:t>
            </a:r>
            <a:endParaRPr lang="nl-NL" dirty="0" smtClean="0"/>
          </a:p>
          <a:p>
            <a:pPr algn="l"/>
            <a:endParaRPr lang="nl-NL" dirty="0" smtClean="0"/>
          </a:p>
          <a:p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1255566" y="5058135"/>
            <a:ext cx="7037408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No </a:t>
            </a:r>
            <a:r>
              <a:rPr lang="nl-NL" dirty="0" err="1" smtClean="0"/>
              <a:t>convergence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increasing</a:t>
            </a:r>
            <a:r>
              <a:rPr lang="nl-NL" dirty="0" smtClean="0"/>
              <a:t> </a:t>
            </a:r>
            <a:r>
              <a:rPr lang="nl-NL" dirty="0" err="1" smtClean="0"/>
              <a:t>complexity</a:t>
            </a:r>
            <a:r>
              <a:rPr lang="nl-NL" dirty="0" smtClean="0"/>
              <a:t> of </a:t>
            </a:r>
            <a:r>
              <a:rPr lang="nl-NL" dirty="0" err="1" smtClean="0"/>
              <a:t>microphysics</a:t>
            </a:r>
            <a:r>
              <a:rPr lang="nl-NL" dirty="0" smtClean="0"/>
              <a:t> </a:t>
            </a:r>
            <a:r>
              <a:rPr lang="nl-NL" dirty="0" err="1" smtClean="0"/>
              <a:t>scheme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8" name="Tekstvak 7"/>
          <p:cNvSpPr txBox="1"/>
          <p:nvPr/>
        </p:nvSpPr>
        <p:spPr>
          <a:xfrm>
            <a:off x="4637303" y="3460130"/>
            <a:ext cx="1736202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obs ~ </a:t>
            </a:r>
            <a:r>
              <a:rPr lang="nl-NL" smtClean="0"/>
              <a:t>35 Wm</a:t>
            </a:r>
            <a:r>
              <a:rPr lang="nl-NL" baseline="30000" smtClean="0"/>
              <a:t>2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037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569750" y="62912"/>
            <a:ext cx="5341716" cy="487363"/>
          </a:xfrm>
        </p:spPr>
        <p:txBody>
          <a:bodyPr/>
          <a:lstStyle/>
          <a:p>
            <a:r>
              <a:rPr lang="en-US" altLang="nl-NL" sz="2000" b="1" i="1" dirty="0" smtClean="0">
                <a:solidFill>
                  <a:schemeClr val="accent1"/>
                </a:solidFill>
                <a:latin typeface="Verdana" charset="0"/>
              </a:rPr>
              <a:t>From the </a:t>
            </a:r>
            <a:r>
              <a:rPr lang="en-US" altLang="nl-NL" sz="2000" b="1" i="1" dirty="0" err="1" smtClean="0">
                <a:solidFill>
                  <a:schemeClr val="accent1"/>
                </a:solidFill>
                <a:latin typeface="Verdana" charset="0"/>
              </a:rPr>
              <a:t>observationalists</a:t>
            </a:r>
            <a:r>
              <a:rPr lang="mr-IN" altLang="nl-NL" sz="2000" b="1" i="1" dirty="0" smtClean="0">
                <a:solidFill>
                  <a:schemeClr val="accent1"/>
                </a:solidFill>
                <a:latin typeface="Verdana" charset="0"/>
              </a:rPr>
              <a:t>…</a:t>
            </a: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. </a:t>
            </a:r>
            <a:endParaRPr lang="en-US" altLang="nl-NL" sz="2000" b="1" i="1" dirty="0">
              <a:solidFill>
                <a:schemeClr val="accent1"/>
              </a:solidFill>
              <a:latin typeface="Verdana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8" t="37009" r="22867" b="29066"/>
          <a:stretch>
            <a:fillRect/>
          </a:stretch>
        </p:blipFill>
        <p:spPr bwMode="auto">
          <a:xfrm>
            <a:off x="0" y="3996974"/>
            <a:ext cx="2789499" cy="28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7" t="19177" r="55330" b="56250"/>
          <a:stretch>
            <a:fillRect/>
          </a:stretch>
        </p:blipFill>
        <p:spPr bwMode="auto">
          <a:xfrm>
            <a:off x="3048000" y="3996974"/>
            <a:ext cx="2932552" cy="286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38339" r="55933" b="20988"/>
          <a:stretch>
            <a:fillRect/>
          </a:stretch>
        </p:blipFill>
        <p:spPr bwMode="auto">
          <a:xfrm>
            <a:off x="6248400" y="3996974"/>
            <a:ext cx="2717975" cy="286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-107950" y="4030312"/>
            <a:ext cx="2470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>
                <a:solidFill>
                  <a:schemeClr val="bg1"/>
                </a:solidFill>
                <a:latin typeface="Verdana" charset="0"/>
              </a:rPr>
              <a:t>Wind-parallel bands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2971800" y="6486525"/>
            <a:ext cx="11144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>
                <a:solidFill>
                  <a:schemeClr val="bg1"/>
                </a:solidFill>
                <a:latin typeface="Verdana" charset="0"/>
              </a:rPr>
              <a:t>Clusters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7326212" y="4213667"/>
            <a:ext cx="1835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nl-NL">
                <a:solidFill>
                  <a:schemeClr val="bg1"/>
                </a:solidFill>
                <a:latin typeface="Verdana" charset="0"/>
              </a:rPr>
              <a:t>Outflow bands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53971"/>
            <a:ext cx="3962400" cy="298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3082" name="Picture 10" descr="5157-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53970"/>
            <a:ext cx="41656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457200" y="3551143"/>
            <a:ext cx="822960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nl-NL" sz="2400">
                <a:solidFill>
                  <a:schemeClr val="tx1"/>
                </a:solidFill>
                <a:latin typeface="Verdana" charset="0"/>
              </a:rPr>
              <a:t>Modes of Organization</a:t>
            </a:r>
          </a:p>
        </p:txBody>
      </p:sp>
      <p:sp>
        <p:nvSpPr>
          <p:cNvPr id="2" name="Tekstvak 1"/>
          <p:cNvSpPr txBox="1"/>
          <p:nvPr/>
        </p:nvSpPr>
        <p:spPr>
          <a:xfrm>
            <a:off x="5166736" y="206964"/>
            <a:ext cx="3298785" cy="23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smtClean="0"/>
              <a:t>Zuidema, </a:t>
            </a:r>
            <a:r>
              <a:rPr lang="nl-NL" sz="1100" dirty="0" err="1" smtClean="0"/>
              <a:t>Girolamo</a:t>
            </a:r>
            <a:r>
              <a:rPr lang="nl-NL" sz="1100" dirty="0" smtClean="0"/>
              <a:t>, </a:t>
            </a:r>
            <a:r>
              <a:rPr lang="nl-NL" sz="1100" dirty="0" err="1" smtClean="0"/>
              <a:t>Snodgrass</a:t>
            </a:r>
            <a:r>
              <a:rPr lang="nl-NL" sz="1100" dirty="0" smtClean="0"/>
              <a:t> </a:t>
            </a:r>
            <a:r>
              <a:rPr lang="mr-IN" sz="1100" dirty="0" smtClean="0"/>
              <a:t>……</a:t>
            </a:r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502746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20862" y="649564"/>
            <a:ext cx="8623138" cy="487363"/>
          </a:xfrm>
        </p:spPr>
        <p:txBody>
          <a:bodyPr/>
          <a:lstStyle/>
          <a:p>
            <a:r>
              <a:rPr lang="nl-NL" altLang="nl-NL" sz="2000" b="1" i="1" dirty="0" err="1" smtClean="0">
                <a:solidFill>
                  <a:schemeClr val="accent1"/>
                </a:solidFill>
                <a:latin typeface="Verdana" charset="0"/>
              </a:rPr>
              <a:t>Mesoscale</a:t>
            </a: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 </a:t>
            </a:r>
            <a:r>
              <a:rPr lang="nl-NL" altLang="nl-NL" sz="2000" b="1" i="1" dirty="0" err="1" smtClean="0">
                <a:solidFill>
                  <a:schemeClr val="accent1"/>
                </a:solidFill>
                <a:latin typeface="Verdana" charset="0"/>
              </a:rPr>
              <a:t>organisation</a:t>
            </a: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 </a:t>
            </a:r>
            <a:r>
              <a:rPr lang="nl-NL" altLang="nl-NL" sz="2000" b="1" i="1" dirty="0" err="1" smtClean="0">
                <a:solidFill>
                  <a:schemeClr val="accent1"/>
                </a:solidFill>
                <a:latin typeface="Verdana" charset="0"/>
              </a:rPr>
              <a:t>needs</a:t>
            </a: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 large </a:t>
            </a:r>
            <a:r>
              <a:rPr lang="nl-NL" altLang="nl-NL" sz="2000" b="1" i="1" dirty="0" err="1" smtClean="0">
                <a:solidFill>
                  <a:schemeClr val="accent1"/>
                </a:solidFill>
                <a:latin typeface="Verdana" charset="0"/>
              </a:rPr>
              <a:t>domains</a:t>
            </a:r>
            <a:r>
              <a:rPr lang="mr-IN" altLang="nl-NL" sz="2000" b="1" i="1" dirty="0" smtClean="0">
                <a:solidFill>
                  <a:schemeClr val="accent1"/>
                </a:solidFill>
                <a:latin typeface="Verdana" charset="0"/>
              </a:rPr>
              <a:t>……</a:t>
            </a: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.</a:t>
            </a:r>
            <a:b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</a:br>
            <a:endParaRPr lang="en-US" altLang="nl-NL" sz="2000" b="1" i="1" dirty="0">
              <a:solidFill>
                <a:schemeClr val="accent1"/>
              </a:solidFill>
              <a:latin typeface="Verdana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102326" y="1768335"/>
            <a:ext cx="2916820" cy="23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 smtClean="0"/>
              <a:t>Seifert</a:t>
            </a:r>
            <a:r>
              <a:rPr lang="nl-NL" sz="1100" dirty="0" smtClean="0"/>
              <a:t> &amp; Heus ACP  (2013)</a:t>
            </a:r>
            <a:endParaRPr lang="nl-NL" sz="1100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6312"/>
            <a:ext cx="4983899" cy="4983899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793008" y="1546859"/>
            <a:ext cx="3836866" cy="306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/>
              <a:t>50 km domain 25m </a:t>
            </a:r>
            <a:r>
              <a:rPr lang="nl-NL" sz="1600" dirty="0" err="1"/>
              <a:t>resolution</a:t>
            </a:r>
            <a:endParaRPr lang="nl-NL" sz="1600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832431" y="3162156"/>
            <a:ext cx="3987478" cy="4873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</a:pPr>
            <a:r>
              <a:rPr lang="nl-NL" altLang="nl-NL" sz="2000" b="1" i="1" dirty="0" err="1" smtClean="0">
                <a:solidFill>
                  <a:schemeClr val="accent1"/>
                </a:solidFill>
                <a:latin typeface="Verdana" charset="0"/>
              </a:rPr>
              <a:t>and</a:t>
            </a: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 </a:t>
            </a:r>
            <a:r>
              <a:rPr lang="nl-NL" altLang="nl-NL" sz="2000" b="1" i="1" dirty="0" err="1" smtClean="0">
                <a:solidFill>
                  <a:schemeClr val="accent1"/>
                </a:solidFill>
                <a:latin typeface="Verdana" charset="0"/>
              </a:rPr>
              <a:t>Precipitation</a:t>
            </a:r>
            <a:r>
              <a:rPr lang="mr-IN" altLang="nl-NL" sz="2000" b="1" i="1" dirty="0" smtClean="0">
                <a:solidFill>
                  <a:schemeClr val="accent1"/>
                </a:solidFill>
                <a:latin typeface="Verdana" charset="0"/>
              </a:rPr>
              <a:t>…</a:t>
            </a: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..</a:t>
            </a:r>
            <a:b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</a:br>
            <a:endParaRPr lang="en-US" altLang="nl-NL" sz="2000" b="1" i="1" dirty="0">
              <a:solidFill>
                <a:schemeClr val="accent1"/>
              </a:solidFill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71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520862" y="649564"/>
            <a:ext cx="8623138" cy="487363"/>
          </a:xfrm>
        </p:spPr>
        <p:txBody>
          <a:bodyPr/>
          <a:lstStyle/>
          <a:p>
            <a:r>
              <a:rPr lang="nl-NL" altLang="nl-NL" sz="2000" b="1" i="1" dirty="0" err="1" smtClean="0">
                <a:solidFill>
                  <a:schemeClr val="accent1"/>
                </a:solidFill>
                <a:latin typeface="Verdana" charset="0"/>
              </a:rPr>
              <a:t>Mesoscale</a:t>
            </a: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 </a:t>
            </a:r>
            <a:r>
              <a:rPr lang="nl-NL" altLang="nl-NL" sz="2000" b="1" i="1" dirty="0" err="1" smtClean="0">
                <a:solidFill>
                  <a:schemeClr val="accent1"/>
                </a:solidFill>
                <a:latin typeface="Verdana" charset="0"/>
              </a:rPr>
              <a:t>organisation</a:t>
            </a: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 </a:t>
            </a:r>
            <a:r>
              <a:rPr lang="nl-NL" altLang="nl-NL" sz="2000" b="1" i="1" dirty="0" err="1" smtClean="0">
                <a:solidFill>
                  <a:schemeClr val="accent1"/>
                </a:solidFill>
                <a:latin typeface="Verdana" charset="0"/>
              </a:rPr>
              <a:t>needs</a:t>
            </a: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 large </a:t>
            </a:r>
            <a:r>
              <a:rPr lang="nl-NL" altLang="nl-NL" sz="2000" b="1" i="1" dirty="0" err="1" smtClean="0">
                <a:solidFill>
                  <a:schemeClr val="accent1"/>
                </a:solidFill>
                <a:latin typeface="Verdana" charset="0"/>
              </a:rPr>
              <a:t>domains</a:t>
            </a:r>
            <a:r>
              <a:rPr lang="mr-IN" altLang="nl-NL" sz="2000" b="1" i="1" dirty="0" smtClean="0">
                <a:solidFill>
                  <a:schemeClr val="accent1"/>
                </a:solidFill>
                <a:latin typeface="Verdana" charset="0"/>
              </a:rPr>
              <a:t>……</a:t>
            </a: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.</a:t>
            </a:r>
            <a:b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</a:br>
            <a:endParaRPr lang="en-US" altLang="nl-NL" sz="2000" b="1" i="1" dirty="0">
              <a:solidFill>
                <a:schemeClr val="accent1"/>
              </a:solidFill>
              <a:latin typeface="Verdana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5102326" y="1768335"/>
            <a:ext cx="2916820" cy="23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 smtClean="0"/>
              <a:t>Seifert</a:t>
            </a:r>
            <a:r>
              <a:rPr lang="nl-NL" sz="1100" dirty="0" smtClean="0"/>
              <a:t> &amp; Heus ACP  (2013)</a:t>
            </a:r>
            <a:endParaRPr lang="nl-NL" sz="1100" dirty="0"/>
          </a:p>
        </p:txBody>
      </p:sp>
      <p:pic>
        <p:nvPicPr>
          <p:cNvPr id="13" name="Afbeelding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6312"/>
            <a:ext cx="4983899" cy="4983899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>
          <a:xfrm>
            <a:off x="793008" y="1546859"/>
            <a:ext cx="3836866" cy="306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600" dirty="0"/>
              <a:t>50 km domain 25m </a:t>
            </a:r>
            <a:r>
              <a:rPr lang="nl-NL" sz="1600" dirty="0" err="1"/>
              <a:t>resolution</a:t>
            </a:r>
            <a:endParaRPr lang="nl-NL" sz="1600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4832431" y="3162156"/>
            <a:ext cx="3987478" cy="4873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</a:pPr>
            <a:r>
              <a:rPr lang="nl-NL" altLang="nl-NL" sz="2000" b="1" i="1" dirty="0" err="1" smtClean="0">
                <a:solidFill>
                  <a:schemeClr val="accent1"/>
                </a:solidFill>
                <a:latin typeface="Verdana" charset="0"/>
              </a:rPr>
              <a:t>and</a:t>
            </a: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 </a:t>
            </a:r>
            <a:r>
              <a:rPr lang="nl-NL" altLang="nl-NL" sz="2000" b="1" i="1" dirty="0" err="1" smtClean="0">
                <a:solidFill>
                  <a:schemeClr val="accent1"/>
                </a:solidFill>
                <a:latin typeface="Verdana" charset="0"/>
              </a:rPr>
              <a:t>Precipitation</a:t>
            </a:r>
            <a:r>
              <a:rPr lang="mr-IN" altLang="nl-NL" sz="2000" b="1" i="1" dirty="0" smtClean="0">
                <a:solidFill>
                  <a:schemeClr val="accent1"/>
                </a:solidFill>
                <a:latin typeface="Verdana" charset="0"/>
              </a:rPr>
              <a:t>…</a:t>
            </a: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..</a:t>
            </a:r>
            <a:b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</a:br>
            <a:endParaRPr lang="en-US" altLang="nl-NL" sz="2000" b="1" i="1" dirty="0">
              <a:solidFill>
                <a:schemeClr val="accent1"/>
              </a:solidFill>
              <a:latin typeface="Verdana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48850" y="4033181"/>
            <a:ext cx="2708476" cy="4873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</a:pP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or </a:t>
            </a:r>
            <a:r>
              <a:rPr lang="nl-NL" altLang="nl-NL" sz="2000" b="1" i="1" dirty="0" err="1" smtClean="0">
                <a:solidFill>
                  <a:schemeClr val="accent1"/>
                </a:solidFill>
                <a:latin typeface="Verdana" charset="0"/>
              </a:rPr>
              <a:t>not</a:t>
            </a: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?</a:t>
            </a:r>
            <a:endParaRPr lang="en-US" altLang="nl-NL" sz="2000" b="1" i="1" dirty="0">
              <a:solidFill>
                <a:schemeClr val="accent1"/>
              </a:solidFill>
              <a:latin typeface="Verdana" charset="0"/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5324354" y="4904206"/>
            <a:ext cx="3495555" cy="65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nl-NL" dirty="0" smtClean="0"/>
              <a:t>Jonker et al 1999.</a:t>
            </a:r>
          </a:p>
          <a:p>
            <a:pPr algn="l"/>
            <a:r>
              <a:rPr lang="nl-NL" dirty="0" smtClean="0"/>
              <a:t>de Roode et al. 2004</a:t>
            </a:r>
          </a:p>
          <a:p>
            <a:pPr algn="l"/>
            <a:r>
              <a:rPr lang="nl-NL" dirty="0" err="1" smtClean="0"/>
              <a:t>Bretherton</a:t>
            </a:r>
            <a:r>
              <a:rPr lang="nl-NL" dirty="0" smtClean="0"/>
              <a:t> &amp; </a:t>
            </a:r>
            <a:r>
              <a:rPr lang="nl-NL" dirty="0" err="1" smtClean="0"/>
              <a:t>Blossey</a:t>
            </a:r>
            <a:r>
              <a:rPr lang="nl-NL" dirty="0" smtClean="0"/>
              <a:t> 2017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0287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hallow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48" y="1782501"/>
            <a:ext cx="3749011" cy="252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omex_clouds-quicktim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90284" y="1819589"/>
            <a:ext cx="3293017" cy="2469762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19918" y="636389"/>
            <a:ext cx="8623138" cy="4873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00000"/>
              </a:lnSpc>
              <a:buClrTx/>
              <a:buSzTx/>
              <a:buFontTx/>
            </a:pPr>
            <a: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  <a:t>Paradise Lost?</a:t>
            </a:r>
            <a:br>
              <a:rPr lang="nl-NL" altLang="nl-NL" sz="2000" b="1" i="1" dirty="0" smtClean="0">
                <a:solidFill>
                  <a:schemeClr val="accent1"/>
                </a:solidFill>
                <a:latin typeface="Verdana" charset="0"/>
              </a:rPr>
            </a:br>
            <a:r>
              <a:rPr lang="nl-NL" altLang="nl-NL" sz="1600" b="1" i="1" dirty="0" smtClean="0">
                <a:solidFill>
                  <a:schemeClr val="accent1"/>
                </a:solidFill>
                <a:latin typeface="Verdana" charset="0"/>
              </a:rPr>
              <a:t/>
            </a:r>
            <a:br>
              <a:rPr lang="nl-NL" altLang="nl-NL" sz="1600" b="1" i="1" dirty="0" smtClean="0">
                <a:solidFill>
                  <a:schemeClr val="accent1"/>
                </a:solidFill>
                <a:latin typeface="Verdana" charset="0"/>
              </a:rPr>
            </a:br>
            <a:endParaRPr lang="en-US" altLang="nl-NL" sz="1600" b="1" i="1" dirty="0">
              <a:solidFill>
                <a:schemeClr val="accent1"/>
              </a:solidFill>
              <a:latin typeface="Verdana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1770927" y="4965539"/>
            <a:ext cx="5379733" cy="333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i="1" dirty="0" smtClean="0">
                <a:solidFill>
                  <a:schemeClr val="accent1"/>
                </a:solidFill>
              </a:rPr>
              <a:t>Low </a:t>
            </a:r>
            <a:r>
              <a:rPr lang="nl-NL" sz="1800" b="1" i="1" dirty="0" err="1" smtClean="0">
                <a:solidFill>
                  <a:schemeClr val="accent1"/>
                </a:solidFill>
              </a:rPr>
              <a:t>positive</a:t>
            </a:r>
            <a:r>
              <a:rPr lang="nl-NL" sz="1800" b="1" i="1" dirty="0" smtClean="0">
                <a:solidFill>
                  <a:schemeClr val="accent1"/>
                </a:solidFill>
              </a:rPr>
              <a:t> </a:t>
            </a:r>
            <a:r>
              <a:rPr lang="nl-NL" sz="1800" b="1" i="1" dirty="0" err="1" smtClean="0">
                <a:solidFill>
                  <a:schemeClr val="accent1"/>
                </a:solidFill>
              </a:rPr>
              <a:t>cloud</a:t>
            </a:r>
            <a:r>
              <a:rPr lang="nl-NL" sz="1800" b="1" i="1" dirty="0" smtClean="0">
                <a:solidFill>
                  <a:schemeClr val="accent1"/>
                </a:solidFill>
              </a:rPr>
              <a:t> </a:t>
            </a:r>
            <a:r>
              <a:rPr lang="nl-NL" sz="1800" b="1" i="1" dirty="0" err="1" smtClean="0">
                <a:solidFill>
                  <a:schemeClr val="accent1"/>
                </a:solidFill>
              </a:rPr>
              <a:t>climate</a:t>
            </a:r>
            <a:r>
              <a:rPr lang="nl-NL" sz="1800" b="1" i="1" dirty="0" smtClean="0">
                <a:solidFill>
                  <a:schemeClr val="accent1"/>
                </a:solidFill>
              </a:rPr>
              <a:t> </a:t>
            </a:r>
            <a:r>
              <a:rPr lang="nl-NL" sz="1800" b="1" i="1" dirty="0" err="1" smtClean="0">
                <a:solidFill>
                  <a:schemeClr val="accent1"/>
                </a:solidFill>
              </a:rPr>
              <a:t>sensitivity</a:t>
            </a:r>
            <a:r>
              <a:rPr lang="nl-NL" sz="1800" b="1" i="1" dirty="0" smtClean="0">
                <a:solidFill>
                  <a:schemeClr val="accent1"/>
                </a:solidFill>
              </a:rPr>
              <a:t> </a:t>
            </a:r>
            <a:endParaRPr lang="nl-NL" sz="1800" b="1" i="1" dirty="0">
              <a:solidFill>
                <a:schemeClr val="accent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3102013" y="1294704"/>
            <a:ext cx="2858947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BOMEX </a:t>
            </a:r>
            <a:r>
              <a:rPr lang="nl-NL" dirty="0" err="1" smtClean="0"/>
              <a:t>induced</a:t>
            </a:r>
            <a:r>
              <a:rPr lang="nl-NL" dirty="0" smtClean="0"/>
              <a:t> </a:t>
            </a:r>
            <a:r>
              <a:rPr lang="nl-NL" dirty="0" err="1" smtClean="0"/>
              <a:t>worldview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53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669174"/>
            <a:ext cx="2818103" cy="24180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0768" y="3694382"/>
            <a:ext cx="2799626" cy="236758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0768" y="909087"/>
            <a:ext cx="2799626" cy="230757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997" y="879675"/>
            <a:ext cx="2704223" cy="233698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1294" y="2577151"/>
            <a:ext cx="1956431" cy="1956431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796171" y="431363"/>
            <a:ext cx="2704223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/>
              <a:t>gravel</a:t>
            </a:r>
            <a:endParaRPr lang="nl-NL"/>
          </a:p>
        </p:txBody>
      </p:sp>
      <p:sp>
        <p:nvSpPr>
          <p:cNvPr id="10" name="Tekstvak 9"/>
          <p:cNvSpPr txBox="1"/>
          <p:nvPr/>
        </p:nvSpPr>
        <p:spPr>
          <a:xfrm>
            <a:off x="914400" y="431363"/>
            <a:ext cx="2704223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/>
              <a:t>sugar</a:t>
            </a:r>
            <a:endParaRPr lang="nl-NL" dirty="0"/>
          </a:p>
        </p:txBody>
      </p:sp>
      <p:sp>
        <p:nvSpPr>
          <p:cNvPr id="11" name="Tekstvak 10"/>
          <p:cNvSpPr txBox="1"/>
          <p:nvPr/>
        </p:nvSpPr>
        <p:spPr>
          <a:xfrm>
            <a:off x="971339" y="6213216"/>
            <a:ext cx="2704223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/>
              <a:t>flowers</a:t>
            </a:r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4908661" y="6201646"/>
            <a:ext cx="2704223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fish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6270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157467" y="694482"/>
            <a:ext cx="6910086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i="1" dirty="0" smtClean="0">
                <a:solidFill>
                  <a:schemeClr val="accent1"/>
                </a:solidFill>
              </a:rPr>
              <a:t>EUREC4A </a:t>
            </a:r>
            <a:r>
              <a:rPr lang="nl-NL" sz="2000" b="1" i="1" dirty="0" err="1" smtClean="0">
                <a:solidFill>
                  <a:schemeClr val="accent1"/>
                </a:solidFill>
              </a:rPr>
              <a:t>simulations</a:t>
            </a:r>
            <a:r>
              <a:rPr lang="nl-NL" sz="2000" b="1" i="1" dirty="0" smtClean="0">
                <a:solidFill>
                  <a:schemeClr val="accent1"/>
                </a:solidFill>
              </a:rPr>
              <a:t> </a:t>
            </a:r>
            <a:r>
              <a:rPr lang="nl-NL" sz="2000" b="1" i="1" dirty="0" err="1" smtClean="0">
                <a:solidFill>
                  <a:schemeClr val="accent1"/>
                </a:solidFill>
              </a:rPr>
              <a:t>will</a:t>
            </a:r>
            <a:r>
              <a:rPr lang="nl-NL" sz="2000" b="1" i="1" dirty="0" smtClean="0">
                <a:solidFill>
                  <a:schemeClr val="accent1"/>
                </a:solidFill>
              </a:rPr>
              <a:t> </a:t>
            </a:r>
            <a:r>
              <a:rPr lang="nl-NL" sz="2000" b="1" i="1" dirty="0" err="1" smtClean="0">
                <a:solidFill>
                  <a:schemeClr val="accent1"/>
                </a:solidFill>
              </a:rPr>
              <a:t>shed</a:t>
            </a:r>
            <a:r>
              <a:rPr lang="nl-NL" sz="2000" b="1" i="1" dirty="0" smtClean="0">
                <a:solidFill>
                  <a:schemeClr val="accent1"/>
                </a:solidFill>
              </a:rPr>
              <a:t> new light on</a:t>
            </a:r>
            <a:endParaRPr lang="nl-NL" sz="2000" b="1" i="1" dirty="0">
              <a:solidFill>
                <a:schemeClr val="accent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405114" y="1713054"/>
            <a:ext cx="8738886" cy="3224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nl-NL" sz="1800" i="1" dirty="0" smtClean="0"/>
              <a:t>How far off </a:t>
            </a:r>
            <a:r>
              <a:rPr lang="nl-NL" sz="1800" i="1" dirty="0" err="1" smtClean="0"/>
              <a:t>were</a:t>
            </a:r>
            <a:r>
              <a:rPr lang="nl-NL" sz="1800" i="1" dirty="0" smtClean="0"/>
              <a:t> we </a:t>
            </a:r>
            <a:r>
              <a:rPr lang="nl-NL" sz="1800" i="1" dirty="0" err="1" smtClean="0"/>
              <a:t>with</a:t>
            </a:r>
            <a:r>
              <a:rPr lang="nl-NL" sz="1800" i="1" dirty="0" smtClean="0"/>
              <a:t> </a:t>
            </a:r>
            <a:r>
              <a:rPr lang="nl-NL" sz="1800" i="1" dirty="0" err="1" smtClean="0"/>
              <a:t>our</a:t>
            </a:r>
            <a:r>
              <a:rPr lang="nl-NL" sz="1800" i="1" dirty="0" smtClean="0"/>
              <a:t> “BOMEX </a:t>
            </a:r>
            <a:r>
              <a:rPr lang="nl-NL" sz="1800" i="1" dirty="0" err="1" smtClean="0"/>
              <a:t>worldview</a:t>
            </a:r>
            <a:r>
              <a:rPr lang="nl-NL" sz="1800" i="1" dirty="0" smtClean="0"/>
              <a:t>”?</a:t>
            </a:r>
          </a:p>
          <a:p>
            <a:pPr marL="285750" indent="-285750" algn="l">
              <a:buFont typeface="Arial" charset="0"/>
              <a:buChar char="•"/>
            </a:pPr>
            <a:endParaRPr lang="nl-NL" sz="1800" i="1" dirty="0" smtClean="0"/>
          </a:p>
          <a:p>
            <a:pPr marL="285750" indent="-285750" algn="l">
              <a:buFont typeface="Arial" charset="0"/>
              <a:buChar char="•"/>
            </a:pPr>
            <a:endParaRPr lang="nl-NL" sz="1800" i="1" dirty="0"/>
          </a:p>
          <a:p>
            <a:pPr marL="285750" indent="-285750" algn="l">
              <a:buFont typeface="Arial" charset="0"/>
              <a:buChar char="•"/>
            </a:pPr>
            <a:r>
              <a:rPr lang="nl-NL" sz="1800" i="1" dirty="0" err="1" smtClean="0"/>
              <a:t>Can</a:t>
            </a:r>
            <a:r>
              <a:rPr lang="nl-NL" sz="1800" i="1" dirty="0" smtClean="0"/>
              <a:t> we reproduce </a:t>
            </a:r>
            <a:r>
              <a:rPr lang="nl-NL" sz="1800" i="1" dirty="0" err="1" smtClean="0"/>
              <a:t>the</a:t>
            </a:r>
            <a:r>
              <a:rPr lang="nl-NL" sz="1800" i="1" dirty="0" smtClean="0"/>
              <a:t> </a:t>
            </a:r>
            <a:r>
              <a:rPr lang="nl-NL" sz="1800" i="1" dirty="0" err="1" smtClean="0"/>
              <a:t>observed</a:t>
            </a:r>
            <a:r>
              <a:rPr lang="nl-NL" sz="1800" i="1" dirty="0" smtClean="0"/>
              <a:t> </a:t>
            </a:r>
            <a:r>
              <a:rPr lang="nl-NL" sz="1800" i="1" dirty="0" err="1" smtClean="0"/>
              <a:t>mesoscale</a:t>
            </a:r>
            <a:r>
              <a:rPr lang="nl-NL" sz="1800" i="1" dirty="0" smtClean="0"/>
              <a:t> </a:t>
            </a:r>
            <a:r>
              <a:rPr lang="nl-NL" sz="1800" i="1" dirty="0" err="1" smtClean="0"/>
              <a:t>variability</a:t>
            </a:r>
            <a:r>
              <a:rPr lang="nl-NL" sz="1800" i="1" dirty="0" smtClean="0"/>
              <a:t>?</a:t>
            </a:r>
          </a:p>
          <a:p>
            <a:pPr marL="285750" indent="-285750" algn="l">
              <a:buFont typeface="Arial" charset="0"/>
              <a:buChar char="•"/>
            </a:pPr>
            <a:endParaRPr lang="nl-NL" sz="1800" i="1" dirty="0" smtClean="0"/>
          </a:p>
          <a:p>
            <a:pPr marL="285750" indent="-285750" algn="l">
              <a:buFont typeface="Arial" charset="0"/>
              <a:buChar char="•"/>
            </a:pPr>
            <a:endParaRPr lang="nl-NL" sz="1800" i="1" dirty="0"/>
          </a:p>
          <a:p>
            <a:pPr marL="285750" indent="-285750" algn="l">
              <a:buFont typeface="Arial" charset="0"/>
              <a:buChar char="•"/>
            </a:pPr>
            <a:r>
              <a:rPr lang="nl-NL" sz="1800" i="1" dirty="0" err="1" smtClean="0"/>
              <a:t>Can</a:t>
            </a:r>
            <a:r>
              <a:rPr lang="nl-NL" sz="1800" i="1" dirty="0" smtClean="0"/>
              <a:t> we </a:t>
            </a:r>
            <a:r>
              <a:rPr lang="nl-NL" sz="1800" i="1" dirty="0" err="1" smtClean="0"/>
              <a:t>understand</a:t>
            </a:r>
            <a:r>
              <a:rPr lang="nl-NL" sz="1800" i="1" dirty="0" smtClean="0"/>
              <a:t> </a:t>
            </a:r>
            <a:r>
              <a:rPr lang="nl-NL" sz="1800" i="1" dirty="0" err="1" smtClean="0"/>
              <a:t>the</a:t>
            </a:r>
            <a:r>
              <a:rPr lang="nl-NL" sz="1800" i="1" dirty="0" smtClean="0"/>
              <a:t> </a:t>
            </a:r>
            <a:r>
              <a:rPr lang="nl-NL" sz="1800" i="1" dirty="0" err="1" smtClean="0"/>
              <a:t>observed</a:t>
            </a:r>
            <a:r>
              <a:rPr lang="nl-NL" sz="1800" i="1" dirty="0" smtClean="0"/>
              <a:t> </a:t>
            </a:r>
            <a:r>
              <a:rPr lang="nl-NL" sz="1800" i="1" dirty="0" err="1" smtClean="0"/>
              <a:t>mesoscale</a:t>
            </a:r>
            <a:r>
              <a:rPr lang="nl-NL" sz="1800" i="1" dirty="0" smtClean="0"/>
              <a:t> </a:t>
            </a:r>
            <a:r>
              <a:rPr lang="nl-NL" sz="1800" i="1" dirty="0" err="1" smtClean="0"/>
              <a:t>variability</a:t>
            </a:r>
            <a:r>
              <a:rPr lang="nl-NL" sz="1800" i="1" dirty="0" smtClean="0"/>
              <a:t>?</a:t>
            </a:r>
          </a:p>
          <a:p>
            <a:pPr marL="285750" indent="-285750" algn="l">
              <a:buFont typeface="Arial" charset="0"/>
              <a:buChar char="•"/>
            </a:pPr>
            <a:endParaRPr lang="nl-NL" sz="1800" i="1" dirty="0" smtClean="0"/>
          </a:p>
          <a:p>
            <a:pPr marL="285750" indent="-285750" algn="l">
              <a:buFont typeface="Arial" charset="0"/>
              <a:buChar char="•"/>
            </a:pPr>
            <a:endParaRPr lang="nl-NL" sz="1800" i="1" dirty="0" smtClean="0"/>
          </a:p>
          <a:p>
            <a:pPr marL="285750" indent="-285750" algn="l">
              <a:buFont typeface="Arial" charset="0"/>
              <a:buChar char="•"/>
            </a:pPr>
            <a:r>
              <a:rPr lang="nl-NL" sz="1800" i="1" dirty="0" smtClean="0"/>
              <a:t>How </a:t>
            </a:r>
            <a:r>
              <a:rPr lang="nl-NL" sz="1800" i="1" dirty="0" err="1" smtClean="0"/>
              <a:t>variable</a:t>
            </a:r>
            <a:r>
              <a:rPr lang="nl-NL" sz="1800" i="1" dirty="0" smtClean="0"/>
              <a:t> are </a:t>
            </a:r>
            <a:r>
              <a:rPr lang="nl-NL" sz="1800" i="1" dirty="0" err="1" smtClean="0"/>
              <a:t>cloud</a:t>
            </a:r>
            <a:r>
              <a:rPr lang="nl-NL" sz="1800" i="1" dirty="0" smtClean="0"/>
              <a:t> </a:t>
            </a:r>
            <a:r>
              <a:rPr lang="nl-NL" sz="1800" i="1" dirty="0" err="1" smtClean="0"/>
              <a:t>fraction</a:t>
            </a:r>
            <a:r>
              <a:rPr lang="nl-NL" sz="1800" i="1" dirty="0" smtClean="0"/>
              <a:t> </a:t>
            </a:r>
            <a:r>
              <a:rPr lang="nl-NL" sz="1800" i="1" dirty="0" err="1" smtClean="0"/>
              <a:t>and</a:t>
            </a:r>
            <a:r>
              <a:rPr lang="nl-NL" sz="1800" i="1" dirty="0" smtClean="0"/>
              <a:t> </a:t>
            </a:r>
            <a:r>
              <a:rPr lang="nl-NL" sz="1800" i="1" dirty="0" err="1" smtClean="0"/>
              <a:t>mass</a:t>
            </a:r>
            <a:r>
              <a:rPr lang="nl-NL" sz="1800" i="1" dirty="0" smtClean="0"/>
              <a:t> flux (at base but </a:t>
            </a:r>
            <a:r>
              <a:rPr lang="nl-NL" sz="1800" i="1" dirty="0" err="1" smtClean="0"/>
              <a:t>also</a:t>
            </a:r>
            <a:r>
              <a:rPr lang="nl-NL" sz="1800" i="1" dirty="0" smtClean="0"/>
              <a:t> at top) </a:t>
            </a:r>
            <a:r>
              <a:rPr lang="nl-NL" sz="1800" i="1" dirty="0" err="1" smtClean="0"/>
              <a:t>really</a:t>
            </a:r>
            <a:r>
              <a:rPr lang="nl-NL" sz="1800" i="1" dirty="0" smtClean="0"/>
              <a:t>.</a:t>
            </a:r>
          </a:p>
          <a:p>
            <a:pPr marL="285750" indent="-285750" algn="l">
              <a:buFont typeface="Arial" charset="0"/>
              <a:buChar char="•"/>
            </a:pPr>
            <a:endParaRPr lang="nl-NL" sz="1800" i="1" dirty="0"/>
          </a:p>
          <a:p>
            <a:pPr marL="285750" indent="-285750" algn="l">
              <a:buFont typeface="Arial" charset="0"/>
              <a:buChar char="•"/>
            </a:pPr>
            <a:r>
              <a:rPr lang="nl-NL" sz="1800" i="1" dirty="0" smtClean="0"/>
              <a:t>How does </a:t>
            </a:r>
            <a:r>
              <a:rPr lang="nl-NL" sz="1800" i="1" dirty="0" err="1" smtClean="0"/>
              <a:t>this</a:t>
            </a:r>
            <a:r>
              <a:rPr lang="nl-NL" sz="1800" i="1" dirty="0" smtClean="0"/>
              <a:t> affect </a:t>
            </a:r>
            <a:r>
              <a:rPr lang="nl-NL" sz="1800" i="1" dirty="0" err="1" smtClean="0"/>
              <a:t>climate</a:t>
            </a:r>
            <a:r>
              <a:rPr lang="nl-NL" sz="1800" i="1" dirty="0" smtClean="0"/>
              <a:t> </a:t>
            </a:r>
            <a:r>
              <a:rPr lang="nl-NL" sz="1800" i="1" dirty="0" err="1" smtClean="0"/>
              <a:t>sensitivity</a:t>
            </a:r>
            <a:r>
              <a:rPr lang="nl-NL" sz="1800" i="1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619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513" y="839788"/>
            <a:ext cx="5191125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792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895" y="463686"/>
            <a:ext cx="6334567" cy="630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4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630" y="1079628"/>
            <a:ext cx="3785545" cy="448084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76174" y="378069"/>
            <a:ext cx="3337764" cy="574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 smtClean="0">
                <a:solidFill>
                  <a:schemeClr val="accent1"/>
                </a:solidFill>
              </a:rPr>
              <a:t>Well </a:t>
            </a:r>
            <a:r>
              <a:rPr lang="nl-NL" sz="1800" b="1" dirty="0" err="1" smtClean="0">
                <a:solidFill>
                  <a:schemeClr val="accent1"/>
                </a:solidFill>
              </a:rPr>
              <a:t>observed</a:t>
            </a:r>
            <a:r>
              <a:rPr lang="nl-NL" sz="1800" b="1" dirty="0" smtClean="0">
                <a:solidFill>
                  <a:schemeClr val="accent1"/>
                </a:solidFill>
              </a:rPr>
              <a:t> steady state</a:t>
            </a:r>
            <a:r>
              <a:rPr lang="mr-IN" sz="1600" b="1" dirty="0" smtClean="0">
                <a:solidFill>
                  <a:schemeClr val="accent1"/>
                </a:solidFill>
              </a:rPr>
              <a:t>…</a:t>
            </a:r>
            <a:r>
              <a:rPr lang="nl-NL" sz="1600" b="1" dirty="0" smtClean="0"/>
              <a:t>.</a:t>
            </a:r>
            <a:endParaRPr lang="nl-NL" sz="1600" b="1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915" y="1849860"/>
            <a:ext cx="5210356" cy="1620663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041" y="3984222"/>
            <a:ext cx="4270838" cy="675960"/>
          </a:xfrm>
          <a:prstGeom prst="rect">
            <a:avLst/>
          </a:prstGeom>
        </p:spPr>
      </p:pic>
      <p:sp>
        <p:nvSpPr>
          <p:cNvPr id="9" name="Tekstvak 8"/>
          <p:cNvSpPr txBox="1"/>
          <p:nvPr/>
        </p:nvSpPr>
        <p:spPr>
          <a:xfrm>
            <a:off x="4431109" y="378069"/>
            <a:ext cx="3337764" cy="574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800" b="1" dirty="0" smtClean="0">
                <a:solidFill>
                  <a:schemeClr val="accent1"/>
                </a:solidFill>
              </a:rPr>
              <a:t>Well </a:t>
            </a:r>
            <a:r>
              <a:rPr lang="nl-NL" sz="1800" b="1" dirty="0" err="1" smtClean="0">
                <a:solidFill>
                  <a:schemeClr val="accent1"/>
                </a:solidFill>
              </a:rPr>
              <a:t>observed</a:t>
            </a:r>
            <a:r>
              <a:rPr lang="nl-NL" sz="1800" b="1" dirty="0" smtClean="0">
                <a:solidFill>
                  <a:schemeClr val="accent1"/>
                </a:solidFill>
              </a:rPr>
              <a:t> large </a:t>
            </a:r>
            <a:r>
              <a:rPr lang="nl-NL" sz="1800" b="1" dirty="0" err="1" smtClean="0">
                <a:solidFill>
                  <a:schemeClr val="accent1"/>
                </a:solidFill>
              </a:rPr>
              <a:t>scale</a:t>
            </a:r>
            <a:r>
              <a:rPr lang="nl-NL" sz="1800" b="1" dirty="0" smtClean="0">
                <a:solidFill>
                  <a:schemeClr val="accent1"/>
                </a:solidFill>
              </a:rPr>
              <a:t> </a:t>
            </a:r>
            <a:r>
              <a:rPr lang="nl-NL" sz="1800" b="1" dirty="0" err="1" smtClean="0">
                <a:solidFill>
                  <a:schemeClr val="accent1"/>
                </a:solidFill>
              </a:rPr>
              <a:t>forcings</a:t>
            </a:r>
            <a:r>
              <a:rPr lang="mr-IN" sz="1800" b="1" dirty="0" smtClean="0"/>
              <a:t>…</a:t>
            </a:r>
            <a:r>
              <a:rPr lang="nl-NL" sz="1800" b="1" dirty="0" smtClean="0"/>
              <a:t>.</a:t>
            </a:r>
            <a:endParaRPr lang="nl-NL" sz="1800" b="1" dirty="0"/>
          </a:p>
        </p:txBody>
      </p:sp>
      <p:sp>
        <p:nvSpPr>
          <p:cNvPr id="11" name="Tekstvak 10"/>
          <p:cNvSpPr txBox="1"/>
          <p:nvPr/>
        </p:nvSpPr>
        <p:spPr>
          <a:xfrm>
            <a:off x="4102674" y="5300085"/>
            <a:ext cx="4270838" cy="520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i="1" dirty="0" err="1" smtClean="0"/>
              <a:t>Providing</a:t>
            </a:r>
            <a:r>
              <a:rPr lang="nl-NL" sz="1600" i="1" dirty="0" smtClean="0"/>
              <a:t> a </a:t>
            </a:r>
            <a:r>
              <a:rPr lang="nl-NL" sz="1600" i="1" dirty="0" err="1" smtClean="0"/>
              <a:t>simple</a:t>
            </a:r>
            <a:r>
              <a:rPr lang="nl-NL" sz="1600" i="1" dirty="0" smtClean="0"/>
              <a:t> but </a:t>
            </a:r>
            <a:r>
              <a:rPr lang="nl-NL" sz="1600" i="1" dirty="0" err="1" smtClean="0"/>
              <a:t>critical</a:t>
            </a:r>
            <a:r>
              <a:rPr lang="nl-NL" sz="1600" i="1" dirty="0" smtClean="0"/>
              <a:t> test </a:t>
            </a:r>
            <a:r>
              <a:rPr lang="nl-NL" sz="1600" i="1" dirty="0" err="1" smtClean="0"/>
              <a:t>for</a:t>
            </a:r>
            <a:r>
              <a:rPr lang="nl-NL" sz="1600" i="1" dirty="0" smtClean="0"/>
              <a:t> Large Eddy </a:t>
            </a:r>
            <a:r>
              <a:rPr lang="nl-NL" sz="1600" i="1" dirty="0" err="1" smtClean="0"/>
              <a:t>Simulations</a:t>
            </a:r>
            <a:r>
              <a:rPr lang="mr-IN" sz="1600" i="1" dirty="0" smtClean="0"/>
              <a:t>……</a:t>
            </a:r>
            <a:endParaRPr lang="nl-NL" sz="1600" i="1" dirty="0"/>
          </a:p>
        </p:txBody>
      </p:sp>
      <p:sp>
        <p:nvSpPr>
          <p:cNvPr id="2" name="Tekstvak 1"/>
          <p:cNvSpPr txBox="1"/>
          <p:nvPr/>
        </p:nvSpPr>
        <p:spPr>
          <a:xfrm>
            <a:off x="-214166" y="5687776"/>
            <a:ext cx="2801073" cy="23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 smtClean="0"/>
              <a:t>siebesma&amp;cuijpers</a:t>
            </a:r>
            <a:r>
              <a:rPr lang="nl-NL" sz="1100" dirty="0" smtClean="0"/>
              <a:t> 95</a:t>
            </a:r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129404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mex_clouds-quicktim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608" y="1706154"/>
            <a:ext cx="2922626" cy="219196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44" y="1897061"/>
            <a:ext cx="4305782" cy="211680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791172" y="601884"/>
            <a:ext cx="5859693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err="1" smtClean="0">
                <a:solidFill>
                  <a:schemeClr val="accent1"/>
                </a:solidFill>
              </a:rPr>
              <a:t>Conceptual</a:t>
            </a:r>
            <a:r>
              <a:rPr lang="nl-NL" sz="2000" b="1" dirty="0" smtClean="0">
                <a:solidFill>
                  <a:schemeClr val="accent1"/>
                </a:solidFill>
              </a:rPr>
              <a:t> Understanding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445608" y="4530201"/>
            <a:ext cx="8270129" cy="1779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charset="0"/>
              <a:buChar char="•"/>
            </a:pPr>
            <a:r>
              <a:rPr lang="nl-NL" dirty="0" smtClean="0"/>
              <a:t>N independent </a:t>
            </a:r>
            <a:r>
              <a:rPr lang="nl-NL" dirty="0" err="1" smtClean="0"/>
              <a:t>entraining</a:t>
            </a:r>
            <a:r>
              <a:rPr lang="nl-NL" dirty="0" smtClean="0"/>
              <a:t> </a:t>
            </a:r>
            <a:r>
              <a:rPr lang="nl-NL" dirty="0" err="1" smtClean="0"/>
              <a:t>plumes</a:t>
            </a:r>
            <a:endParaRPr lang="nl-NL" dirty="0" smtClean="0"/>
          </a:p>
          <a:p>
            <a:pPr marL="285750" indent="-285750" algn="l">
              <a:buFont typeface="Arial" charset="0"/>
              <a:buChar char="•"/>
            </a:pPr>
            <a:endParaRPr lang="nl-NL" dirty="0"/>
          </a:p>
          <a:p>
            <a:pPr marL="285750" indent="-285750" algn="l">
              <a:buFont typeface="Arial" charset="0"/>
              <a:buChar char="•"/>
            </a:pPr>
            <a:r>
              <a:rPr lang="nl-NL" dirty="0" err="1" smtClean="0"/>
              <a:t>Similar</a:t>
            </a:r>
            <a:r>
              <a:rPr lang="nl-NL" dirty="0" smtClean="0"/>
              <a:t> Cloud Base</a:t>
            </a:r>
          </a:p>
          <a:p>
            <a:pPr marL="285750" indent="-285750" algn="l">
              <a:buFont typeface="Arial" charset="0"/>
              <a:buChar char="•"/>
            </a:pPr>
            <a:endParaRPr lang="nl-NL" dirty="0"/>
          </a:p>
          <a:p>
            <a:pPr marL="285750" indent="-285750" algn="l">
              <a:buFont typeface="Arial" charset="0"/>
              <a:buChar char="•"/>
            </a:pPr>
            <a:r>
              <a:rPr lang="nl-NL" dirty="0" err="1" smtClean="0"/>
              <a:t>Many</a:t>
            </a:r>
            <a:r>
              <a:rPr lang="nl-NL" dirty="0" smtClean="0"/>
              <a:t> </a:t>
            </a:r>
            <a:r>
              <a:rPr lang="nl-NL" dirty="0" err="1" smtClean="0"/>
              <a:t>clouds</a:t>
            </a:r>
            <a:r>
              <a:rPr lang="nl-NL" dirty="0" smtClean="0"/>
              <a:t>: small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shallow</a:t>
            </a:r>
            <a:r>
              <a:rPr lang="mr-IN" dirty="0" smtClean="0"/>
              <a:t>…</a:t>
            </a:r>
            <a:r>
              <a:rPr lang="nl-NL" dirty="0" smtClean="0"/>
              <a:t>. Lesser </a:t>
            </a:r>
            <a:r>
              <a:rPr lang="nl-NL" dirty="0" err="1" smtClean="0"/>
              <a:t>clouds</a:t>
            </a:r>
            <a:r>
              <a:rPr lang="nl-NL" dirty="0" smtClean="0"/>
              <a:t>:  high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deep</a:t>
            </a:r>
            <a:r>
              <a:rPr lang="nl-NL" dirty="0" smtClean="0"/>
              <a:t>.</a:t>
            </a:r>
          </a:p>
          <a:p>
            <a:pPr marL="285750" indent="-285750" algn="l">
              <a:buFont typeface="Arial" charset="0"/>
              <a:buChar char="•"/>
            </a:pPr>
            <a:endParaRPr lang="nl-NL" dirty="0"/>
          </a:p>
          <a:p>
            <a:pPr marL="285750" indent="-285750" algn="l">
              <a:buFont typeface="Arial" charset="0"/>
              <a:buChar char="•"/>
            </a:pPr>
            <a:r>
              <a:rPr lang="nl-NL" dirty="0" smtClean="0"/>
              <a:t>Low Cloud cover ( ~ 15 % ) </a:t>
            </a:r>
          </a:p>
          <a:p>
            <a:pPr marL="285750" indent="-285750" algn="l">
              <a:buFont typeface="Arial" charset="0"/>
              <a:buChar char="•"/>
            </a:pPr>
            <a:endParaRPr lang="nl-NL" dirty="0"/>
          </a:p>
          <a:p>
            <a:pPr marL="285750" indent="-285750" algn="l">
              <a:buFont typeface="Arial" charset="0"/>
              <a:buChar char="•"/>
            </a:pPr>
            <a:r>
              <a:rPr lang="nl-NL" dirty="0" err="1" smtClean="0"/>
              <a:t>Transporting</a:t>
            </a:r>
            <a:r>
              <a:rPr lang="nl-NL" dirty="0" smtClean="0"/>
              <a:t> </a:t>
            </a:r>
            <a:r>
              <a:rPr lang="nl-NL" dirty="0" err="1" smtClean="0"/>
              <a:t>moisture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heat out of </a:t>
            </a:r>
            <a:r>
              <a:rPr lang="nl-NL" dirty="0" err="1" smtClean="0"/>
              <a:t>the</a:t>
            </a:r>
            <a:r>
              <a:rPr lang="nl-NL" dirty="0" smtClean="0"/>
              <a:t> </a:t>
            </a:r>
            <a:r>
              <a:rPr lang="nl-NL" dirty="0" err="1" smtClean="0"/>
              <a:t>boundary</a:t>
            </a:r>
            <a:r>
              <a:rPr lang="nl-NL" dirty="0" smtClean="0"/>
              <a:t> </a:t>
            </a:r>
            <a:r>
              <a:rPr lang="nl-NL" dirty="0" err="1" smtClean="0"/>
              <a:t>layer</a:t>
            </a:r>
            <a:r>
              <a:rPr lang="nl-NL" dirty="0" smtClean="0"/>
              <a:t> as to keep it in equilibrium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4976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1556634" y="504336"/>
            <a:ext cx="5920612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accent1"/>
                </a:solidFill>
              </a:rPr>
              <a:t>Practical </a:t>
            </a:r>
            <a:r>
              <a:rPr lang="nl-NL" sz="2000" b="1" dirty="0" err="1" smtClean="0">
                <a:solidFill>
                  <a:schemeClr val="accent1"/>
                </a:solidFill>
              </a:rPr>
              <a:t>Implications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-902826" y="1980759"/>
            <a:ext cx="6736466" cy="654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The ”</a:t>
            </a:r>
            <a:r>
              <a:rPr lang="nl-NL" dirty="0" err="1" smtClean="0"/>
              <a:t>minimal</a:t>
            </a:r>
            <a:r>
              <a:rPr lang="nl-NL" dirty="0" smtClean="0"/>
              <a:t>” model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shallow</a:t>
            </a:r>
            <a:r>
              <a:rPr lang="nl-NL" dirty="0" smtClean="0"/>
              <a:t> </a:t>
            </a:r>
            <a:r>
              <a:rPr lang="nl-NL" dirty="0" err="1" smtClean="0"/>
              <a:t>convection</a:t>
            </a:r>
            <a:endParaRPr lang="nl-NL" dirty="0" smtClean="0"/>
          </a:p>
          <a:p>
            <a:endParaRPr lang="nl-NL" dirty="0"/>
          </a:p>
          <a:p>
            <a:r>
              <a:rPr lang="nl-NL" dirty="0" smtClean="0"/>
              <a:t>“Bulk” </a:t>
            </a:r>
            <a:r>
              <a:rPr lang="nl-NL" dirty="0" err="1" smtClean="0"/>
              <a:t>entraining</a:t>
            </a:r>
            <a:r>
              <a:rPr lang="nl-NL" dirty="0" smtClean="0"/>
              <a:t>/</a:t>
            </a:r>
            <a:r>
              <a:rPr lang="nl-NL" dirty="0" err="1" smtClean="0"/>
              <a:t>detraining</a:t>
            </a:r>
            <a:r>
              <a:rPr lang="nl-NL" dirty="0" smtClean="0"/>
              <a:t> plume</a:t>
            </a:r>
            <a:endParaRPr lang="nl-NL" dirty="0"/>
          </a:p>
        </p:txBody>
      </p:sp>
      <p:sp>
        <p:nvSpPr>
          <p:cNvPr id="10" name="Linkeraccolade 9"/>
          <p:cNvSpPr/>
          <p:nvPr/>
        </p:nvSpPr>
        <p:spPr>
          <a:xfrm>
            <a:off x="4988689" y="1377387"/>
            <a:ext cx="45719" cy="177092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887" y="1615150"/>
            <a:ext cx="1511300" cy="1295400"/>
          </a:xfrm>
          <a:prstGeom prst="rect">
            <a:avLst/>
          </a:prstGeom>
        </p:spPr>
      </p:pic>
      <p:sp>
        <p:nvSpPr>
          <p:cNvPr id="12" name="Tekstvak 11"/>
          <p:cNvSpPr txBox="1"/>
          <p:nvPr/>
        </p:nvSpPr>
        <p:spPr>
          <a:xfrm>
            <a:off x="6817489" y="2143041"/>
            <a:ext cx="2141316" cy="23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 smtClean="0"/>
              <a:t>Tiedtke</a:t>
            </a:r>
            <a:r>
              <a:rPr lang="nl-NL" sz="1100" dirty="0" smtClean="0"/>
              <a:t> (1989)</a:t>
            </a:r>
            <a:endParaRPr lang="nl-NL" sz="1100" dirty="0"/>
          </a:p>
        </p:txBody>
      </p:sp>
      <p:sp>
        <p:nvSpPr>
          <p:cNvPr id="14" name="Tekstvak 13"/>
          <p:cNvSpPr txBox="1"/>
          <p:nvPr/>
        </p:nvSpPr>
        <p:spPr>
          <a:xfrm>
            <a:off x="6504972" y="3407693"/>
            <a:ext cx="4907666" cy="277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mr-IN" dirty="0" smtClean="0"/>
              <a:t>……</a:t>
            </a:r>
            <a:r>
              <a:rPr lang="nl-NL" dirty="0" smtClean="0"/>
              <a:t>    is </a:t>
            </a:r>
            <a:r>
              <a:rPr lang="nl-NL" dirty="0" err="1" smtClean="0"/>
              <a:t>sufficient</a:t>
            </a:r>
            <a:endParaRPr lang="nl-NL" dirty="0"/>
          </a:p>
        </p:txBody>
      </p:sp>
      <p:cxnSp>
        <p:nvCxnSpPr>
          <p:cNvPr id="33" name="Straight Arrow Connector 42"/>
          <p:cNvCxnSpPr/>
          <p:nvPr/>
        </p:nvCxnSpPr>
        <p:spPr>
          <a:xfrm flipV="1">
            <a:off x="6573310" y="5203345"/>
            <a:ext cx="0" cy="629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Pijl links 34"/>
          <p:cNvSpPr/>
          <p:nvPr/>
        </p:nvSpPr>
        <p:spPr>
          <a:xfrm>
            <a:off x="4197284" y="4698919"/>
            <a:ext cx="598588" cy="27201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7" name="Afbeelding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4" y="4016716"/>
            <a:ext cx="3498165" cy="1719768"/>
          </a:xfrm>
          <a:prstGeom prst="rect">
            <a:avLst/>
          </a:prstGeom>
        </p:spPr>
      </p:pic>
      <p:sp>
        <p:nvSpPr>
          <p:cNvPr id="38" name="Tekstvak 37"/>
          <p:cNvSpPr txBox="1"/>
          <p:nvPr/>
        </p:nvSpPr>
        <p:spPr>
          <a:xfrm>
            <a:off x="1556634" y="6286773"/>
            <a:ext cx="7280475" cy="30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 err="1" smtClean="0"/>
              <a:t>Provided</a:t>
            </a:r>
            <a:r>
              <a:rPr lang="nl-NL" sz="1600" dirty="0" smtClean="0"/>
              <a:t> </a:t>
            </a:r>
            <a:r>
              <a:rPr lang="nl-NL" sz="1600" dirty="0" err="1" smtClean="0"/>
              <a:t>that</a:t>
            </a:r>
            <a:r>
              <a:rPr lang="mr-IN" sz="1600" dirty="0" smtClean="0"/>
              <a:t>……</a:t>
            </a:r>
            <a:r>
              <a:rPr lang="nl-NL" sz="1600" dirty="0" smtClean="0"/>
              <a:t>proper </a:t>
            </a:r>
            <a:r>
              <a:rPr lang="nl-NL" sz="1600" dirty="0" err="1" smtClean="0"/>
              <a:t>diagnosed</a:t>
            </a:r>
            <a:r>
              <a:rPr lang="nl-NL" sz="1600" dirty="0" smtClean="0"/>
              <a:t> </a:t>
            </a:r>
            <a:r>
              <a:rPr lang="nl-NL" sz="1600" dirty="0" err="1" smtClean="0"/>
              <a:t>values</a:t>
            </a:r>
            <a:r>
              <a:rPr lang="nl-NL" sz="1600" dirty="0" smtClean="0"/>
              <a:t> of M, </a:t>
            </a:r>
            <a:r>
              <a:rPr lang="nl-NL" sz="1600" dirty="0" smtClean="0">
                <a:latin typeface="Symbol" charset="2"/>
                <a:ea typeface="Symbol" charset="2"/>
                <a:cs typeface="Symbol" charset="2"/>
              </a:rPr>
              <a:t>e</a:t>
            </a:r>
            <a:r>
              <a:rPr lang="nl-NL" sz="1600" dirty="0" smtClean="0"/>
              <a:t>, </a:t>
            </a:r>
            <a:r>
              <a:rPr lang="nl-NL" sz="1600" dirty="0" smtClean="0">
                <a:latin typeface="Symbol" charset="2"/>
                <a:ea typeface="Symbol" charset="2"/>
                <a:cs typeface="Symbol" charset="2"/>
              </a:rPr>
              <a:t>d</a:t>
            </a:r>
            <a:r>
              <a:rPr lang="nl-NL" sz="1600" dirty="0" smtClean="0"/>
              <a:t> are </a:t>
            </a:r>
            <a:r>
              <a:rPr lang="nl-NL" sz="1600" dirty="0" err="1" smtClean="0"/>
              <a:t>used</a:t>
            </a:r>
            <a:r>
              <a:rPr lang="nl-NL" sz="1600" dirty="0" smtClean="0"/>
              <a:t>  </a:t>
            </a:r>
            <a:r>
              <a:rPr lang="mr-IN" sz="1600" dirty="0" smtClean="0"/>
              <a:t>……</a:t>
            </a:r>
            <a:endParaRPr lang="nl-NL" sz="1600" dirty="0"/>
          </a:p>
        </p:txBody>
      </p:sp>
      <p:pic>
        <p:nvPicPr>
          <p:cNvPr id="39" name="Afbeelding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6872" y="3640691"/>
            <a:ext cx="1308100" cy="2222500"/>
          </a:xfrm>
          <a:prstGeom prst="rect">
            <a:avLst/>
          </a:prstGeom>
        </p:spPr>
      </p:pic>
      <p:sp>
        <p:nvSpPr>
          <p:cNvPr id="40" name="Tekstvak 39"/>
          <p:cNvSpPr txBox="1"/>
          <p:nvPr/>
        </p:nvSpPr>
        <p:spPr>
          <a:xfrm>
            <a:off x="6198244" y="5456727"/>
            <a:ext cx="1822851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leaking</a:t>
            </a:r>
            <a:r>
              <a:rPr lang="nl-NL" dirty="0" smtClean="0"/>
              <a:t> </a:t>
            </a:r>
            <a:r>
              <a:rPr lang="nl-NL" dirty="0" err="1" smtClean="0"/>
              <a:t>funnel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0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908614" y="413762"/>
            <a:ext cx="7986532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accent1"/>
                </a:solidFill>
              </a:rPr>
              <a:t>GEWEX Cloud System </a:t>
            </a:r>
            <a:r>
              <a:rPr lang="nl-NL" sz="2000" b="1" dirty="0" err="1" smtClean="0">
                <a:solidFill>
                  <a:schemeClr val="accent1"/>
                </a:solidFill>
              </a:rPr>
              <a:t>Intercomparison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23" y="1859774"/>
            <a:ext cx="3977913" cy="484196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776712" y="1017749"/>
            <a:ext cx="6389225" cy="842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smtClean="0"/>
              <a:t>Using LES as guideline </a:t>
            </a:r>
            <a:r>
              <a:rPr lang="nl-NL" i="1" dirty="0" err="1" smtClean="0"/>
              <a:t>for</a:t>
            </a:r>
            <a:r>
              <a:rPr lang="nl-NL" i="1" dirty="0" smtClean="0"/>
              <a:t> </a:t>
            </a:r>
            <a:r>
              <a:rPr lang="nl-NL" i="1" dirty="0" err="1" smtClean="0"/>
              <a:t>cloud</a:t>
            </a:r>
            <a:r>
              <a:rPr lang="nl-NL" i="1" dirty="0" smtClean="0"/>
              <a:t> </a:t>
            </a:r>
            <a:r>
              <a:rPr lang="nl-NL" i="1" dirty="0" err="1" smtClean="0"/>
              <a:t>and</a:t>
            </a:r>
            <a:r>
              <a:rPr lang="nl-NL" i="1" dirty="0" smtClean="0"/>
              <a:t> </a:t>
            </a:r>
            <a:r>
              <a:rPr lang="nl-NL" i="1" dirty="0" err="1" smtClean="0"/>
              <a:t>convection</a:t>
            </a:r>
            <a:r>
              <a:rPr lang="nl-NL" i="1" dirty="0" smtClean="0"/>
              <a:t> </a:t>
            </a:r>
            <a:r>
              <a:rPr lang="nl-NL" i="1" dirty="0" err="1" smtClean="0"/>
              <a:t>parameterizations</a:t>
            </a:r>
            <a:endParaRPr lang="nl-NL" i="1" dirty="0" smtClean="0"/>
          </a:p>
          <a:p>
            <a:endParaRPr lang="nl-NL" i="1" dirty="0"/>
          </a:p>
          <a:p>
            <a:r>
              <a:rPr lang="nl-NL" i="1" dirty="0" err="1"/>
              <a:t>Initially</a:t>
            </a:r>
            <a:r>
              <a:rPr lang="nl-NL" i="1" dirty="0"/>
              <a:t> </a:t>
            </a:r>
            <a:r>
              <a:rPr lang="nl-NL" i="1" dirty="0" err="1"/>
              <a:t>focused</a:t>
            </a:r>
            <a:r>
              <a:rPr lang="nl-NL" i="1" dirty="0"/>
              <a:t> on stratocumulus</a:t>
            </a:r>
          </a:p>
          <a:p>
            <a:endParaRPr lang="nl-NL" i="1" dirty="0"/>
          </a:p>
        </p:txBody>
      </p:sp>
      <p:sp>
        <p:nvSpPr>
          <p:cNvPr id="2" name="Tekstvak 1"/>
          <p:cNvSpPr txBox="1"/>
          <p:nvPr/>
        </p:nvSpPr>
        <p:spPr>
          <a:xfrm>
            <a:off x="-457202" y="1580017"/>
            <a:ext cx="2233914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moeng</a:t>
            </a:r>
            <a:r>
              <a:rPr lang="nl-NL" dirty="0" smtClean="0"/>
              <a:t> 95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9449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908614" y="413762"/>
            <a:ext cx="7986532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accent1"/>
                </a:solidFill>
              </a:rPr>
              <a:t>GEWEX Cloud System </a:t>
            </a:r>
            <a:r>
              <a:rPr lang="nl-NL" sz="2000" b="1" dirty="0" err="1" smtClean="0">
                <a:solidFill>
                  <a:schemeClr val="accent1"/>
                </a:solidFill>
              </a:rPr>
              <a:t>Intercomparison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23" y="1859774"/>
            <a:ext cx="3977913" cy="484196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776712" y="1017749"/>
            <a:ext cx="6389225" cy="842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smtClean="0"/>
              <a:t>Using LES as guideline </a:t>
            </a:r>
            <a:r>
              <a:rPr lang="nl-NL" i="1" dirty="0" err="1" smtClean="0"/>
              <a:t>for</a:t>
            </a:r>
            <a:r>
              <a:rPr lang="nl-NL" i="1" dirty="0" smtClean="0"/>
              <a:t> </a:t>
            </a:r>
            <a:r>
              <a:rPr lang="nl-NL" i="1" dirty="0" err="1" smtClean="0"/>
              <a:t>cloud</a:t>
            </a:r>
            <a:r>
              <a:rPr lang="nl-NL" i="1" dirty="0" smtClean="0"/>
              <a:t> </a:t>
            </a:r>
            <a:r>
              <a:rPr lang="nl-NL" i="1" dirty="0" err="1" smtClean="0"/>
              <a:t>and</a:t>
            </a:r>
            <a:r>
              <a:rPr lang="nl-NL" i="1" dirty="0" smtClean="0"/>
              <a:t> </a:t>
            </a:r>
            <a:r>
              <a:rPr lang="nl-NL" i="1" dirty="0" err="1" smtClean="0"/>
              <a:t>convection</a:t>
            </a:r>
            <a:r>
              <a:rPr lang="nl-NL" i="1" dirty="0" smtClean="0"/>
              <a:t> </a:t>
            </a:r>
            <a:r>
              <a:rPr lang="nl-NL" i="1" dirty="0" err="1" smtClean="0"/>
              <a:t>parameterizations</a:t>
            </a:r>
            <a:endParaRPr lang="nl-NL" i="1" dirty="0" smtClean="0"/>
          </a:p>
          <a:p>
            <a:endParaRPr lang="nl-NL" i="1" dirty="0"/>
          </a:p>
          <a:p>
            <a:r>
              <a:rPr lang="nl-NL" i="1" dirty="0" err="1"/>
              <a:t>Initially</a:t>
            </a:r>
            <a:r>
              <a:rPr lang="nl-NL" i="1" dirty="0"/>
              <a:t> </a:t>
            </a:r>
            <a:r>
              <a:rPr lang="nl-NL" i="1" dirty="0" err="1"/>
              <a:t>focused</a:t>
            </a:r>
            <a:r>
              <a:rPr lang="nl-NL" i="1" dirty="0"/>
              <a:t> on stratocumulus</a:t>
            </a:r>
          </a:p>
          <a:p>
            <a:endParaRPr lang="nl-NL" i="1" dirty="0"/>
          </a:p>
        </p:txBody>
      </p:sp>
      <p:sp>
        <p:nvSpPr>
          <p:cNvPr id="7" name="Tekstvak 6"/>
          <p:cNvSpPr txBox="1"/>
          <p:nvPr/>
        </p:nvSpPr>
        <p:spPr>
          <a:xfrm>
            <a:off x="5816510" y="4398380"/>
            <a:ext cx="184731" cy="279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4572001" y="3680750"/>
            <a:ext cx="3819645" cy="30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1" dirty="0" err="1" smtClean="0">
                <a:solidFill>
                  <a:schemeClr val="accent1"/>
                </a:solidFill>
              </a:rPr>
              <a:t>Often</a:t>
            </a:r>
            <a:r>
              <a:rPr lang="nl-NL" sz="1600" b="1" i="1" dirty="0" smtClean="0">
                <a:solidFill>
                  <a:schemeClr val="accent1"/>
                </a:solidFill>
              </a:rPr>
              <a:t> a spaghetti festival</a:t>
            </a:r>
            <a:endParaRPr lang="nl-NL" sz="1600" b="1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47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/>
          <p:nvPr/>
        </p:nvSpPr>
        <p:spPr>
          <a:xfrm>
            <a:off x="908614" y="413762"/>
            <a:ext cx="7986532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 smtClean="0">
                <a:solidFill>
                  <a:schemeClr val="accent1"/>
                </a:solidFill>
              </a:rPr>
              <a:t>GEWEX Cloud System </a:t>
            </a:r>
            <a:r>
              <a:rPr lang="nl-NL" sz="2000" b="1" dirty="0" err="1" smtClean="0">
                <a:solidFill>
                  <a:schemeClr val="accent1"/>
                </a:solidFill>
              </a:rPr>
              <a:t>Intercomparison</a:t>
            </a:r>
            <a:endParaRPr lang="nl-NL" sz="2000" b="1" dirty="0">
              <a:solidFill>
                <a:schemeClr val="accent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1776712" y="1017749"/>
            <a:ext cx="6389225" cy="467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i="1" dirty="0" smtClean="0"/>
              <a:t>Using LES as guideline </a:t>
            </a:r>
            <a:r>
              <a:rPr lang="nl-NL" i="1" dirty="0" err="1" smtClean="0"/>
              <a:t>for</a:t>
            </a:r>
            <a:r>
              <a:rPr lang="nl-NL" i="1" dirty="0" smtClean="0"/>
              <a:t> </a:t>
            </a:r>
            <a:r>
              <a:rPr lang="nl-NL" i="1" dirty="0" err="1" smtClean="0"/>
              <a:t>cloud</a:t>
            </a:r>
            <a:r>
              <a:rPr lang="nl-NL" i="1" dirty="0" smtClean="0"/>
              <a:t> </a:t>
            </a:r>
            <a:r>
              <a:rPr lang="nl-NL" i="1" dirty="0" err="1" smtClean="0"/>
              <a:t>and</a:t>
            </a:r>
            <a:r>
              <a:rPr lang="nl-NL" i="1" dirty="0" smtClean="0"/>
              <a:t> </a:t>
            </a:r>
            <a:r>
              <a:rPr lang="nl-NL" i="1" dirty="0" err="1" smtClean="0"/>
              <a:t>convection</a:t>
            </a:r>
            <a:r>
              <a:rPr lang="nl-NL" i="1" dirty="0" smtClean="0"/>
              <a:t> </a:t>
            </a:r>
            <a:r>
              <a:rPr lang="nl-NL" i="1" dirty="0" err="1" smtClean="0"/>
              <a:t>parameterizations</a:t>
            </a:r>
            <a:endParaRPr lang="nl-NL" i="1" dirty="0" smtClean="0"/>
          </a:p>
          <a:p>
            <a:endParaRPr lang="nl-NL" i="1" dirty="0"/>
          </a:p>
        </p:txBody>
      </p:sp>
      <p:sp>
        <p:nvSpPr>
          <p:cNvPr id="7" name="Tekstvak 6"/>
          <p:cNvSpPr txBox="1"/>
          <p:nvPr/>
        </p:nvSpPr>
        <p:spPr>
          <a:xfrm>
            <a:off x="5816510" y="4398380"/>
            <a:ext cx="184731" cy="279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4421530" y="2006142"/>
            <a:ext cx="4630104" cy="159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i="1" dirty="0" smtClean="0">
                <a:solidFill>
                  <a:schemeClr val="accent1"/>
                </a:solidFill>
              </a:rPr>
              <a:t>But </a:t>
            </a:r>
            <a:r>
              <a:rPr lang="nl-NL" sz="1600" b="1" i="1" dirty="0" err="1" smtClean="0">
                <a:solidFill>
                  <a:schemeClr val="accent1"/>
                </a:solidFill>
              </a:rPr>
              <a:t>not</a:t>
            </a:r>
            <a:r>
              <a:rPr lang="nl-NL" sz="1600" b="1" i="1" dirty="0" smtClean="0">
                <a:solidFill>
                  <a:schemeClr val="accent1"/>
                </a:solidFill>
              </a:rPr>
              <a:t> </a:t>
            </a:r>
            <a:r>
              <a:rPr lang="nl-NL" sz="1600" b="1" i="1" dirty="0" err="1" smtClean="0">
                <a:solidFill>
                  <a:schemeClr val="accent1"/>
                </a:solidFill>
              </a:rPr>
              <a:t>for</a:t>
            </a:r>
            <a:r>
              <a:rPr lang="nl-NL" sz="1600" b="1" i="1" dirty="0" smtClean="0">
                <a:solidFill>
                  <a:schemeClr val="accent1"/>
                </a:solidFill>
              </a:rPr>
              <a:t> BOMEX:</a:t>
            </a:r>
          </a:p>
          <a:p>
            <a:endParaRPr lang="nl-NL" sz="1600" b="1" i="1" dirty="0">
              <a:solidFill>
                <a:schemeClr val="accent1"/>
              </a:solidFill>
            </a:endParaRPr>
          </a:p>
          <a:p>
            <a:r>
              <a:rPr lang="nl-NL" sz="1600" i="1" dirty="0" err="1" smtClean="0">
                <a:solidFill>
                  <a:schemeClr val="accent1"/>
                </a:solidFill>
              </a:rPr>
              <a:t>Amazing</a:t>
            </a:r>
            <a:r>
              <a:rPr lang="nl-NL" sz="1600" i="1" dirty="0" smtClean="0">
                <a:solidFill>
                  <a:schemeClr val="accent1"/>
                </a:solidFill>
              </a:rPr>
              <a:t> agreement </a:t>
            </a:r>
            <a:r>
              <a:rPr lang="nl-NL" sz="1600" i="1" dirty="0" err="1" smtClean="0">
                <a:solidFill>
                  <a:schemeClr val="accent1"/>
                </a:solidFill>
              </a:rPr>
              <a:t>across</a:t>
            </a:r>
            <a:r>
              <a:rPr lang="nl-NL" sz="1600" i="1" dirty="0" smtClean="0">
                <a:solidFill>
                  <a:schemeClr val="accent1"/>
                </a:solidFill>
              </a:rPr>
              <a:t> </a:t>
            </a:r>
            <a:r>
              <a:rPr lang="nl-NL" sz="1600" i="1" dirty="0" err="1" smtClean="0">
                <a:solidFill>
                  <a:schemeClr val="accent1"/>
                </a:solidFill>
              </a:rPr>
              <a:t>models</a:t>
            </a:r>
            <a:r>
              <a:rPr lang="nl-NL" sz="1600" i="1" dirty="0" smtClean="0">
                <a:solidFill>
                  <a:schemeClr val="accent1"/>
                </a:solidFill>
              </a:rPr>
              <a:t>!</a:t>
            </a:r>
          </a:p>
          <a:p>
            <a:endParaRPr lang="nl-NL" sz="1600" i="1" dirty="0">
              <a:solidFill>
                <a:schemeClr val="accent1"/>
              </a:solidFill>
            </a:endParaRPr>
          </a:p>
          <a:p>
            <a:r>
              <a:rPr lang="nl-NL" sz="1600" i="1" dirty="0" smtClean="0">
                <a:solidFill>
                  <a:schemeClr val="accent1"/>
                </a:solidFill>
              </a:rPr>
              <a:t>Even </a:t>
            </a:r>
            <a:r>
              <a:rPr lang="nl-NL" sz="1600" i="1" dirty="0" err="1" smtClean="0">
                <a:solidFill>
                  <a:schemeClr val="accent1"/>
                </a:solidFill>
              </a:rPr>
              <a:t>for</a:t>
            </a:r>
            <a:r>
              <a:rPr lang="nl-NL" sz="1600" i="1" dirty="0" smtClean="0">
                <a:solidFill>
                  <a:schemeClr val="accent1"/>
                </a:solidFill>
              </a:rPr>
              <a:t> </a:t>
            </a:r>
            <a:r>
              <a:rPr lang="nl-NL" sz="1600" i="1" dirty="0" err="1" smtClean="0">
                <a:solidFill>
                  <a:schemeClr val="accent1"/>
                </a:solidFill>
              </a:rPr>
              <a:t>higher</a:t>
            </a:r>
            <a:r>
              <a:rPr lang="nl-NL" sz="1600" i="1" dirty="0" smtClean="0">
                <a:solidFill>
                  <a:schemeClr val="accent1"/>
                </a:solidFill>
              </a:rPr>
              <a:t> order output parameters!</a:t>
            </a:r>
          </a:p>
          <a:p>
            <a:endParaRPr lang="nl-NL" sz="1600" i="1" dirty="0">
              <a:solidFill>
                <a:schemeClr val="accent1"/>
              </a:solidFill>
            </a:endParaRPr>
          </a:p>
          <a:p>
            <a:r>
              <a:rPr lang="nl-NL" sz="1600" i="1" dirty="0" err="1" smtClean="0">
                <a:solidFill>
                  <a:schemeClr val="accent1"/>
                </a:solidFill>
              </a:rPr>
              <a:t>Problem</a:t>
            </a:r>
            <a:r>
              <a:rPr lang="nl-NL" sz="1600" i="1" dirty="0" smtClean="0">
                <a:solidFill>
                  <a:schemeClr val="accent1"/>
                </a:solidFill>
              </a:rPr>
              <a:t> </a:t>
            </a:r>
            <a:r>
              <a:rPr lang="nl-NL" sz="1600" i="1" dirty="0" err="1" smtClean="0">
                <a:solidFill>
                  <a:schemeClr val="accent1"/>
                </a:solidFill>
              </a:rPr>
              <a:t>solved</a:t>
            </a:r>
            <a:r>
              <a:rPr lang="nl-NL" sz="1600" i="1" dirty="0" smtClean="0">
                <a:solidFill>
                  <a:schemeClr val="accent1"/>
                </a:solidFill>
              </a:rPr>
              <a:t>?</a:t>
            </a:r>
            <a:endParaRPr lang="nl-NL" sz="1600" i="1" dirty="0">
              <a:solidFill>
                <a:schemeClr val="accent1"/>
              </a:solidFill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52" y="1564833"/>
            <a:ext cx="2751319" cy="242247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52" y="4280157"/>
            <a:ext cx="5703916" cy="257784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928395" y="2636192"/>
            <a:ext cx="1713053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mass</a:t>
            </a:r>
            <a:r>
              <a:rPr lang="nl-NL" dirty="0" smtClean="0"/>
              <a:t> flux</a:t>
            </a:r>
            <a:endParaRPr lang="nl-NL" dirty="0"/>
          </a:p>
        </p:txBody>
      </p:sp>
      <p:sp>
        <p:nvSpPr>
          <p:cNvPr id="10" name="Tekstvak 9"/>
          <p:cNvSpPr txBox="1"/>
          <p:nvPr/>
        </p:nvSpPr>
        <p:spPr>
          <a:xfrm>
            <a:off x="5908875" y="5429199"/>
            <a:ext cx="3142759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entrainment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detrainment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377651" y="6460018"/>
            <a:ext cx="2517495" cy="23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 smtClean="0"/>
              <a:t>siebesma</a:t>
            </a:r>
            <a:r>
              <a:rPr lang="nl-NL" sz="1100" dirty="0" smtClean="0"/>
              <a:t> et al 2003</a:t>
            </a:r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49583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urainb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09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2847372" y="1322270"/>
            <a:ext cx="3449256" cy="574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smtClean="0">
                <a:solidFill>
                  <a:schemeClr val="accent1"/>
                </a:solidFill>
              </a:rPr>
              <a:t>RICO</a:t>
            </a:r>
            <a:endParaRPr lang="nl-NL" sz="3600" b="1" dirty="0">
              <a:solidFill>
                <a:schemeClr val="accent1"/>
              </a:solidFill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2696899" y="2166237"/>
            <a:ext cx="4097438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(November 2004- Jan2005)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3339293" y="2715637"/>
            <a:ext cx="2812649" cy="279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mtClean="0"/>
              <a:t>Antigua-Barbuda</a:t>
            </a:r>
            <a:endParaRPr lang="nl-NL"/>
          </a:p>
        </p:txBody>
      </p:sp>
      <p:sp>
        <p:nvSpPr>
          <p:cNvPr id="8" name="Tekstvak 7"/>
          <p:cNvSpPr txBox="1"/>
          <p:nvPr/>
        </p:nvSpPr>
        <p:spPr>
          <a:xfrm>
            <a:off x="7014259" y="6470249"/>
            <a:ext cx="2129741" cy="23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 smtClean="0">
                <a:solidFill>
                  <a:schemeClr val="bg1"/>
                </a:solidFill>
              </a:rPr>
              <a:t>courtesy</a:t>
            </a:r>
            <a:r>
              <a:rPr lang="nl-NL" sz="1100" dirty="0" smtClean="0">
                <a:solidFill>
                  <a:schemeClr val="bg1"/>
                </a:solidFill>
              </a:rPr>
              <a:t> </a:t>
            </a:r>
            <a:r>
              <a:rPr lang="nl-NL" sz="1100" dirty="0" err="1" smtClean="0">
                <a:solidFill>
                  <a:schemeClr val="bg1"/>
                </a:solidFill>
              </a:rPr>
              <a:t>bjorn</a:t>
            </a:r>
            <a:r>
              <a:rPr lang="nl-NL" sz="1100" dirty="0" smtClean="0">
                <a:solidFill>
                  <a:schemeClr val="bg1"/>
                </a:solidFill>
              </a:rPr>
              <a:t> stevens</a:t>
            </a:r>
            <a:endParaRPr lang="nl-NL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6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">
      <a:dk1>
        <a:srgbClr val="000000"/>
      </a:dk1>
      <a:lt1>
        <a:srgbClr val="FFFFFF"/>
      </a:lt1>
      <a:dk2>
        <a:srgbClr val="9ACCD4"/>
      </a:dk2>
      <a:lt2>
        <a:srgbClr val="EEECE1"/>
      </a:lt2>
      <a:accent1>
        <a:srgbClr val="9ACCD4"/>
      </a:accent1>
      <a:accent2>
        <a:srgbClr val="6ED9AD"/>
      </a:accent2>
      <a:accent3>
        <a:srgbClr val="FFFFFF"/>
      </a:accent3>
      <a:accent4>
        <a:srgbClr val="000000"/>
      </a:accent4>
      <a:accent5>
        <a:srgbClr val="CAE2E6"/>
      </a:accent5>
      <a:accent6>
        <a:srgbClr val="63C49C"/>
      </a:accent6>
      <a:hlink>
        <a:srgbClr val="4E9625"/>
      </a:hlink>
      <a:folHlink>
        <a:srgbClr val="60652A"/>
      </a:folHlink>
    </a:clrScheme>
    <a:fontScheme name="Standaardontwerp">
      <a:majorFont>
        <a:latin typeface="Verdana"/>
        <a:ea typeface="ＭＳ Ｐゴシック"/>
        <a:cs typeface="Arial"/>
      </a:majorFont>
      <a:minorFont>
        <a:latin typeface="Verdan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24C2B0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20B09F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8AE8B"/>
        </a:accent1>
        <a:accent2>
          <a:srgbClr val="2494C5"/>
        </a:accent2>
        <a:accent3>
          <a:srgbClr val="FFFFFF"/>
        </a:accent3>
        <a:accent4>
          <a:srgbClr val="000000"/>
        </a:accent4>
        <a:accent5>
          <a:srgbClr val="B4D3C4"/>
        </a:accent5>
        <a:accent6>
          <a:srgbClr val="2086B2"/>
        </a:accent6>
        <a:hlink>
          <a:srgbClr val="9ACCD4"/>
        </a:hlink>
        <a:folHlink>
          <a:srgbClr val="A100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529D26"/>
        </a:dk2>
        <a:lt2>
          <a:srgbClr val="EEECE1"/>
        </a:lt2>
        <a:accent1>
          <a:srgbClr val="529D26"/>
        </a:accent1>
        <a:accent2>
          <a:srgbClr val="58AE8B"/>
        </a:accent2>
        <a:accent3>
          <a:srgbClr val="FFFFFF"/>
        </a:accent3>
        <a:accent4>
          <a:srgbClr val="000000"/>
        </a:accent4>
        <a:accent5>
          <a:srgbClr val="B3CCAC"/>
        </a:accent5>
        <a:accent6>
          <a:srgbClr val="4F9D7D"/>
        </a:accent6>
        <a:hlink>
          <a:srgbClr val="2494C5"/>
        </a:hlink>
        <a:folHlink>
          <a:srgbClr val="9ACCD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knmi">
  <a:themeElements>
    <a:clrScheme name="">
      <a:dk1>
        <a:srgbClr val="000000"/>
      </a:dk1>
      <a:lt1>
        <a:srgbClr val="FFFFFF"/>
      </a:lt1>
      <a:dk2>
        <a:srgbClr val="FF0000"/>
      </a:dk2>
      <a:lt2>
        <a:srgbClr val="000000"/>
      </a:lt2>
      <a:accent1>
        <a:srgbClr val="FF6633"/>
      </a:accent1>
      <a:accent2>
        <a:srgbClr val="FF00FF"/>
      </a:accent2>
      <a:accent3>
        <a:srgbClr val="FFFFFF"/>
      </a:accent3>
      <a:accent4>
        <a:srgbClr val="000000"/>
      </a:accent4>
      <a:accent5>
        <a:srgbClr val="FFB8AD"/>
      </a:accent5>
      <a:accent6>
        <a:srgbClr val="E700E7"/>
      </a:accent6>
      <a:hlink>
        <a:srgbClr val="FF0000"/>
      </a:hlink>
      <a:folHlink>
        <a:srgbClr val="808080"/>
      </a:folHlink>
    </a:clrScheme>
    <a:fontScheme name="3_knmi">
      <a:majorFont>
        <a:latin typeface=""/>
        <a:ea typeface="ＭＳ Ｐゴシック"/>
        <a:cs typeface=""/>
      </a:majorFont>
      <a:minorFont>
        <a:latin typeface="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34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87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pitchFamily="34" charset="0"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knmi 1">
        <a:dk1>
          <a:srgbClr val="99CCFF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24386</TotalTime>
  <Words>452</Words>
  <Application>Microsoft Macintosh PowerPoint</Application>
  <PresentationFormat>Diavoorstelling (4:3)</PresentationFormat>
  <Paragraphs>121</Paragraphs>
  <Slides>18</Slides>
  <Notes>1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18</vt:i4>
      </vt:variant>
    </vt:vector>
  </HeadingPairs>
  <TitlesOfParts>
    <vt:vector size="30" baseType="lpstr">
      <vt:lpstr>Calibri</vt:lpstr>
      <vt:lpstr>ＭＳ Ｐゴシック</vt:lpstr>
      <vt:lpstr>Scala Sans</vt:lpstr>
      <vt:lpstr>ScalaSans</vt:lpstr>
      <vt:lpstr>Symbol</vt:lpstr>
      <vt:lpstr>Times New Roman</vt:lpstr>
      <vt:lpstr>Verdana</vt:lpstr>
      <vt:lpstr>Wingdings</vt:lpstr>
      <vt:lpstr>Arial</vt:lpstr>
      <vt:lpstr>Standaardontwerp</vt:lpstr>
      <vt:lpstr>3_knmi</vt:lpstr>
      <vt:lpstr>Office-thema</vt:lpstr>
      <vt:lpstr>Large Eddy Simulations: from BOMEX to EUREC4A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From the observationalists…. </vt:lpstr>
      <vt:lpstr>Mesoscale organisation needs large domains……. </vt:lpstr>
      <vt:lpstr>Mesoscale organisation needs large domains……. 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Office-gebruiker</cp:lastModifiedBy>
  <cp:revision>2125</cp:revision>
  <dcterms:modified xsi:type="dcterms:W3CDTF">2020-02-01T05:38:16Z</dcterms:modified>
</cp:coreProperties>
</file>