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1230" r:id="rId2"/>
    <p:sldId id="1232" r:id="rId3"/>
    <p:sldId id="1237" r:id="rId4"/>
    <p:sldId id="1233" r:id="rId5"/>
    <p:sldId id="1234" r:id="rId6"/>
    <p:sldId id="1236" r:id="rId7"/>
    <p:sldId id="1242" r:id="rId8"/>
    <p:sldId id="1235" r:id="rId9"/>
    <p:sldId id="1231" r:id="rId10"/>
    <p:sldId id="124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0"/>
    <p:restoredTop sz="95940"/>
  </p:normalViewPr>
  <p:slideViewPr>
    <p:cSldViewPr snapToGrid="0" snapToObjects="1">
      <p:cViewPr varScale="1">
        <p:scale>
          <a:sx n="96" d="100"/>
          <a:sy n="96" d="100"/>
        </p:scale>
        <p:origin x="168" y="48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6F605-2EC1-E443-870A-94F53861E772}" type="datetimeFigureOut">
              <a:rPr lang="en-US" smtClean="0"/>
              <a:t>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8F716-D820-0B42-B50A-45458B8EA4C3}" type="slidenum">
              <a:rPr lang="en-US" smtClean="0"/>
              <a:t>‹#›</a:t>
            </a:fld>
            <a:endParaRPr lang="en-US"/>
          </a:p>
        </p:txBody>
      </p:sp>
    </p:spTree>
    <p:extLst>
      <p:ext uri="{BB962C8B-B14F-4D97-AF65-F5344CB8AC3E}">
        <p14:creationId xmlns:p14="http://schemas.microsoft.com/office/powerpoint/2010/main" val="3830759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Special gathering honoring Herb Riehl’s contribution to meteorology on his 75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birthday (1990)</a:t>
            </a:r>
            <a:endParaRPr lang="en-US" dirty="0"/>
          </a:p>
          <a:p>
            <a:r>
              <a:rPr lang="en-US" sz="1200" kern="1200" dirty="0">
                <a:solidFill>
                  <a:schemeClr val="tx1"/>
                </a:solidFill>
                <a:effectLst/>
                <a:latin typeface="+mn-lt"/>
                <a:ea typeface="+mn-ea"/>
                <a:cs typeface="+mn-cs"/>
              </a:rPr>
              <a:t>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Row (L to R):</a:t>
            </a:r>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Fred Baer, Elmar Reiter, Herb Riehl, </a:t>
            </a:r>
            <a:r>
              <a:rPr lang="en-US" sz="1200" b="1" u="sng" kern="1200" dirty="0">
                <a:solidFill>
                  <a:schemeClr val="tx1"/>
                </a:solidFill>
                <a:effectLst/>
                <a:latin typeface="+mn-lt"/>
                <a:ea typeface="+mn-ea"/>
                <a:cs typeface="+mn-cs"/>
              </a:rPr>
              <a:t>BOB SIMPSON</a:t>
            </a:r>
            <a:r>
              <a:rPr lang="en-US" sz="1200" kern="1200" dirty="0">
                <a:solidFill>
                  <a:schemeClr val="tx1"/>
                </a:solidFill>
                <a:effectLst/>
                <a:latin typeface="+mn-lt"/>
                <a:ea typeface="+mn-ea"/>
                <a:cs typeface="+mn-cs"/>
              </a:rPr>
              <a:t>, Ed </a:t>
            </a:r>
            <a:r>
              <a:rPr lang="en-US" sz="1200" kern="1200" dirty="0" err="1">
                <a:solidFill>
                  <a:schemeClr val="tx1"/>
                </a:solidFill>
                <a:effectLst/>
                <a:latin typeface="+mn-lt"/>
                <a:ea typeface="+mn-ea"/>
                <a:cs typeface="+mn-cs"/>
              </a:rPr>
              <a:t>Zipser</a:t>
            </a:r>
            <a:r>
              <a:rPr lang="en-US" sz="1200" kern="1200" dirty="0">
                <a:solidFill>
                  <a:schemeClr val="tx1"/>
                </a:solidFill>
                <a:effectLst/>
                <a:latin typeface="+mn-lt"/>
                <a:ea typeface="+mn-ea"/>
                <a:cs typeface="+mn-cs"/>
              </a:rPr>
              <a:t>.</a:t>
            </a:r>
            <a:endParaRPr lang="en-US" dirty="0"/>
          </a:p>
          <a:p>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Row (L to R):</a:t>
            </a:r>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Russ Elsberry, Roger </a:t>
            </a:r>
            <a:r>
              <a:rPr lang="en-US" sz="1200" kern="1200" dirty="0" err="1">
                <a:solidFill>
                  <a:schemeClr val="tx1"/>
                </a:solidFill>
                <a:effectLst/>
                <a:latin typeface="+mn-lt"/>
                <a:ea typeface="+mn-ea"/>
                <a:cs typeface="+mn-cs"/>
              </a:rPr>
              <a:t>Pulwarty</a:t>
            </a:r>
            <a:r>
              <a:rPr lang="en-US" sz="1200" kern="1200" dirty="0">
                <a:solidFill>
                  <a:schemeClr val="tx1"/>
                </a:solidFill>
                <a:effectLst/>
                <a:latin typeface="+mn-lt"/>
                <a:ea typeface="+mn-ea"/>
                <a:cs typeface="+mn-cs"/>
              </a:rPr>
              <a:t>, Bob Grossman, Bill Marlatt, T.N. </a:t>
            </a:r>
            <a:r>
              <a:rPr lang="en-US" sz="1200" kern="1200" dirty="0" err="1">
                <a:solidFill>
                  <a:schemeClr val="tx1"/>
                </a:solidFill>
                <a:effectLst/>
                <a:latin typeface="+mn-lt"/>
                <a:ea typeface="+mn-ea"/>
                <a:cs typeface="+mn-cs"/>
              </a:rPr>
              <a:t>Krishnamurti</a:t>
            </a:r>
            <a:r>
              <a:rPr lang="en-US" sz="1200" kern="1200" dirty="0">
                <a:solidFill>
                  <a:schemeClr val="tx1"/>
                </a:solidFill>
                <a:effectLst/>
                <a:latin typeface="+mn-lt"/>
                <a:ea typeface="+mn-ea"/>
                <a:cs typeface="+mn-cs"/>
              </a:rPr>
              <a:t>, Pete Sinclair, Bill Gray.</a:t>
            </a:r>
            <a:endParaRPr lang="en-US" dirty="0"/>
          </a:p>
          <a:p>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Row (L to R):</a:t>
            </a:r>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Lew Grant, Roland Madden, Tom </a:t>
            </a:r>
            <a:r>
              <a:rPr lang="en-US" sz="1200" kern="1200" dirty="0" err="1">
                <a:solidFill>
                  <a:schemeClr val="tx1"/>
                </a:solidFill>
                <a:effectLst/>
                <a:latin typeface="+mn-lt"/>
                <a:ea typeface="+mn-ea"/>
                <a:cs typeface="+mn-cs"/>
              </a:rPr>
              <a:t>Vonder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Haar</a:t>
            </a:r>
            <a:r>
              <a:rPr lang="en-US" sz="1200" kern="1200" dirty="0">
                <a:solidFill>
                  <a:schemeClr val="tx1"/>
                </a:solidFill>
                <a:effectLst/>
                <a:latin typeface="+mn-lt"/>
                <a:ea typeface="+mn-ea"/>
                <a:cs typeface="+mn-cs"/>
              </a:rPr>
              <a:t>, Dick Johnson, Wayne Schubert, Roger </a:t>
            </a:r>
            <a:r>
              <a:rPr lang="en-US" sz="1200" kern="1200" dirty="0" err="1">
                <a:solidFill>
                  <a:schemeClr val="tx1"/>
                </a:solidFill>
                <a:effectLst/>
                <a:latin typeface="+mn-lt"/>
                <a:ea typeface="+mn-ea"/>
                <a:cs typeface="+mn-cs"/>
              </a:rPr>
              <a:t>Pielke</a:t>
            </a:r>
            <a:r>
              <a:rPr lang="en-US" sz="1200" kern="1200" dirty="0">
                <a:solidFill>
                  <a:schemeClr val="tx1"/>
                </a:solidFill>
                <a:effectLst/>
                <a:latin typeface="+mn-lt"/>
                <a:ea typeface="+mn-ea"/>
                <a:cs typeface="+mn-cs"/>
              </a:rPr>
              <a:t>, Sr., Raul Lopez, Evangelina Lopez, Steve Cox.</a:t>
            </a:r>
            <a:endParaRPr lang="en-US" dirty="0"/>
          </a:p>
          <a:p>
            <a:br>
              <a:rPr lang="en-US" dirty="0"/>
            </a:br>
            <a:endParaRPr lang="en-US" dirty="0"/>
          </a:p>
          <a:p>
            <a:br>
              <a:rPr lang="en-US" dirty="0"/>
            </a:br>
            <a:endParaRPr lang="en-US" dirty="0"/>
          </a:p>
          <a:p>
            <a:br>
              <a:rPr lang="en-US" dirty="0"/>
            </a:br>
            <a:endParaRPr lang="en-US" dirty="0"/>
          </a:p>
          <a:p>
            <a:r>
              <a:rPr lang="en-US" sz="1200" kern="1200" dirty="0">
                <a:solidFill>
                  <a:schemeClr val="tx1"/>
                </a:solidFill>
                <a:effectLst/>
                <a:latin typeface="+mn-lt"/>
                <a:ea typeface="+mn-ea"/>
                <a:cs typeface="+mn-cs"/>
              </a:rPr>
              <a:t>Special gathering honoring </a:t>
            </a:r>
            <a:r>
              <a:rPr lang="en-US" sz="1200" kern="1200" dirty="0" err="1">
                <a:solidFill>
                  <a:schemeClr val="tx1"/>
                </a:solidFill>
                <a:effectLst/>
                <a:latin typeface="+mn-lt"/>
                <a:ea typeface="+mn-ea"/>
                <a:cs typeface="+mn-cs"/>
              </a:rPr>
              <a:t>Hert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Riehlâ</a:t>
            </a:r>
            <a:r>
              <a:rPr lang="en-US" sz="1200" kern="1200" dirty="0">
                <a:solidFill>
                  <a:schemeClr val="tx1"/>
                </a:solidFill>
                <a:effectLst/>
                <a:latin typeface="+mn-lt"/>
                <a:ea typeface="+mn-ea"/>
                <a:cs typeface="+mn-cs"/>
              </a:rPr>
              <a:t>€™s contribution to meteorology on his 75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birthday (1990)</a:t>
            </a:r>
            <a:endParaRPr lang="en-US" dirty="0"/>
          </a:p>
          <a:p>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Row (L to R):</a:t>
            </a:r>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Fred Baer, Elmar Reiter, Herb Riehl, </a:t>
            </a:r>
            <a:r>
              <a:rPr lang="en-US" sz="1200" b="1" u="sng" kern="1200" dirty="0">
                <a:solidFill>
                  <a:schemeClr val="tx1"/>
                </a:solidFill>
                <a:effectLst/>
                <a:latin typeface="+mn-lt"/>
                <a:ea typeface="+mn-ea"/>
                <a:cs typeface="+mn-cs"/>
              </a:rPr>
              <a:t>BOB SIMPSON</a:t>
            </a:r>
            <a:r>
              <a:rPr lang="en-US" sz="1200" kern="1200" dirty="0">
                <a:solidFill>
                  <a:schemeClr val="tx1"/>
                </a:solidFill>
                <a:effectLst/>
                <a:latin typeface="+mn-lt"/>
                <a:ea typeface="+mn-ea"/>
                <a:cs typeface="+mn-cs"/>
              </a:rPr>
              <a:t>, Ed </a:t>
            </a:r>
            <a:r>
              <a:rPr lang="en-US" sz="1200" kern="1200" dirty="0" err="1">
                <a:solidFill>
                  <a:schemeClr val="tx1"/>
                </a:solidFill>
                <a:effectLst/>
                <a:latin typeface="+mn-lt"/>
                <a:ea typeface="+mn-ea"/>
                <a:cs typeface="+mn-cs"/>
              </a:rPr>
              <a:t>Zipser</a:t>
            </a:r>
            <a:r>
              <a:rPr lang="en-US" sz="1200" kern="1200" dirty="0">
                <a:solidFill>
                  <a:schemeClr val="tx1"/>
                </a:solidFill>
                <a:effectLst/>
                <a:latin typeface="+mn-lt"/>
                <a:ea typeface="+mn-ea"/>
                <a:cs typeface="+mn-cs"/>
              </a:rPr>
              <a:t>.</a:t>
            </a:r>
            <a:endParaRPr lang="en-US" dirty="0"/>
          </a:p>
          <a:p>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Row (L to R):</a:t>
            </a:r>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Russ Elsberry, Roger </a:t>
            </a:r>
            <a:r>
              <a:rPr lang="en-US" sz="1200" kern="1200" dirty="0" err="1">
                <a:solidFill>
                  <a:schemeClr val="tx1"/>
                </a:solidFill>
                <a:effectLst/>
                <a:latin typeface="+mn-lt"/>
                <a:ea typeface="+mn-ea"/>
                <a:cs typeface="+mn-cs"/>
              </a:rPr>
              <a:t>Pulwarty</a:t>
            </a:r>
            <a:r>
              <a:rPr lang="en-US" sz="1200" kern="1200" dirty="0">
                <a:solidFill>
                  <a:schemeClr val="tx1"/>
                </a:solidFill>
                <a:effectLst/>
                <a:latin typeface="+mn-lt"/>
                <a:ea typeface="+mn-ea"/>
                <a:cs typeface="+mn-cs"/>
              </a:rPr>
              <a:t>, Bob Grossman, Bill Marlatt, T.N. </a:t>
            </a:r>
            <a:r>
              <a:rPr lang="en-US" sz="1200" kern="1200" dirty="0" err="1">
                <a:solidFill>
                  <a:schemeClr val="tx1"/>
                </a:solidFill>
                <a:effectLst/>
                <a:latin typeface="+mn-lt"/>
                <a:ea typeface="+mn-ea"/>
                <a:cs typeface="+mn-cs"/>
              </a:rPr>
              <a:t>Krishnamurti</a:t>
            </a:r>
            <a:r>
              <a:rPr lang="en-US" sz="1200" kern="1200" dirty="0">
                <a:solidFill>
                  <a:schemeClr val="tx1"/>
                </a:solidFill>
                <a:effectLst/>
                <a:latin typeface="+mn-lt"/>
                <a:ea typeface="+mn-ea"/>
                <a:cs typeface="+mn-cs"/>
              </a:rPr>
              <a:t>, Pete Sinclair, Bill Gray.</a:t>
            </a:r>
            <a:endParaRPr lang="en-US" dirty="0"/>
          </a:p>
          <a:p>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Row (L to R):</a:t>
            </a:r>
            <a:r>
              <a:rPr lang="en-US" sz="1200" kern="1200" dirty="0" err="1">
                <a:solidFill>
                  <a:schemeClr val="tx1"/>
                </a:solidFill>
                <a:effectLst/>
                <a:latin typeface="+mn-lt"/>
                <a:ea typeface="+mn-ea"/>
                <a:cs typeface="+mn-cs"/>
              </a:rPr>
              <a:t>Â</a:t>
            </a:r>
            <a:r>
              <a:rPr lang="en-US" sz="1200" kern="1200" dirty="0">
                <a:solidFill>
                  <a:schemeClr val="tx1"/>
                </a:solidFill>
                <a:effectLst/>
                <a:latin typeface="+mn-lt"/>
                <a:ea typeface="+mn-ea"/>
                <a:cs typeface="+mn-cs"/>
              </a:rPr>
              <a:t>  Lew Grant, Roland Madden, Tom </a:t>
            </a:r>
            <a:r>
              <a:rPr lang="en-US" sz="1200" kern="1200" dirty="0" err="1">
                <a:solidFill>
                  <a:schemeClr val="tx1"/>
                </a:solidFill>
                <a:effectLst/>
                <a:latin typeface="+mn-lt"/>
                <a:ea typeface="+mn-ea"/>
                <a:cs typeface="+mn-cs"/>
              </a:rPr>
              <a:t>Vonder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Haar</a:t>
            </a:r>
            <a:r>
              <a:rPr lang="en-US" sz="1200" kern="1200" dirty="0">
                <a:solidFill>
                  <a:schemeClr val="tx1"/>
                </a:solidFill>
                <a:effectLst/>
                <a:latin typeface="+mn-lt"/>
                <a:ea typeface="+mn-ea"/>
                <a:cs typeface="+mn-cs"/>
              </a:rPr>
              <a:t>, Dick Johnson, Wayne Schubert, Roger </a:t>
            </a:r>
            <a:r>
              <a:rPr lang="en-US" sz="1200" kern="1200" dirty="0" err="1">
                <a:solidFill>
                  <a:schemeClr val="tx1"/>
                </a:solidFill>
                <a:effectLst/>
                <a:latin typeface="+mn-lt"/>
                <a:ea typeface="+mn-ea"/>
                <a:cs typeface="+mn-cs"/>
              </a:rPr>
              <a:t>Pielke</a:t>
            </a:r>
            <a:r>
              <a:rPr lang="en-US" sz="1200" kern="1200" dirty="0">
                <a:solidFill>
                  <a:schemeClr val="tx1"/>
                </a:solidFill>
                <a:effectLst/>
                <a:latin typeface="+mn-lt"/>
                <a:ea typeface="+mn-ea"/>
                <a:cs typeface="+mn-cs"/>
              </a:rPr>
              <a:t>, Sr., Raul Lopez, Evangelina Lopez, Steve Cox.</a:t>
            </a:r>
            <a:endParaRPr lang="en-US" dirty="0"/>
          </a:p>
          <a:p>
            <a:br>
              <a:rPr lang="en-US" dirty="0"/>
            </a:br>
            <a:endParaRPr lang="en-US" dirty="0"/>
          </a:p>
          <a:p>
            <a:br>
              <a:rPr lang="en-US" dirty="0"/>
            </a:br>
            <a:endParaRPr lang="en-US" dirty="0"/>
          </a:p>
          <a:p>
            <a:br>
              <a:rPr lang="en-US" dirty="0"/>
            </a:br>
            <a:endParaRPr lang="en-US"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978F716-D820-0B42-B50A-45458B8EA4C3}" type="slidenum">
              <a:rPr lang="en-US" smtClean="0"/>
              <a:t>9</a:t>
            </a:fld>
            <a:endParaRPr lang="en-US"/>
          </a:p>
        </p:txBody>
      </p:sp>
    </p:spTree>
    <p:extLst>
      <p:ext uri="{BB962C8B-B14F-4D97-AF65-F5344CB8AC3E}">
        <p14:creationId xmlns:p14="http://schemas.microsoft.com/office/powerpoint/2010/main" val="416598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0C82-6CCA-1E49-9078-7454A61F4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639A3-9E41-6146-984D-168B7C1AD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81CA27-1E84-014E-855A-E5E7CECF83D5}"/>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5" name="Footer Placeholder 4">
            <a:extLst>
              <a:ext uri="{FF2B5EF4-FFF2-40B4-BE49-F238E27FC236}">
                <a16:creationId xmlns:a16="http://schemas.microsoft.com/office/drawing/2014/main" id="{01AA38C6-4C3F-4348-BD01-1294AE621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CAA3B-FCEF-1245-8637-66363B15C8C9}"/>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374652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0B41-2D3D-1D46-9A0D-95EBA98475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F3E8AE-1972-9246-8932-FE0F27EB29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5686B-6067-F344-8270-75E879BBC523}"/>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5" name="Footer Placeholder 4">
            <a:extLst>
              <a:ext uri="{FF2B5EF4-FFF2-40B4-BE49-F238E27FC236}">
                <a16:creationId xmlns:a16="http://schemas.microsoft.com/office/drawing/2014/main" id="{CAA1EF0B-D35C-C64D-BA32-25D2AB993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547ED-D7B9-0441-A14A-023B150B5B87}"/>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9878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70C8BB-3114-A244-8748-2997715022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C43622-BF10-C74B-A335-929A814904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5CDBE-D61B-5C40-B2FF-6FE5B07B791F}"/>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5" name="Footer Placeholder 4">
            <a:extLst>
              <a:ext uri="{FF2B5EF4-FFF2-40B4-BE49-F238E27FC236}">
                <a16:creationId xmlns:a16="http://schemas.microsoft.com/office/drawing/2014/main" id="{0160D098-CFDA-B241-ACE8-F705E188A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CE507-7BFD-0D4C-B726-BF4BBC4870A5}"/>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190036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9401-7023-6043-A441-C564BBD75F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6BEC1-9F40-FA42-8CC7-A86E08CAB4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6373D-AA2F-EA47-AF8D-ABF2A4E1A2FE}"/>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5" name="Footer Placeholder 4">
            <a:extLst>
              <a:ext uri="{FF2B5EF4-FFF2-40B4-BE49-F238E27FC236}">
                <a16:creationId xmlns:a16="http://schemas.microsoft.com/office/drawing/2014/main" id="{CF9B0B06-3E25-F748-8909-C0255F206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1D191-FADB-7440-A8FF-DD43583426E2}"/>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135534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1CA7-6C6D-FB48-B26E-B8C28D3D2E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13053C-2F46-C145-A1CB-EC7FE882C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2A80FF-720C-374E-9D5E-6AAEDA8949B6}"/>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5" name="Footer Placeholder 4">
            <a:extLst>
              <a:ext uri="{FF2B5EF4-FFF2-40B4-BE49-F238E27FC236}">
                <a16:creationId xmlns:a16="http://schemas.microsoft.com/office/drawing/2014/main" id="{CEAEF0F6-3B34-8F4D-9959-D1A8CF2EF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5882E-82FA-DA4E-9772-5BBA4A488157}"/>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223730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02B5-6E19-274F-97C6-BB0F922BD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56F57E-2814-3848-A0FD-F1E3063982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6C425C-584C-794C-ABFB-A8C61A4008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E9795F-F5E5-434B-A118-5832A2FBDF88}"/>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6" name="Footer Placeholder 5">
            <a:extLst>
              <a:ext uri="{FF2B5EF4-FFF2-40B4-BE49-F238E27FC236}">
                <a16:creationId xmlns:a16="http://schemas.microsoft.com/office/drawing/2014/main" id="{44A8D3D5-827C-B447-B97E-96064E1F7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403F9-7AAC-A54C-87AB-043BB6C5BF38}"/>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30165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AE694-576C-BB45-975C-1AE3048178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F2D3C9-B42C-CC46-B72D-207191882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4A7AC9-735E-CF4E-B634-21470354A4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8C97EA-C50D-8E48-BBB5-BB5E2E78F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E6540-4E96-BA4A-A53C-7CB43A11E0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32244-EA58-9445-9B29-C3B8A86C338A}"/>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8" name="Footer Placeholder 7">
            <a:extLst>
              <a:ext uri="{FF2B5EF4-FFF2-40B4-BE49-F238E27FC236}">
                <a16:creationId xmlns:a16="http://schemas.microsoft.com/office/drawing/2014/main" id="{FD2A2911-16B8-D941-A2F4-8442B951BE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D87420-3FF9-C740-B972-5A01DEC93B29}"/>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4193487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A730-F544-6A43-BDCA-46B5682FA6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378D1B-5C79-2B44-B001-A96DAB468706}"/>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4" name="Footer Placeholder 3">
            <a:extLst>
              <a:ext uri="{FF2B5EF4-FFF2-40B4-BE49-F238E27FC236}">
                <a16:creationId xmlns:a16="http://schemas.microsoft.com/office/drawing/2014/main" id="{24AE337A-A762-D748-B284-9799A1C646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88B28E-D61D-054F-933F-1F0BE1CEDBC0}"/>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3121573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677FA-7D90-E345-B6DC-F6B32DC047A1}"/>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3" name="Footer Placeholder 2">
            <a:extLst>
              <a:ext uri="{FF2B5EF4-FFF2-40B4-BE49-F238E27FC236}">
                <a16:creationId xmlns:a16="http://schemas.microsoft.com/office/drawing/2014/main" id="{740D6F95-F746-7047-B007-1E61B8A633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2603B-FB98-8E47-8C73-B8ABFB6B98AB}"/>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264381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03D5-2FE2-D94F-97FA-2C09DC80C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B2F49-BAE5-604F-9260-CDD0B0239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25D9A4-7235-1748-9E50-E7F5E3C5D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6A1843-9E47-684D-B02E-E6D3A7D20ED7}"/>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6" name="Footer Placeholder 5">
            <a:extLst>
              <a:ext uri="{FF2B5EF4-FFF2-40B4-BE49-F238E27FC236}">
                <a16:creationId xmlns:a16="http://schemas.microsoft.com/office/drawing/2014/main" id="{3206432F-9238-7345-AD9F-A0FB65182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47509-8468-7C43-89E2-C79C98332E06}"/>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393146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5CC0A-5488-0941-BB1B-501A78570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4CDCF9-71D3-6248-81D5-3CAFB2C60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B4D666-5F11-D943-982D-393ED91FB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87DAF3-2641-5A48-B636-163A8284B6EE}"/>
              </a:ext>
            </a:extLst>
          </p:cNvPr>
          <p:cNvSpPr>
            <a:spLocks noGrp="1"/>
          </p:cNvSpPr>
          <p:nvPr>
            <p:ph type="dt" sz="half" idx="10"/>
          </p:nvPr>
        </p:nvSpPr>
        <p:spPr/>
        <p:txBody>
          <a:bodyPr/>
          <a:lstStyle/>
          <a:p>
            <a:fld id="{182DCBB9-4334-EC4D-93FB-4E2A06D1487A}" type="datetimeFigureOut">
              <a:rPr lang="en-US" smtClean="0"/>
              <a:t>2/1/20</a:t>
            </a:fld>
            <a:endParaRPr lang="en-US"/>
          </a:p>
        </p:txBody>
      </p:sp>
      <p:sp>
        <p:nvSpPr>
          <p:cNvPr id="6" name="Footer Placeholder 5">
            <a:extLst>
              <a:ext uri="{FF2B5EF4-FFF2-40B4-BE49-F238E27FC236}">
                <a16:creationId xmlns:a16="http://schemas.microsoft.com/office/drawing/2014/main" id="{8400C02E-DB62-4443-B8BB-52CA26A80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B5E6E-4BFC-F648-B67F-5F006EABD46C}"/>
              </a:ext>
            </a:extLst>
          </p:cNvPr>
          <p:cNvSpPr>
            <a:spLocks noGrp="1"/>
          </p:cNvSpPr>
          <p:nvPr>
            <p:ph type="sldNum" sz="quarter" idx="12"/>
          </p:nvPr>
        </p:nvSpPr>
        <p:spPr/>
        <p:txBody>
          <a:bodyPr/>
          <a:lstStyle/>
          <a:p>
            <a:fld id="{D4DE4B9E-4CC4-F543-A70B-A5EE4A5FC4C2}" type="slidenum">
              <a:rPr lang="en-US" smtClean="0"/>
              <a:t>‹#›</a:t>
            </a:fld>
            <a:endParaRPr lang="en-US"/>
          </a:p>
        </p:txBody>
      </p:sp>
    </p:spTree>
    <p:extLst>
      <p:ext uri="{BB962C8B-B14F-4D97-AF65-F5344CB8AC3E}">
        <p14:creationId xmlns:p14="http://schemas.microsoft.com/office/powerpoint/2010/main" val="37407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51223-E0B5-D543-B1EF-0D9FCE6E62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25586-C1A5-B54A-B812-116BE6B88F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EEFF5-47F0-034F-BAD7-04A87D98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DCBB9-4334-EC4D-93FB-4E2A06D1487A}" type="datetimeFigureOut">
              <a:rPr lang="en-US" smtClean="0"/>
              <a:t>2/1/20</a:t>
            </a:fld>
            <a:endParaRPr lang="en-US"/>
          </a:p>
        </p:txBody>
      </p:sp>
      <p:sp>
        <p:nvSpPr>
          <p:cNvPr id="5" name="Footer Placeholder 4">
            <a:extLst>
              <a:ext uri="{FF2B5EF4-FFF2-40B4-BE49-F238E27FC236}">
                <a16:creationId xmlns:a16="http://schemas.microsoft.com/office/drawing/2014/main" id="{2ECD1495-303E-2440-B60A-F5B0950E8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3365FF-0BDC-BF44-8FC6-6A7CFABB63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E4B9E-4CC4-F543-A70B-A5EE4A5FC4C2}" type="slidenum">
              <a:rPr lang="en-US" smtClean="0"/>
              <a:t>‹#›</a:t>
            </a:fld>
            <a:endParaRPr lang="en-US"/>
          </a:p>
        </p:txBody>
      </p:sp>
    </p:spTree>
    <p:extLst>
      <p:ext uri="{BB962C8B-B14F-4D97-AF65-F5344CB8AC3E}">
        <p14:creationId xmlns:p14="http://schemas.microsoft.com/office/powerpoint/2010/main" val="1691818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jpg"/><Relationship Id="rId7" Type="http://schemas.openxmlformats.org/officeDocument/2006/relationships/image" Target="../media/image24.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D1B13C-CA3C-8548-B66D-1160A0C6A951}"/>
              </a:ext>
            </a:extLst>
          </p:cNvPr>
          <p:cNvPicPr>
            <a:picLocks noChangeAspect="1"/>
          </p:cNvPicPr>
          <p:nvPr/>
        </p:nvPicPr>
        <p:blipFill>
          <a:blip r:embed="rId2"/>
          <a:stretch>
            <a:fillRect/>
          </a:stretch>
        </p:blipFill>
        <p:spPr>
          <a:xfrm>
            <a:off x="-123222" y="0"/>
            <a:ext cx="5242620" cy="6858000"/>
          </a:xfrm>
          <a:prstGeom prst="rect">
            <a:avLst/>
          </a:prstGeom>
        </p:spPr>
      </p:pic>
      <p:pic>
        <p:nvPicPr>
          <p:cNvPr id="9" name="Picture 8">
            <a:extLst>
              <a:ext uri="{FF2B5EF4-FFF2-40B4-BE49-F238E27FC236}">
                <a16:creationId xmlns:a16="http://schemas.microsoft.com/office/drawing/2014/main" id="{CABA93E6-3590-C94C-AA4B-3A56312B8D21}"/>
              </a:ext>
            </a:extLst>
          </p:cNvPr>
          <p:cNvPicPr>
            <a:picLocks noChangeAspect="1"/>
          </p:cNvPicPr>
          <p:nvPr/>
        </p:nvPicPr>
        <p:blipFill>
          <a:blip r:embed="rId3"/>
          <a:stretch>
            <a:fillRect/>
          </a:stretch>
        </p:blipFill>
        <p:spPr>
          <a:xfrm>
            <a:off x="906996" y="176304"/>
            <a:ext cx="2578100" cy="2976349"/>
          </a:xfrm>
          <a:prstGeom prst="rect">
            <a:avLst/>
          </a:prstGeom>
        </p:spPr>
      </p:pic>
      <p:pic>
        <p:nvPicPr>
          <p:cNvPr id="3" name="Picture 2">
            <a:extLst>
              <a:ext uri="{FF2B5EF4-FFF2-40B4-BE49-F238E27FC236}">
                <a16:creationId xmlns:a16="http://schemas.microsoft.com/office/drawing/2014/main" id="{F0DDEFFC-9E71-504B-B3BA-A07541FA4D5D}"/>
              </a:ext>
            </a:extLst>
          </p:cNvPr>
          <p:cNvPicPr>
            <a:picLocks noChangeAspect="1"/>
          </p:cNvPicPr>
          <p:nvPr/>
        </p:nvPicPr>
        <p:blipFill>
          <a:blip r:embed="rId4"/>
          <a:stretch>
            <a:fillRect/>
          </a:stretch>
        </p:blipFill>
        <p:spPr>
          <a:xfrm>
            <a:off x="3485096" y="3152653"/>
            <a:ext cx="5354473" cy="3673168"/>
          </a:xfrm>
          <a:prstGeom prst="rect">
            <a:avLst/>
          </a:prstGeom>
        </p:spPr>
      </p:pic>
      <p:sp>
        <p:nvSpPr>
          <p:cNvPr id="5" name="TextBox 4">
            <a:extLst>
              <a:ext uri="{FF2B5EF4-FFF2-40B4-BE49-F238E27FC236}">
                <a16:creationId xmlns:a16="http://schemas.microsoft.com/office/drawing/2014/main" id="{B1BA7A7D-4180-EC41-AB44-B477EB46CB66}"/>
              </a:ext>
            </a:extLst>
          </p:cNvPr>
          <p:cNvSpPr txBox="1"/>
          <p:nvPr/>
        </p:nvSpPr>
        <p:spPr>
          <a:xfrm>
            <a:off x="5209271" y="41021"/>
            <a:ext cx="6991555" cy="954107"/>
          </a:xfrm>
          <a:prstGeom prst="rect">
            <a:avLst/>
          </a:prstGeom>
          <a:noFill/>
        </p:spPr>
        <p:txBody>
          <a:bodyPr wrap="square" rtlCol="0">
            <a:spAutoFit/>
          </a:bodyPr>
          <a:lstStyle/>
          <a:p>
            <a:pPr algn="ctr"/>
            <a:r>
              <a:rPr lang="en-US" sz="2800" b="1" dirty="0">
                <a:solidFill>
                  <a:schemeClr val="accent1">
                    <a:lumMod val="50000"/>
                  </a:schemeClr>
                </a:solidFill>
              </a:rPr>
              <a:t>Contributions to tropical meteorology: </a:t>
            </a:r>
          </a:p>
          <a:p>
            <a:pPr algn="ctr"/>
            <a:r>
              <a:rPr lang="en-US" sz="2800" b="1" dirty="0">
                <a:solidFill>
                  <a:schemeClr val="accent1">
                    <a:lumMod val="50000"/>
                  </a:schemeClr>
                </a:solidFill>
              </a:rPr>
              <a:t>Herb Riehl in the Caribbean and beyond</a:t>
            </a:r>
          </a:p>
        </p:txBody>
      </p:sp>
      <p:sp>
        <p:nvSpPr>
          <p:cNvPr id="10" name="TextBox 9">
            <a:extLst>
              <a:ext uri="{FF2B5EF4-FFF2-40B4-BE49-F238E27FC236}">
                <a16:creationId xmlns:a16="http://schemas.microsoft.com/office/drawing/2014/main" id="{2E7451A5-D006-4546-875C-D1D810FE5F53}"/>
              </a:ext>
            </a:extLst>
          </p:cNvPr>
          <p:cNvSpPr txBox="1"/>
          <p:nvPr/>
        </p:nvSpPr>
        <p:spPr>
          <a:xfrm>
            <a:off x="6162332" y="1582993"/>
            <a:ext cx="5466076" cy="1569660"/>
          </a:xfrm>
          <a:prstGeom prst="rect">
            <a:avLst/>
          </a:prstGeom>
          <a:noFill/>
        </p:spPr>
        <p:txBody>
          <a:bodyPr wrap="square" rtlCol="0">
            <a:spAutoFit/>
          </a:bodyPr>
          <a:lstStyle/>
          <a:p>
            <a:pPr algn="ctr"/>
            <a:r>
              <a:rPr lang="en-US" sz="2400" b="1" dirty="0">
                <a:solidFill>
                  <a:schemeClr val="accent1">
                    <a:lumMod val="50000"/>
                  </a:schemeClr>
                </a:solidFill>
              </a:rPr>
              <a:t>Roger </a:t>
            </a:r>
            <a:r>
              <a:rPr lang="en-US" sz="2400" b="1" dirty="0" err="1">
                <a:solidFill>
                  <a:schemeClr val="accent1">
                    <a:lumMod val="50000"/>
                  </a:schemeClr>
                </a:solidFill>
              </a:rPr>
              <a:t>Pulwarty</a:t>
            </a:r>
            <a:endParaRPr lang="en-US" sz="2400" b="1" dirty="0">
              <a:solidFill>
                <a:schemeClr val="accent1">
                  <a:lumMod val="50000"/>
                </a:schemeClr>
              </a:solidFill>
            </a:endParaRPr>
          </a:p>
          <a:p>
            <a:pPr algn="ctr"/>
            <a:r>
              <a:rPr lang="en-US" sz="2400" b="1" dirty="0">
                <a:solidFill>
                  <a:schemeClr val="accent1">
                    <a:lumMod val="50000"/>
                  </a:schemeClr>
                </a:solidFill>
              </a:rPr>
              <a:t>NOAA</a:t>
            </a:r>
          </a:p>
          <a:p>
            <a:pPr algn="ctr"/>
            <a:r>
              <a:rPr lang="en-US" sz="2400" b="1" dirty="0">
                <a:solidFill>
                  <a:schemeClr val="accent1">
                    <a:lumMod val="50000"/>
                  </a:schemeClr>
                </a:solidFill>
              </a:rPr>
              <a:t>Lewis, Fearon, </a:t>
            </a:r>
            <a:r>
              <a:rPr lang="en-US" sz="2400" b="1" dirty="0" err="1">
                <a:solidFill>
                  <a:schemeClr val="accent1">
                    <a:lumMod val="50000"/>
                  </a:schemeClr>
                </a:solidFill>
              </a:rPr>
              <a:t>Klieforth</a:t>
            </a:r>
            <a:r>
              <a:rPr lang="en-US" sz="2400" b="1" dirty="0">
                <a:solidFill>
                  <a:schemeClr val="accent1">
                    <a:lumMod val="50000"/>
                  </a:schemeClr>
                </a:solidFill>
              </a:rPr>
              <a:t>, Garstang and others</a:t>
            </a:r>
          </a:p>
        </p:txBody>
      </p:sp>
      <p:pic>
        <p:nvPicPr>
          <p:cNvPr id="8" name="Picture 7">
            <a:extLst>
              <a:ext uri="{FF2B5EF4-FFF2-40B4-BE49-F238E27FC236}">
                <a16:creationId xmlns:a16="http://schemas.microsoft.com/office/drawing/2014/main" id="{298980AC-E81F-C745-800B-B76FCCB22B7A}"/>
              </a:ext>
            </a:extLst>
          </p:cNvPr>
          <p:cNvPicPr>
            <a:picLocks noChangeAspect="1"/>
          </p:cNvPicPr>
          <p:nvPr/>
        </p:nvPicPr>
        <p:blipFill>
          <a:blip r:embed="rId5"/>
          <a:stretch>
            <a:fillRect/>
          </a:stretch>
        </p:blipFill>
        <p:spPr>
          <a:xfrm>
            <a:off x="8534400" y="3147938"/>
            <a:ext cx="3666426" cy="3677883"/>
          </a:xfrm>
          <a:prstGeom prst="rect">
            <a:avLst/>
          </a:prstGeom>
        </p:spPr>
      </p:pic>
    </p:spTree>
    <p:extLst>
      <p:ext uri="{BB962C8B-B14F-4D97-AF65-F5344CB8AC3E}">
        <p14:creationId xmlns:p14="http://schemas.microsoft.com/office/powerpoint/2010/main" val="4116278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78132-EC31-5647-9A74-FF2BB9E06800}"/>
              </a:ext>
            </a:extLst>
          </p:cNvPr>
          <p:cNvSpPr>
            <a:spLocks noGrp="1"/>
          </p:cNvSpPr>
          <p:nvPr>
            <p:ph idx="1"/>
          </p:nvPr>
        </p:nvSpPr>
        <p:spPr>
          <a:xfrm>
            <a:off x="-180211" y="4104707"/>
            <a:ext cx="10515600" cy="2289175"/>
          </a:xfrm>
        </p:spPr>
        <p:txBody>
          <a:bodyPr/>
          <a:lstStyle/>
          <a:p>
            <a:pPr marL="0" indent="0" algn="ctr">
              <a:buNone/>
            </a:pPr>
            <a:r>
              <a:rPr lang="en-US" b="1" dirty="0">
                <a:solidFill>
                  <a:schemeClr val="accent1">
                    <a:lumMod val="50000"/>
                  </a:schemeClr>
                </a:solidFill>
              </a:rPr>
              <a:t>“… it is not knowledge</a:t>
            </a:r>
          </a:p>
          <a:p>
            <a:pPr marL="0" indent="0" algn="ctr">
              <a:buNone/>
            </a:pPr>
            <a:r>
              <a:rPr lang="en-US" b="1" dirty="0">
                <a:solidFill>
                  <a:schemeClr val="accent1">
                    <a:lumMod val="50000"/>
                  </a:schemeClr>
                </a:solidFill>
              </a:rPr>
              <a:t>or skills that protégés acquire from their masters</a:t>
            </a:r>
          </a:p>
          <a:p>
            <a:pPr marL="0" indent="0" algn="ctr">
              <a:buNone/>
            </a:pPr>
            <a:r>
              <a:rPr lang="en-US" b="1" dirty="0">
                <a:solidFill>
                  <a:schemeClr val="accent1">
                    <a:lumMod val="50000"/>
                  </a:schemeClr>
                </a:solidFill>
              </a:rPr>
              <a:t>so much as a ‘style of thinking.’ It is problem finding</a:t>
            </a:r>
          </a:p>
          <a:p>
            <a:pPr marL="0" indent="0" algn="ctr">
              <a:buNone/>
            </a:pPr>
            <a:r>
              <a:rPr lang="en-US" b="1" dirty="0">
                <a:solidFill>
                  <a:schemeClr val="accent1">
                    <a:lumMod val="50000"/>
                  </a:schemeClr>
                </a:solidFill>
              </a:rPr>
              <a:t>as much as problem solving” (Zuckerman 1977)</a:t>
            </a:r>
          </a:p>
        </p:txBody>
      </p:sp>
      <p:sp>
        <p:nvSpPr>
          <p:cNvPr id="4" name="TextBox 3">
            <a:extLst>
              <a:ext uri="{FF2B5EF4-FFF2-40B4-BE49-F238E27FC236}">
                <a16:creationId xmlns:a16="http://schemas.microsoft.com/office/drawing/2014/main" id="{A854F7EB-7EDB-2940-B11B-B589114E3E25}"/>
              </a:ext>
            </a:extLst>
          </p:cNvPr>
          <p:cNvSpPr txBox="1"/>
          <p:nvPr/>
        </p:nvSpPr>
        <p:spPr>
          <a:xfrm>
            <a:off x="952499" y="6110873"/>
            <a:ext cx="8843212" cy="646331"/>
          </a:xfrm>
          <a:prstGeom prst="rect">
            <a:avLst/>
          </a:prstGeom>
          <a:noFill/>
        </p:spPr>
        <p:txBody>
          <a:bodyPr wrap="square" rtlCol="0">
            <a:spAutoFit/>
          </a:bodyPr>
          <a:lstStyle/>
          <a:p>
            <a:pPr algn="ctr"/>
            <a:r>
              <a:rPr lang="en-US" dirty="0"/>
              <a:t>Quoted in: Herbert Riehl: Intrepid and Enigmatic Scholar</a:t>
            </a:r>
          </a:p>
          <a:p>
            <a:pPr algn="ctr"/>
            <a:r>
              <a:rPr lang="en-US" dirty="0"/>
              <a:t>BAMS 2012</a:t>
            </a:r>
          </a:p>
        </p:txBody>
      </p:sp>
      <p:sp>
        <p:nvSpPr>
          <p:cNvPr id="5" name="Content Placeholder 2">
            <a:extLst>
              <a:ext uri="{FF2B5EF4-FFF2-40B4-BE49-F238E27FC236}">
                <a16:creationId xmlns:a16="http://schemas.microsoft.com/office/drawing/2014/main" id="{F8DE3C9C-4730-694E-8CDD-2DD9940A12D9}"/>
              </a:ext>
            </a:extLst>
          </p:cNvPr>
          <p:cNvSpPr txBox="1">
            <a:spLocks/>
          </p:cNvSpPr>
          <p:nvPr/>
        </p:nvSpPr>
        <p:spPr>
          <a:xfrm>
            <a:off x="306805" y="15528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1">
                    <a:lumMod val="50000"/>
                  </a:schemeClr>
                </a:solidFill>
              </a:rPr>
              <a:t>“One of my memories of Professor Riehl’s group was that he asked us</a:t>
            </a:r>
          </a:p>
          <a:p>
            <a:pPr marL="0" indent="0" algn="ctr">
              <a:buFont typeface="Arial" panose="020B0604020202020204" pitchFamily="34" charset="0"/>
              <a:buNone/>
            </a:pPr>
            <a:r>
              <a:rPr lang="en-US" b="1" dirty="0">
                <a:solidFill>
                  <a:schemeClr val="accent1">
                    <a:lumMod val="50000"/>
                  </a:schemeClr>
                </a:solidFill>
              </a:rPr>
              <a:t>to write down our ideas on what should be studied and put these</a:t>
            </a:r>
          </a:p>
          <a:p>
            <a:pPr marL="0" indent="0" algn="ctr">
              <a:buFont typeface="Arial" panose="020B0604020202020204" pitchFamily="34" charset="0"/>
              <a:buNone/>
            </a:pPr>
            <a:r>
              <a:rPr lang="en-US" b="1" dirty="0">
                <a:solidFill>
                  <a:schemeClr val="accent1">
                    <a:lumMod val="50000"/>
                  </a:schemeClr>
                </a:solidFill>
              </a:rPr>
              <a:t>ideas in a little box. At the beginning of each month he took these ideas out of the box and we discussed them”</a:t>
            </a:r>
          </a:p>
          <a:p>
            <a:pPr algn="ctr"/>
            <a:endParaRPr lang="en-US" dirty="0"/>
          </a:p>
        </p:txBody>
      </p:sp>
      <p:sp>
        <p:nvSpPr>
          <p:cNvPr id="8" name="TextBox 7">
            <a:extLst>
              <a:ext uri="{FF2B5EF4-FFF2-40B4-BE49-F238E27FC236}">
                <a16:creationId xmlns:a16="http://schemas.microsoft.com/office/drawing/2014/main" id="{DC28B75B-5B88-3741-97FA-D47AC0C6F990}"/>
              </a:ext>
            </a:extLst>
          </p:cNvPr>
          <p:cNvSpPr txBox="1"/>
          <p:nvPr/>
        </p:nvSpPr>
        <p:spPr>
          <a:xfrm>
            <a:off x="306805" y="2421907"/>
            <a:ext cx="10134601" cy="954107"/>
          </a:xfrm>
          <a:prstGeom prst="rect">
            <a:avLst/>
          </a:prstGeom>
          <a:noFill/>
        </p:spPr>
        <p:txBody>
          <a:bodyPr wrap="square" rtlCol="0">
            <a:spAutoFit/>
          </a:bodyPr>
          <a:lstStyle/>
          <a:p>
            <a:pPr algn="ctr"/>
            <a:r>
              <a:rPr lang="en-US" sz="2800" b="1">
                <a:solidFill>
                  <a:schemeClr val="accent1">
                    <a:lumMod val="50000"/>
                  </a:schemeClr>
                </a:solidFill>
              </a:rPr>
              <a:t>“Why </a:t>
            </a:r>
            <a:r>
              <a:rPr lang="en-US" sz="2800" b="1" dirty="0">
                <a:solidFill>
                  <a:schemeClr val="accent1">
                    <a:lumMod val="50000"/>
                  </a:schemeClr>
                </a:solidFill>
              </a:rPr>
              <a:t>do we see the clouds that we do, at this time of day?, along this </a:t>
            </a:r>
            <a:r>
              <a:rPr lang="en-US" sz="2800" b="1">
                <a:solidFill>
                  <a:schemeClr val="accent1">
                    <a:lumMod val="50000"/>
                  </a:schemeClr>
                </a:solidFill>
              </a:rPr>
              <a:t>terrain?”</a:t>
            </a:r>
            <a:endParaRPr lang="en-US" sz="2800" b="1" dirty="0">
              <a:solidFill>
                <a:schemeClr val="accent1">
                  <a:lumMod val="50000"/>
                </a:schemeClr>
              </a:solidFill>
            </a:endParaRPr>
          </a:p>
        </p:txBody>
      </p:sp>
      <p:pic>
        <p:nvPicPr>
          <p:cNvPr id="9" name="Picture 8">
            <a:extLst>
              <a:ext uri="{FF2B5EF4-FFF2-40B4-BE49-F238E27FC236}">
                <a16:creationId xmlns:a16="http://schemas.microsoft.com/office/drawing/2014/main" id="{7E96998C-F7E6-F740-9B74-4DCDFDD59DD7}"/>
              </a:ext>
            </a:extLst>
          </p:cNvPr>
          <p:cNvPicPr>
            <a:picLocks noChangeAspect="1"/>
          </p:cNvPicPr>
          <p:nvPr/>
        </p:nvPicPr>
        <p:blipFill>
          <a:blip r:embed="rId2"/>
          <a:stretch>
            <a:fillRect/>
          </a:stretch>
        </p:blipFill>
        <p:spPr>
          <a:xfrm>
            <a:off x="9283260" y="3420009"/>
            <a:ext cx="2745645" cy="1829286"/>
          </a:xfrm>
          <a:prstGeom prst="rect">
            <a:avLst/>
          </a:prstGeom>
        </p:spPr>
      </p:pic>
    </p:spTree>
    <p:extLst>
      <p:ext uri="{BB962C8B-B14F-4D97-AF65-F5344CB8AC3E}">
        <p14:creationId xmlns:p14="http://schemas.microsoft.com/office/powerpoint/2010/main" val="14454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4BC852-B7A3-064B-83EC-17DE1C9DDBAA}"/>
              </a:ext>
            </a:extLst>
          </p:cNvPr>
          <p:cNvPicPr>
            <a:picLocks noGrp="1" noChangeAspect="1"/>
          </p:cNvPicPr>
          <p:nvPr>
            <p:ph idx="1"/>
          </p:nvPr>
        </p:nvPicPr>
        <p:blipFill>
          <a:blip r:embed="rId2"/>
          <a:stretch>
            <a:fillRect/>
          </a:stretch>
        </p:blipFill>
        <p:spPr>
          <a:xfrm>
            <a:off x="8376277" y="112240"/>
            <a:ext cx="3583048" cy="2867944"/>
          </a:xfrm>
        </p:spPr>
      </p:pic>
      <p:sp>
        <p:nvSpPr>
          <p:cNvPr id="7" name="TextBox 6">
            <a:extLst>
              <a:ext uri="{FF2B5EF4-FFF2-40B4-BE49-F238E27FC236}">
                <a16:creationId xmlns:a16="http://schemas.microsoft.com/office/drawing/2014/main" id="{84625146-CB62-624F-8C4E-EBEC8736C0F6}"/>
              </a:ext>
            </a:extLst>
          </p:cNvPr>
          <p:cNvSpPr txBox="1"/>
          <p:nvPr/>
        </p:nvSpPr>
        <p:spPr>
          <a:xfrm>
            <a:off x="8573616" y="2544524"/>
            <a:ext cx="3188369" cy="369332"/>
          </a:xfrm>
          <a:prstGeom prst="rect">
            <a:avLst/>
          </a:prstGeom>
          <a:noFill/>
        </p:spPr>
        <p:txBody>
          <a:bodyPr wrap="square" rtlCol="0">
            <a:spAutoFit/>
          </a:bodyPr>
          <a:lstStyle/>
          <a:p>
            <a:r>
              <a:rPr lang="en-US" dirty="0" err="1">
                <a:solidFill>
                  <a:schemeClr val="accent1">
                    <a:lumMod val="50000"/>
                  </a:schemeClr>
                </a:solidFill>
              </a:rPr>
              <a:t>Spilhaus</a:t>
            </a:r>
            <a:r>
              <a:rPr lang="en-US" dirty="0">
                <a:solidFill>
                  <a:schemeClr val="accent1">
                    <a:lumMod val="50000"/>
                  </a:schemeClr>
                </a:solidFill>
              </a:rPr>
              <a:t> and Gardner NYU 1940</a:t>
            </a:r>
          </a:p>
        </p:txBody>
      </p:sp>
      <p:pic>
        <p:nvPicPr>
          <p:cNvPr id="8" name="Picture 7">
            <a:extLst>
              <a:ext uri="{FF2B5EF4-FFF2-40B4-BE49-F238E27FC236}">
                <a16:creationId xmlns:a16="http://schemas.microsoft.com/office/drawing/2014/main" id="{8EF12D96-F9DB-F243-875F-D304548D30F0}"/>
              </a:ext>
            </a:extLst>
          </p:cNvPr>
          <p:cNvPicPr>
            <a:picLocks noChangeAspect="1"/>
          </p:cNvPicPr>
          <p:nvPr/>
        </p:nvPicPr>
        <p:blipFill>
          <a:blip r:embed="rId3"/>
          <a:stretch>
            <a:fillRect/>
          </a:stretch>
        </p:blipFill>
        <p:spPr>
          <a:xfrm>
            <a:off x="8037909" y="3158679"/>
            <a:ext cx="3921416" cy="2847055"/>
          </a:xfrm>
          <a:prstGeom prst="rect">
            <a:avLst/>
          </a:prstGeom>
        </p:spPr>
      </p:pic>
      <p:sp>
        <p:nvSpPr>
          <p:cNvPr id="9" name="TextBox 8">
            <a:extLst>
              <a:ext uri="{FF2B5EF4-FFF2-40B4-BE49-F238E27FC236}">
                <a16:creationId xmlns:a16="http://schemas.microsoft.com/office/drawing/2014/main" id="{64656AA6-7D3B-744B-AA5F-E93DEAE09D52}"/>
              </a:ext>
            </a:extLst>
          </p:cNvPr>
          <p:cNvSpPr txBox="1"/>
          <p:nvPr/>
        </p:nvSpPr>
        <p:spPr>
          <a:xfrm>
            <a:off x="7638113" y="6184230"/>
            <a:ext cx="4321212" cy="646331"/>
          </a:xfrm>
          <a:prstGeom prst="rect">
            <a:avLst/>
          </a:prstGeom>
          <a:noFill/>
        </p:spPr>
        <p:txBody>
          <a:bodyPr wrap="square" rtlCol="0">
            <a:spAutoFit/>
          </a:bodyPr>
          <a:lstStyle/>
          <a:p>
            <a:r>
              <a:rPr lang="en-US" dirty="0" err="1">
                <a:solidFill>
                  <a:schemeClr val="accent1">
                    <a:lumMod val="50000"/>
                  </a:schemeClr>
                </a:solidFill>
              </a:rPr>
              <a:t>Palmen</a:t>
            </a:r>
            <a:r>
              <a:rPr lang="en-US" dirty="0">
                <a:solidFill>
                  <a:schemeClr val="accent1">
                    <a:lumMod val="50000"/>
                  </a:schemeClr>
                </a:solidFill>
              </a:rPr>
              <a:t> and </a:t>
            </a:r>
            <a:r>
              <a:rPr lang="en-US" dirty="0" err="1">
                <a:solidFill>
                  <a:schemeClr val="accent1">
                    <a:lumMod val="50000"/>
                  </a:schemeClr>
                </a:solidFill>
              </a:rPr>
              <a:t>Rossby</a:t>
            </a:r>
            <a:r>
              <a:rPr lang="en-US" dirty="0">
                <a:solidFill>
                  <a:schemeClr val="accent1">
                    <a:lumMod val="50000"/>
                  </a:schemeClr>
                </a:solidFill>
              </a:rPr>
              <a:t> “Weather briefing” U Chicago. Tor Bergeron seated. 1947</a:t>
            </a:r>
          </a:p>
        </p:txBody>
      </p:sp>
      <p:sp>
        <p:nvSpPr>
          <p:cNvPr id="10" name="TextBox 9">
            <a:extLst>
              <a:ext uri="{FF2B5EF4-FFF2-40B4-BE49-F238E27FC236}">
                <a16:creationId xmlns:a16="http://schemas.microsoft.com/office/drawing/2014/main" id="{0C00F471-AAC7-374B-ADF9-3C85A176B26B}"/>
              </a:ext>
            </a:extLst>
          </p:cNvPr>
          <p:cNvSpPr txBox="1"/>
          <p:nvPr/>
        </p:nvSpPr>
        <p:spPr>
          <a:xfrm>
            <a:off x="163287" y="0"/>
            <a:ext cx="7677282" cy="7417415"/>
          </a:xfrm>
          <a:prstGeom prst="rect">
            <a:avLst/>
          </a:prstGeom>
          <a:noFill/>
        </p:spPr>
        <p:txBody>
          <a:bodyPr wrap="square" rtlCol="0">
            <a:spAutoFit/>
          </a:bodyPr>
          <a:lstStyle/>
          <a:p>
            <a:r>
              <a:rPr lang="en-US" sz="2800" b="1" dirty="0" err="1">
                <a:solidFill>
                  <a:schemeClr val="accent1">
                    <a:lumMod val="50000"/>
                  </a:schemeClr>
                </a:solidFill>
              </a:rPr>
              <a:t>Rossby’s</a:t>
            </a:r>
            <a:r>
              <a:rPr lang="en-US" sz="2800" b="1" dirty="0">
                <a:solidFill>
                  <a:schemeClr val="accent1">
                    <a:lumMod val="50000"/>
                  </a:schemeClr>
                </a:solidFill>
              </a:rPr>
              <a:t> requested increased training in tropical meteorology for Army Air Corps Cadets at five Universities (UC, MIT, </a:t>
            </a:r>
            <a:r>
              <a:rPr lang="en-US" sz="2800" b="1" dirty="0" err="1">
                <a:solidFill>
                  <a:schemeClr val="accent1">
                    <a:lumMod val="50000"/>
                  </a:schemeClr>
                </a:solidFill>
              </a:rPr>
              <a:t>CalTech</a:t>
            </a:r>
            <a:r>
              <a:rPr lang="en-US" sz="2800" b="1" dirty="0">
                <a:solidFill>
                  <a:schemeClr val="accent1">
                    <a:lumMod val="50000"/>
                  </a:schemeClr>
                </a:solidFill>
              </a:rPr>
              <a:t>, UCLA, NYU)</a:t>
            </a:r>
          </a:p>
          <a:p>
            <a:endParaRPr lang="en-US" sz="2800" b="1" dirty="0">
              <a:solidFill>
                <a:schemeClr val="accent1">
                  <a:lumMod val="50000"/>
                </a:schemeClr>
              </a:solidFill>
            </a:endParaRPr>
          </a:p>
          <a:p>
            <a:r>
              <a:rPr lang="en-US" sz="2400" b="1" i="1" dirty="0">
                <a:solidFill>
                  <a:schemeClr val="accent1">
                    <a:lumMod val="50000"/>
                  </a:schemeClr>
                </a:solidFill>
              </a:rPr>
              <a:t>“They told me that one place was still available at New York University in a course in meteorology, whatever that was” (</a:t>
            </a:r>
            <a:r>
              <a:rPr lang="en-US" sz="2400" b="1" dirty="0">
                <a:solidFill>
                  <a:schemeClr val="accent1">
                    <a:lumMod val="50000"/>
                  </a:schemeClr>
                </a:solidFill>
              </a:rPr>
              <a:t>Riehl, </a:t>
            </a:r>
            <a:r>
              <a:rPr lang="en-US" sz="2400" b="1" dirty="0" err="1">
                <a:solidFill>
                  <a:schemeClr val="accent1">
                    <a:lumMod val="50000"/>
                  </a:schemeClr>
                </a:solidFill>
              </a:rPr>
              <a:t>pers</a:t>
            </a:r>
            <a:r>
              <a:rPr lang="en-US" sz="2400" b="1" dirty="0">
                <a:solidFill>
                  <a:schemeClr val="accent1">
                    <a:lumMod val="50000"/>
                  </a:schemeClr>
                </a:solidFill>
              </a:rPr>
              <a:t> comm.)</a:t>
            </a:r>
          </a:p>
          <a:p>
            <a:endParaRPr lang="en-US" sz="2800" b="1" dirty="0">
              <a:solidFill>
                <a:schemeClr val="accent1">
                  <a:lumMod val="50000"/>
                </a:schemeClr>
              </a:solidFill>
            </a:endParaRPr>
          </a:p>
          <a:p>
            <a:r>
              <a:rPr lang="en-US" sz="2400" b="1" dirty="0">
                <a:solidFill>
                  <a:schemeClr val="accent1">
                    <a:lumMod val="50000"/>
                  </a:schemeClr>
                </a:solidFill>
              </a:rPr>
              <a:t>Riehl ventured into the study of low-latitude weather—the weather of the tropics and subtropics, that region of limited observations and poorly understood dynamical constraints. </a:t>
            </a:r>
          </a:p>
          <a:p>
            <a:endParaRPr lang="en-US" sz="2800" b="1" dirty="0">
              <a:solidFill>
                <a:schemeClr val="accent1">
                  <a:lumMod val="50000"/>
                </a:schemeClr>
              </a:solidFill>
            </a:endParaRPr>
          </a:p>
          <a:p>
            <a:r>
              <a:rPr lang="en-US" sz="2800" b="1" dirty="0">
                <a:solidFill>
                  <a:schemeClr val="accent1">
                    <a:lumMod val="50000"/>
                  </a:schemeClr>
                </a:solidFill>
              </a:rPr>
              <a:t>His foray into this challenging scientific landscape set the stage for others to follow and he became known as the “father” of tropical meteorology” (Gray 1998)</a:t>
            </a:r>
          </a:p>
          <a:p>
            <a:endParaRPr lang="en-US" sz="2800" b="1" dirty="0">
              <a:solidFill>
                <a:schemeClr val="accent1">
                  <a:lumMod val="50000"/>
                </a:schemeClr>
              </a:solidFill>
            </a:endParaRPr>
          </a:p>
        </p:txBody>
      </p:sp>
    </p:spTree>
    <p:extLst>
      <p:ext uri="{BB962C8B-B14F-4D97-AF65-F5344CB8AC3E}">
        <p14:creationId xmlns:p14="http://schemas.microsoft.com/office/powerpoint/2010/main" val="348892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6B9C32-9C73-344B-9AEB-EEE0E3485C06}"/>
              </a:ext>
            </a:extLst>
          </p:cNvPr>
          <p:cNvPicPr>
            <a:picLocks noChangeAspect="1"/>
          </p:cNvPicPr>
          <p:nvPr/>
        </p:nvPicPr>
        <p:blipFill>
          <a:blip r:embed="rId2"/>
          <a:stretch>
            <a:fillRect/>
          </a:stretch>
        </p:blipFill>
        <p:spPr>
          <a:xfrm>
            <a:off x="8001000" y="3706586"/>
            <a:ext cx="3941010" cy="2489677"/>
          </a:xfrm>
          <a:prstGeom prst="rect">
            <a:avLst/>
          </a:prstGeom>
        </p:spPr>
      </p:pic>
      <p:sp>
        <p:nvSpPr>
          <p:cNvPr id="6" name="TextBox 5">
            <a:extLst>
              <a:ext uri="{FF2B5EF4-FFF2-40B4-BE49-F238E27FC236}">
                <a16:creationId xmlns:a16="http://schemas.microsoft.com/office/drawing/2014/main" id="{B019C5DE-8996-1E42-A80A-2AACBEA8B110}"/>
              </a:ext>
            </a:extLst>
          </p:cNvPr>
          <p:cNvSpPr txBox="1"/>
          <p:nvPr/>
        </p:nvSpPr>
        <p:spPr>
          <a:xfrm>
            <a:off x="9565103" y="6480980"/>
            <a:ext cx="2851485" cy="369332"/>
          </a:xfrm>
          <a:prstGeom prst="rect">
            <a:avLst/>
          </a:prstGeom>
          <a:noFill/>
        </p:spPr>
        <p:txBody>
          <a:bodyPr wrap="square" rtlCol="0">
            <a:spAutoFit/>
          </a:bodyPr>
          <a:lstStyle/>
          <a:p>
            <a:r>
              <a:rPr lang="en-US" dirty="0"/>
              <a:t>Trade wind cumuli 1946</a:t>
            </a:r>
          </a:p>
        </p:txBody>
      </p:sp>
      <p:pic>
        <p:nvPicPr>
          <p:cNvPr id="7" name="Picture 6">
            <a:extLst>
              <a:ext uri="{FF2B5EF4-FFF2-40B4-BE49-F238E27FC236}">
                <a16:creationId xmlns:a16="http://schemas.microsoft.com/office/drawing/2014/main" id="{0EED6561-94C7-884D-AD73-85B4CE91E621}"/>
              </a:ext>
            </a:extLst>
          </p:cNvPr>
          <p:cNvPicPr>
            <a:picLocks noChangeAspect="1"/>
          </p:cNvPicPr>
          <p:nvPr/>
        </p:nvPicPr>
        <p:blipFill>
          <a:blip r:embed="rId3"/>
          <a:stretch>
            <a:fillRect/>
          </a:stretch>
        </p:blipFill>
        <p:spPr>
          <a:xfrm>
            <a:off x="9528392" y="1377862"/>
            <a:ext cx="2413618" cy="1724013"/>
          </a:xfrm>
          <a:prstGeom prst="rect">
            <a:avLst/>
          </a:prstGeom>
        </p:spPr>
      </p:pic>
      <p:pic>
        <p:nvPicPr>
          <p:cNvPr id="8" name="Picture 7">
            <a:extLst>
              <a:ext uri="{FF2B5EF4-FFF2-40B4-BE49-F238E27FC236}">
                <a16:creationId xmlns:a16="http://schemas.microsoft.com/office/drawing/2014/main" id="{288E1FD3-C60D-564F-A8D6-FD08A660FDEE}"/>
              </a:ext>
            </a:extLst>
          </p:cNvPr>
          <p:cNvPicPr>
            <a:picLocks noChangeAspect="1"/>
          </p:cNvPicPr>
          <p:nvPr/>
        </p:nvPicPr>
        <p:blipFill>
          <a:blip r:embed="rId4"/>
          <a:stretch>
            <a:fillRect/>
          </a:stretch>
        </p:blipFill>
        <p:spPr>
          <a:xfrm>
            <a:off x="6629401" y="31955"/>
            <a:ext cx="3239786" cy="2323483"/>
          </a:xfrm>
          <a:prstGeom prst="rect">
            <a:avLst/>
          </a:prstGeom>
        </p:spPr>
      </p:pic>
      <p:cxnSp>
        <p:nvCxnSpPr>
          <p:cNvPr id="10" name="Straight Arrow Connector 9">
            <a:extLst>
              <a:ext uri="{FF2B5EF4-FFF2-40B4-BE49-F238E27FC236}">
                <a16:creationId xmlns:a16="http://schemas.microsoft.com/office/drawing/2014/main" id="{2A2A1950-F7CA-0444-97EB-13ECAEC9098F}"/>
              </a:ext>
            </a:extLst>
          </p:cNvPr>
          <p:cNvCxnSpPr>
            <a:cxnSpLocks/>
          </p:cNvCxnSpPr>
          <p:nvPr/>
        </p:nvCxnSpPr>
        <p:spPr>
          <a:xfrm>
            <a:off x="8903368" y="962526"/>
            <a:ext cx="1552074"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90EB654-4335-BF49-8A7D-BE35022FD978}"/>
              </a:ext>
            </a:extLst>
          </p:cNvPr>
          <p:cNvSpPr txBox="1"/>
          <p:nvPr/>
        </p:nvSpPr>
        <p:spPr>
          <a:xfrm>
            <a:off x="130630" y="1977751"/>
            <a:ext cx="7478484" cy="5262979"/>
          </a:xfrm>
          <a:prstGeom prst="rect">
            <a:avLst/>
          </a:prstGeom>
          <a:noFill/>
        </p:spPr>
        <p:txBody>
          <a:bodyPr wrap="square" rtlCol="0">
            <a:spAutoFit/>
          </a:bodyPr>
          <a:lstStyle/>
          <a:p>
            <a:r>
              <a:rPr lang="en-US" sz="2400" dirty="0">
                <a:solidFill>
                  <a:schemeClr val="accent1">
                    <a:lumMod val="50000"/>
                  </a:schemeClr>
                </a:solidFill>
              </a:rPr>
              <a:t>On the first evening some of the staff walked along</a:t>
            </a:r>
          </a:p>
          <a:p>
            <a:r>
              <a:rPr lang="en-US" sz="2400" dirty="0">
                <a:solidFill>
                  <a:schemeClr val="accent1">
                    <a:lumMod val="50000"/>
                  </a:schemeClr>
                </a:solidFill>
              </a:rPr>
              <a:t>the beach and admired the beauty of the trade</a:t>
            </a:r>
          </a:p>
          <a:p>
            <a:r>
              <a:rPr lang="en-US" sz="2400" dirty="0">
                <a:solidFill>
                  <a:schemeClr val="accent1">
                    <a:lumMod val="50000"/>
                  </a:schemeClr>
                </a:solidFill>
              </a:rPr>
              <a:t>cumuli in the moonlight. Well schooled in the</a:t>
            </a:r>
          </a:p>
          <a:p>
            <a:r>
              <a:rPr lang="en-US" sz="2400" dirty="0">
                <a:solidFill>
                  <a:schemeClr val="accent1">
                    <a:lumMod val="50000"/>
                  </a:schemeClr>
                </a:solidFill>
              </a:rPr>
              <a:t>ice-crystal theory of formation of rain, they had no</a:t>
            </a:r>
          </a:p>
          <a:p>
            <a:r>
              <a:rPr lang="en-US" sz="2400" dirty="0">
                <a:solidFill>
                  <a:schemeClr val="accent1">
                    <a:lumMod val="50000"/>
                  </a:schemeClr>
                </a:solidFill>
              </a:rPr>
              <a:t>suspicions about these clouds with tops near 8,000</a:t>
            </a:r>
          </a:p>
          <a:p>
            <a:r>
              <a:rPr lang="en-US" sz="2400" dirty="0">
                <a:solidFill>
                  <a:schemeClr val="accent1">
                    <a:lumMod val="50000"/>
                  </a:schemeClr>
                </a:solidFill>
              </a:rPr>
              <a:t>feet where the temperature is higher than +10°C.</a:t>
            </a:r>
          </a:p>
          <a:p>
            <a:r>
              <a:rPr lang="en-US" sz="2400" dirty="0">
                <a:solidFill>
                  <a:schemeClr val="accent1">
                    <a:lumMod val="50000"/>
                  </a:schemeClr>
                </a:solidFill>
              </a:rPr>
              <a:t>Suddenly, however, the landscape ahead of them</a:t>
            </a:r>
          </a:p>
          <a:p>
            <a:r>
              <a:rPr lang="en-US" sz="2400" dirty="0">
                <a:solidFill>
                  <a:schemeClr val="accent1">
                    <a:lumMod val="50000"/>
                  </a:schemeClr>
                </a:solidFill>
              </a:rPr>
              <a:t>began to dim; then it disappeared; a roar approached</a:t>
            </a:r>
          </a:p>
          <a:p>
            <a:r>
              <a:rPr lang="en-US" sz="2400" dirty="0">
                <a:solidFill>
                  <a:schemeClr val="accent1">
                    <a:lumMod val="50000"/>
                  </a:schemeClr>
                </a:solidFill>
              </a:rPr>
              <a:t>as from rain hitting roof tops. When some minutes</a:t>
            </a:r>
          </a:p>
          <a:p>
            <a:r>
              <a:rPr lang="en-US" sz="2400" dirty="0">
                <a:solidFill>
                  <a:schemeClr val="accent1">
                    <a:lumMod val="50000"/>
                  </a:schemeClr>
                </a:solidFill>
              </a:rPr>
              <a:t>later they stood on a porch, drenched and shivering,</a:t>
            </a:r>
          </a:p>
          <a:p>
            <a:r>
              <a:rPr lang="en-US" sz="2400" dirty="0">
                <a:solidFill>
                  <a:schemeClr val="accent1">
                    <a:lumMod val="50000"/>
                  </a:schemeClr>
                </a:solidFill>
              </a:rPr>
              <a:t>they had realized that cloud tops with temperatures</a:t>
            </a:r>
          </a:p>
          <a:p>
            <a:r>
              <a:rPr lang="en-US" sz="2400" dirty="0">
                <a:solidFill>
                  <a:schemeClr val="accent1">
                    <a:lumMod val="50000"/>
                  </a:schemeClr>
                </a:solidFill>
              </a:rPr>
              <a:t>below freezing were not needed for production of</a:t>
            </a:r>
          </a:p>
          <a:p>
            <a:r>
              <a:rPr lang="en-US" sz="2400" dirty="0">
                <a:solidFill>
                  <a:schemeClr val="accent1">
                    <a:lumMod val="50000"/>
                  </a:schemeClr>
                </a:solidFill>
              </a:rPr>
              <a:t>heavy rain from trade-wind cumulus (Riehl 1954).</a:t>
            </a:r>
          </a:p>
          <a:p>
            <a:endParaRPr lang="en-US" sz="2400" dirty="0">
              <a:solidFill>
                <a:schemeClr val="accent1">
                  <a:lumMod val="50000"/>
                </a:schemeClr>
              </a:solidFill>
            </a:endParaRPr>
          </a:p>
        </p:txBody>
      </p:sp>
      <p:sp>
        <p:nvSpPr>
          <p:cNvPr id="15" name="Rectangle 14">
            <a:extLst>
              <a:ext uri="{FF2B5EF4-FFF2-40B4-BE49-F238E27FC236}">
                <a16:creationId xmlns:a16="http://schemas.microsoft.com/office/drawing/2014/main" id="{D997F022-42C0-1E4E-BBFA-221FAFB59E2A}"/>
              </a:ext>
            </a:extLst>
          </p:cNvPr>
          <p:cNvSpPr/>
          <p:nvPr/>
        </p:nvSpPr>
        <p:spPr>
          <a:xfrm>
            <a:off x="249989" y="1349329"/>
            <a:ext cx="1499128" cy="369332"/>
          </a:xfrm>
          <a:prstGeom prst="rect">
            <a:avLst/>
          </a:prstGeom>
        </p:spPr>
        <p:txBody>
          <a:bodyPr wrap="none">
            <a:spAutoFit/>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An Epiphany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E75E1B4-CDDF-0743-974A-4C928E1C8E0E}"/>
              </a:ext>
            </a:extLst>
          </p:cNvPr>
          <p:cNvSpPr txBox="1"/>
          <p:nvPr/>
        </p:nvSpPr>
        <p:spPr>
          <a:xfrm>
            <a:off x="336884" y="166909"/>
            <a:ext cx="6003039" cy="1200329"/>
          </a:xfrm>
          <a:prstGeom prst="rect">
            <a:avLst/>
          </a:prstGeom>
          <a:noFill/>
        </p:spPr>
        <p:txBody>
          <a:bodyPr wrap="square" rtlCol="0">
            <a:spAutoFit/>
          </a:bodyPr>
          <a:lstStyle/>
          <a:p>
            <a:r>
              <a:rPr lang="en-US" sz="2400" dirty="0">
                <a:solidFill>
                  <a:schemeClr val="accent1">
                    <a:lumMod val="50000"/>
                  </a:schemeClr>
                </a:solidFill>
              </a:rPr>
              <a:t>The  establishment of the Institute of Tropical Meteorology Rio </a:t>
            </a:r>
            <a:r>
              <a:rPr lang="en-US" sz="2400" dirty="0" err="1">
                <a:solidFill>
                  <a:schemeClr val="accent1">
                    <a:lumMod val="50000"/>
                  </a:schemeClr>
                </a:solidFill>
              </a:rPr>
              <a:t>Piedras</a:t>
            </a:r>
            <a:r>
              <a:rPr lang="en-US" sz="2400" dirty="0">
                <a:solidFill>
                  <a:schemeClr val="accent1">
                    <a:lumMod val="50000"/>
                  </a:schemeClr>
                </a:solidFill>
              </a:rPr>
              <a:t> Puerto Rico </a:t>
            </a:r>
          </a:p>
          <a:p>
            <a:endParaRPr lang="en-US" sz="2400" dirty="0">
              <a:solidFill>
                <a:schemeClr val="accent1">
                  <a:lumMod val="50000"/>
                </a:schemeClr>
              </a:solidFill>
            </a:endParaRPr>
          </a:p>
        </p:txBody>
      </p:sp>
    </p:spTree>
    <p:extLst>
      <p:ext uri="{BB962C8B-B14F-4D97-AF65-F5344CB8AC3E}">
        <p14:creationId xmlns:p14="http://schemas.microsoft.com/office/powerpoint/2010/main" val="266426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D9EE7F-F669-0E4A-9F00-7EBC0BC55B63}"/>
              </a:ext>
            </a:extLst>
          </p:cNvPr>
          <p:cNvSpPr txBox="1"/>
          <p:nvPr/>
        </p:nvSpPr>
        <p:spPr>
          <a:xfrm>
            <a:off x="188493" y="0"/>
            <a:ext cx="11377577" cy="7848302"/>
          </a:xfrm>
          <a:prstGeom prst="rect">
            <a:avLst/>
          </a:prstGeom>
          <a:noFill/>
        </p:spPr>
        <p:txBody>
          <a:bodyPr wrap="square" rtlCol="0">
            <a:spAutoFit/>
          </a:bodyPr>
          <a:lstStyle/>
          <a:p>
            <a:r>
              <a:rPr lang="en-US" sz="2400" b="1" dirty="0">
                <a:solidFill>
                  <a:schemeClr val="accent1">
                    <a:lumMod val="50000"/>
                  </a:schemeClr>
                </a:solidFill>
              </a:rPr>
              <a:t>T.C. </a:t>
            </a:r>
            <a:r>
              <a:rPr lang="en-US" sz="2400" b="1" dirty="0" err="1">
                <a:solidFill>
                  <a:schemeClr val="accent1">
                    <a:lumMod val="50000"/>
                  </a:schemeClr>
                </a:solidFill>
              </a:rPr>
              <a:t>Yeh</a:t>
            </a:r>
            <a:r>
              <a:rPr lang="en-US" sz="2400" b="1" dirty="0">
                <a:solidFill>
                  <a:schemeClr val="accent1">
                    <a:lumMod val="50000"/>
                  </a:schemeClr>
                </a:solidFill>
              </a:rPr>
              <a:t> (1948)</a:t>
            </a:r>
          </a:p>
          <a:p>
            <a:r>
              <a:rPr lang="en-US" sz="2400" b="1" dirty="0">
                <a:solidFill>
                  <a:schemeClr val="accent1">
                    <a:lumMod val="50000"/>
                  </a:schemeClr>
                </a:solidFill>
              </a:rPr>
              <a:t>The problem of interest was the process of transferring momentum from the tropics to the midlatitudes.  This group (in </a:t>
            </a:r>
            <a:r>
              <a:rPr lang="en-US" sz="2400" b="1" dirty="0" err="1">
                <a:solidFill>
                  <a:schemeClr val="accent1">
                    <a:lumMod val="50000"/>
                  </a:schemeClr>
                </a:solidFill>
              </a:rPr>
              <a:t>Rossby’s</a:t>
            </a:r>
            <a:r>
              <a:rPr lang="en-US" sz="2400" b="1" dirty="0">
                <a:solidFill>
                  <a:schemeClr val="accent1">
                    <a:lumMod val="50000"/>
                  </a:schemeClr>
                </a:solidFill>
              </a:rPr>
              <a:t> was the most active group [in the U of C’s Department of Meteorology</a:t>
            </a:r>
          </a:p>
          <a:p>
            <a:r>
              <a:rPr lang="en-US" sz="2400" b="1" dirty="0">
                <a:solidFill>
                  <a:schemeClr val="accent1">
                    <a:lumMod val="50000"/>
                  </a:schemeClr>
                </a:solidFill>
              </a:rPr>
              <a:t> </a:t>
            </a:r>
          </a:p>
          <a:p>
            <a:r>
              <a:rPr lang="en-US" sz="2400" b="1" dirty="0">
                <a:solidFill>
                  <a:schemeClr val="accent1">
                    <a:lumMod val="50000"/>
                  </a:schemeClr>
                </a:solidFill>
              </a:rPr>
              <a:t>T.N. </a:t>
            </a:r>
            <a:r>
              <a:rPr lang="en-US" sz="2400" b="1" dirty="0" err="1">
                <a:solidFill>
                  <a:schemeClr val="accent1">
                    <a:lumMod val="50000"/>
                  </a:schemeClr>
                </a:solidFill>
              </a:rPr>
              <a:t>Krishnamurti</a:t>
            </a:r>
            <a:r>
              <a:rPr lang="en-US" sz="2400" b="1" dirty="0">
                <a:solidFill>
                  <a:schemeClr val="accent1">
                    <a:lumMod val="50000"/>
                  </a:schemeClr>
                </a:solidFill>
              </a:rPr>
              <a:t>  (1959) </a:t>
            </a:r>
          </a:p>
          <a:p>
            <a:r>
              <a:rPr lang="en-US" sz="2400" b="1" dirty="0">
                <a:solidFill>
                  <a:schemeClr val="accent1">
                    <a:lumMod val="50000"/>
                  </a:schemeClr>
                </a:solidFill>
              </a:rPr>
              <a:t>The subtropical jet stream of winter-We watched often the experienced style of Herbert Riehl where he could remove the noise from the important signal”</a:t>
            </a:r>
          </a:p>
          <a:p>
            <a:r>
              <a:rPr lang="en-US" sz="2400" b="1" dirty="0">
                <a:solidFill>
                  <a:schemeClr val="accent1">
                    <a:lumMod val="50000"/>
                  </a:schemeClr>
                </a:solidFill>
              </a:rPr>
              <a:t> </a:t>
            </a:r>
          </a:p>
          <a:p>
            <a:endParaRPr lang="en-US" sz="2400" b="1" dirty="0">
              <a:solidFill>
                <a:schemeClr val="accent1">
                  <a:lumMod val="50000"/>
                </a:schemeClr>
              </a:solidFill>
            </a:endParaRPr>
          </a:p>
          <a:p>
            <a:r>
              <a:rPr lang="en-US" sz="2400" b="1" dirty="0">
                <a:solidFill>
                  <a:schemeClr val="accent1">
                    <a:lumMod val="50000"/>
                  </a:schemeClr>
                </a:solidFill>
              </a:rPr>
              <a:t>Robert Simpson (1962)</a:t>
            </a:r>
          </a:p>
          <a:p>
            <a:r>
              <a:rPr lang="en-US" sz="2400" b="1" dirty="0"/>
              <a:t>“as a classroom lecturer he had a reputation for making life quite difficult for students who showed little interest in his lectures”</a:t>
            </a:r>
            <a:endParaRPr lang="en-US" sz="2400" b="1" dirty="0">
              <a:solidFill>
                <a:schemeClr val="accent1">
                  <a:lumMod val="50000"/>
                </a:schemeClr>
              </a:solidFill>
            </a:endParaRPr>
          </a:p>
          <a:p>
            <a:r>
              <a:rPr lang="en-US" sz="2400" b="1" dirty="0">
                <a:solidFill>
                  <a:schemeClr val="accent1">
                    <a:lumMod val="50000"/>
                  </a:schemeClr>
                </a:solidFill>
              </a:rPr>
              <a:t>Director National Hurricane </a:t>
            </a:r>
            <a:r>
              <a:rPr lang="en-US" sz="2400" b="1">
                <a:solidFill>
                  <a:schemeClr val="accent1">
                    <a:lumMod val="50000"/>
                  </a:schemeClr>
                </a:solidFill>
              </a:rPr>
              <a:t>Research Project,  </a:t>
            </a:r>
            <a:r>
              <a:rPr lang="en-US" sz="2400" b="1" dirty="0">
                <a:solidFill>
                  <a:schemeClr val="accent1">
                    <a:lumMod val="50000"/>
                  </a:schemeClr>
                </a:solidFill>
              </a:rPr>
              <a:t>the forerunner of the Hurricane Research Division </a:t>
            </a:r>
          </a:p>
          <a:p>
            <a:endParaRPr lang="en-US" sz="2400" b="1" dirty="0">
              <a:solidFill>
                <a:schemeClr val="accent1">
                  <a:lumMod val="50000"/>
                </a:schemeClr>
              </a:solidFill>
            </a:endParaRPr>
          </a:p>
          <a:p>
            <a:r>
              <a:rPr lang="en-US" sz="2400" b="1" dirty="0">
                <a:solidFill>
                  <a:schemeClr val="accent1">
                    <a:lumMod val="50000"/>
                  </a:schemeClr>
                </a:solidFill>
              </a:rPr>
              <a:t>Bill Gray (1963) On the scale and internal stress characteristic of the hurricane-</a:t>
            </a:r>
          </a:p>
          <a:p>
            <a:r>
              <a:rPr lang="en-US" sz="2400" b="1" dirty="0">
                <a:solidFill>
                  <a:schemeClr val="accent1">
                    <a:lumMod val="50000"/>
                  </a:schemeClr>
                </a:solidFill>
              </a:rPr>
              <a:t>……………..any number of stories</a:t>
            </a:r>
          </a:p>
          <a:p>
            <a:r>
              <a:rPr lang="en-US" sz="2400" b="1" dirty="0">
                <a:solidFill>
                  <a:schemeClr val="accent1">
                    <a:lumMod val="50000"/>
                  </a:schemeClr>
                </a:solidFill>
              </a:rPr>
              <a:t> </a:t>
            </a:r>
          </a:p>
          <a:p>
            <a:r>
              <a:rPr lang="en-US" sz="2400" b="1" dirty="0">
                <a:solidFill>
                  <a:schemeClr val="accent1">
                    <a:lumMod val="50000"/>
                  </a:schemeClr>
                </a:solidFill>
              </a:rPr>
              <a:t> </a:t>
            </a:r>
          </a:p>
          <a:p>
            <a:endParaRPr lang="en-US" sz="2400" b="1" dirty="0">
              <a:solidFill>
                <a:schemeClr val="accent1">
                  <a:lumMod val="50000"/>
                </a:schemeClr>
              </a:solidFill>
            </a:endParaRPr>
          </a:p>
        </p:txBody>
      </p:sp>
    </p:spTree>
    <p:extLst>
      <p:ext uri="{BB962C8B-B14F-4D97-AF65-F5344CB8AC3E}">
        <p14:creationId xmlns:p14="http://schemas.microsoft.com/office/powerpoint/2010/main" val="2588178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673C0-3B24-7649-8704-68179FE6BFC5}"/>
              </a:ext>
            </a:extLst>
          </p:cNvPr>
          <p:cNvPicPr>
            <a:picLocks noChangeAspect="1"/>
          </p:cNvPicPr>
          <p:nvPr/>
        </p:nvPicPr>
        <p:blipFill>
          <a:blip r:embed="rId2"/>
          <a:stretch>
            <a:fillRect/>
          </a:stretch>
        </p:blipFill>
        <p:spPr>
          <a:xfrm>
            <a:off x="9676368" y="3998099"/>
            <a:ext cx="2427400" cy="2751617"/>
          </a:xfrm>
          <a:prstGeom prst="rect">
            <a:avLst/>
          </a:prstGeom>
        </p:spPr>
      </p:pic>
      <p:pic>
        <p:nvPicPr>
          <p:cNvPr id="4" name="Picture 3">
            <a:extLst>
              <a:ext uri="{FF2B5EF4-FFF2-40B4-BE49-F238E27FC236}">
                <a16:creationId xmlns:a16="http://schemas.microsoft.com/office/drawing/2014/main" id="{9BB434F5-2D61-0E4F-AA94-EE2905EFAF7A}"/>
              </a:ext>
            </a:extLst>
          </p:cNvPr>
          <p:cNvPicPr>
            <a:picLocks noChangeAspect="1"/>
          </p:cNvPicPr>
          <p:nvPr/>
        </p:nvPicPr>
        <p:blipFill>
          <a:blip r:embed="rId3"/>
          <a:stretch>
            <a:fillRect/>
          </a:stretch>
        </p:blipFill>
        <p:spPr>
          <a:xfrm>
            <a:off x="7700210" y="208882"/>
            <a:ext cx="4491789" cy="3104619"/>
          </a:xfrm>
          <a:prstGeom prst="rect">
            <a:avLst/>
          </a:prstGeom>
        </p:spPr>
      </p:pic>
      <p:sp>
        <p:nvSpPr>
          <p:cNvPr id="5" name="TextBox 4">
            <a:extLst>
              <a:ext uri="{FF2B5EF4-FFF2-40B4-BE49-F238E27FC236}">
                <a16:creationId xmlns:a16="http://schemas.microsoft.com/office/drawing/2014/main" id="{F429639B-3C9A-4343-A5BF-F09F6EDED664}"/>
              </a:ext>
            </a:extLst>
          </p:cNvPr>
          <p:cNvSpPr txBox="1"/>
          <p:nvPr/>
        </p:nvSpPr>
        <p:spPr>
          <a:xfrm>
            <a:off x="8217569" y="3313501"/>
            <a:ext cx="4632157" cy="923330"/>
          </a:xfrm>
          <a:prstGeom prst="rect">
            <a:avLst/>
          </a:prstGeom>
          <a:noFill/>
        </p:spPr>
        <p:txBody>
          <a:bodyPr wrap="square" rtlCol="0">
            <a:spAutoFit/>
          </a:bodyPr>
          <a:lstStyle/>
          <a:p>
            <a:r>
              <a:rPr lang="en-US" dirty="0">
                <a:solidFill>
                  <a:schemeClr val="accent1">
                    <a:lumMod val="50000"/>
                  </a:schemeClr>
                </a:solidFill>
              </a:rPr>
              <a:t>JS in a DC-3 in preparation for taking observations over the Caribbean</a:t>
            </a:r>
          </a:p>
          <a:p>
            <a:endParaRPr lang="en-US" dirty="0">
              <a:solidFill>
                <a:schemeClr val="accent1">
                  <a:lumMod val="50000"/>
                </a:schemeClr>
              </a:solidFill>
            </a:endParaRPr>
          </a:p>
        </p:txBody>
      </p:sp>
      <p:sp>
        <p:nvSpPr>
          <p:cNvPr id="6" name="TextBox 5">
            <a:extLst>
              <a:ext uri="{FF2B5EF4-FFF2-40B4-BE49-F238E27FC236}">
                <a16:creationId xmlns:a16="http://schemas.microsoft.com/office/drawing/2014/main" id="{F5DF91E9-A63B-1F44-B827-B1F4F0CE903F}"/>
              </a:ext>
            </a:extLst>
          </p:cNvPr>
          <p:cNvSpPr txBox="1"/>
          <p:nvPr/>
        </p:nvSpPr>
        <p:spPr>
          <a:xfrm>
            <a:off x="524422" y="1033355"/>
            <a:ext cx="6677380" cy="1323439"/>
          </a:xfrm>
          <a:prstGeom prst="rect">
            <a:avLst/>
          </a:prstGeom>
          <a:noFill/>
        </p:spPr>
        <p:txBody>
          <a:bodyPr wrap="square" rtlCol="0">
            <a:spAutoFit/>
          </a:bodyPr>
          <a:lstStyle/>
          <a:p>
            <a:r>
              <a:rPr lang="en-US" sz="2000" b="1" dirty="0">
                <a:solidFill>
                  <a:schemeClr val="accent1">
                    <a:lumMod val="50000"/>
                  </a:schemeClr>
                </a:solidFill>
              </a:rPr>
              <a:t>Entrainment into developing</a:t>
            </a:r>
          </a:p>
          <a:p>
            <a:r>
              <a:rPr lang="en-US" sz="2000" b="1" dirty="0">
                <a:solidFill>
                  <a:schemeClr val="accent1">
                    <a:lumMod val="50000"/>
                  </a:schemeClr>
                </a:solidFill>
              </a:rPr>
              <a:t>cumulus—the exchange of mass between the rising</a:t>
            </a:r>
          </a:p>
          <a:p>
            <a:r>
              <a:rPr lang="en-US" sz="2000" b="1" dirty="0">
                <a:solidFill>
                  <a:schemeClr val="accent1">
                    <a:lumMod val="50000"/>
                  </a:schemeClr>
                </a:solidFill>
              </a:rPr>
              <a:t>column of cloudy air and its environment</a:t>
            </a:r>
          </a:p>
          <a:p>
            <a:endParaRPr lang="en-US" sz="2000" b="1" dirty="0">
              <a:solidFill>
                <a:schemeClr val="accent1">
                  <a:lumMod val="50000"/>
                </a:schemeClr>
              </a:solidFill>
            </a:endParaRPr>
          </a:p>
        </p:txBody>
      </p:sp>
      <p:sp>
        <p:nvSpPr>
          <p:cNvPr id="8" name="TextBox 7">
            <a:extLst>
              <a:ext uri="{FF2B5EF4-FFF2-40B4-BE49-F238E27FC236}">
                <a16:creationId xmlns:a16="http://schemas.microsoft.com/office/drawing/2014/main" id="{4CAAEDCE-AD6F-D84D-8C0D-3A342BC7EAB8}"/>
              </a:ext>
            </a:extLst>
          </p:cNvPr>
          <p:cNvSpPr txBox="1"/>
          <p:nvPr/>
        </p:nvSpPr>
        <p:spPr>
          <a:xfrm>
            <a:off x="354928" y="2497893"/>
            <a:ext cx="7016367" cy="2554545"/>
          </a:xfrm>
          <a:prstGeom prst="rect">
            <a:avLst/>
          </a:prstGeom>
          <a:noFill/>
        </p:spPr>
        <p:txBody>
          <a:bodyPr wrap="square" rtlCol="0">
            <a:spAutoFit/>
          </a:bodyPr>
          <a:lstStyle/>
          <a:p>
            <a:r>
              <a:rPr lang="en-US" sz="2000" b="1" dirty="0">
                <a:solidFill>
                  <a:schemeClr val="accent1">
                    <a:lumMod val="50000"/>
                  </a:schemeClr>
                </a:solidFill>
              </a:rPr>
              <a:t>“The hypothesis by </a:t>
            </a:r>
            <a:r>
              <a:rPr lang="en-US" sz="2000" b="1" dirty="0" err="1">
                <a:solidFill>
                  <a:schemeClr val="accent1">
                    <a:lumMod val="50000"/>
                  </a:schemeClr>
                </a:solidFill>
              </a:rPr>
              <a:t>Stommel</a:t>
            </a:r>
            <a:r>
              <a:rPr lang="en-US" sz="2000" b="1" dirty="0">
                <a:solidFill>
                  <a:schemeClr val="accent1">
                    <a:lumMod val="50000"/>
                  </a:schemeClr>
                </a:solidFill>
              </a:rPr>
              <a:t> was revolutionary, but also very controversial at first. Once it was recognized that cumulus clouds exchanged air with their surroundings, a whole new area of research was opened. On this foundation, we could pioneer in recognizing the essential role of cumulus convection in tropical circulations”</a:t>
            </a:r>
          </a:p>
          <a:p>
            <a:endParaRPr lang="en-US" sz="2000" b="1" dirty="0">
              <a:solidFill>
                <a:schemeClr val="accent1">
                  <a:lumMod val="50000"/>
                </a:schemeClr>
              </a:solidFill>
            </a:endParaRPr>
          </a:p>
          <a:p>
            <a:endParaRPr lang="en-US" sz="2000" b="1" dirty="0">
              <a:solidFill>
                <a:schemeClr val="accent1">
                  <a:lumMod val="50000"/>
                </a:schemeClr>
              </a:solidFill>
            </a:endParaRPr>
          </a:p>
        </p:txBody>
      </p:sp>
      <p:sp>
        <p:nvSpPr>
          <p:cNvPr id="9" name="TextBox 8">
            <a:extLst>
              <a:ext uri="{FF2B5EF4-FFF2-40B4-BE49-F238E27FC236}">
                <a16:creationId xmlns:a16="http://schemas.microsoft.com/office/drawing/2014/main" id="{4DCA48D2-065C-3A45-BF98-E19A83309651}"/>
              </a:ext>
            </a:extLst>
          </p:cNvPr>
          <p:cNvSpPr txBox="1"/>
          <p:nvPr/>
        </p:nvSpPr>
        <p:spPr>
          <a:xfrm>
            <a:off x="354928" y="4810724"/>
            <a:ext cx="7977798" cy="1938992"/>
          </a:xfrm>
          <a:prstGeom prst="rect">
            <a:avLst/>
          </a:prstGeom>
          <a:noFill/>
        </p:spPr>
        <p:txBody>
          <a:bodyPr wrap="square" rtlCol="0">
            <a:spAutoFit/>
          </a:bodyPr>
          <a:lstStyle/>
          <a:p>
            <a:r>
              <a:rPr lang="en-US" sz="2000" b="1" dirty="0">
                <a:solidFill>
                  <a:schemeClr val="accent1">
                    <a:lumMod val="50000"/>
                  </a:schemeClr>
                </a:solidFill>
              </a:rPr>
              <a:t>“Research sessions with Riehl were intense and sometimes contentious, but never unproductive”  (JS).</a:t>
            </a:r>
          </a:p>
          <a:p>
            <a:endParaRPr lang="en-US" sz="2000" b="1" dirty="0">
              <a:solidFill>
                <a:schemeClr val="accent1">
                  <a:lumMod val="50000"/>
                </a:schemeClr>
              </a:solidFill>
            </a:endParaRPr>
          </a:p>
          <a:p>
            <a:r>
              <a:rPr lang="en-US" sz="2000" b="1" dirty="0">
                <a:solidFill>
                  <a:schemeClr val="accent1">
                    <a:lumMod val="50000"/>
                  </a:schemeClr>
                </a:solidFill>
              </a:rPr>
              <a:t>Exchanges were sharp 30 years after their collaborative work</a:t>
            </a:r>
          </a:p>
          <a:p>
            <a:endParaRPr lang="en-US" sz="2000" b="1" dirty="0">
              <a:solidFill>
                <a:schemeClr val="accent1">
                  <a:lumMod val="50000"/>
                </a:schemeClr>
              </a:solidFill>
            </a:endParaRPr>
          </a:p>
          <a:p>
            <a:endParaRPr lang="en-US" sz="2000" b="1" dirty="0">
              <a:solidFill>
                <a:schemeClr val="accent1">
                  <a:lumMod val="50000"/>
                </a:schemeClr>
              </a:solidFill>
            </a:endParaRPr>
          </a:p>
        </p:txBody>
      </p:sp>
      <p:sp>
        <p:nvSpPr>
          <p:cNvPr id="11" name="TextBox 10">
            <a:extLst>
              <a:ext uri="{FF2B5EF4-FFF2-40B4-BE49-F238E27FC236}">
                <a16:creationId xmlns:a16="http://schemas.microsoft.com/office/drawing/2014/main" id="{6CBC1723-6C3A-924E-81E0-EA172A6B96D8}"/>
              </a:ext>
            </a:extLst>
          </p:cNvPr>
          <p:cNvSpPr txBox="1"/>
          <p:nvPr/>
        </p:nvSpPr>
        <p:spPr>
          <a:xfrm>
            <a:off x="195942" y="208882"/>
            <a:ext cx="4718957" cy="461665"/>
          </a:xfrm>
          <a:prstGeom prst="rect">
            <a:avLst/>
          </a:prstGeom>
          <a:noFill/>
        </p:spPr>
        <p:txBody>
          <a:bodyPr wrap="square" rtlCol="0">
            <a:spAutoFit/>
          </a:bodyPr>
          <a:lstStyle/>
          <a:p>
            <a:r>
              <a:rPr lang="en-US" sz="2400" b="1" dirty="0">
                <a:solidFill>
                  <a:schemeClr val="accent1">
                    <a:lumMod val="50000"/>
                  </a:schemeClr>
                </a:solidFill>
              </a:rPr>
              <a:t>Joanne </a:t>
            </a:r>
            <a:r>
              <a:rPr lang="en-US" sz="2400" b="1" dirty="0" err="1">
                <a:solidFill>
                  <a:schemeClr val="accent1">
                    <a:lumMod val="50000"/>
                  </a:schemeClr>
                </a:solidFill>
              </a:rPr>
              <a:t>Malkus</a:t>
            </a:r>
            <a:r>
              <a:rPr lang="en-US" sz="2400" b="1" dirty="0">
                <a:solidFill>
                  <a:schemeClr val="accent1">
                    <a:lumMod val="50000"/>
                  </a:schemeClr>
                </a:solidFill>
              </a:rPr>
              <a:t> Simpson 1949</a:t>
            </a:r>
          </a:p>
        </p:txBody>
      </p:sp>
    </p:spTree>
    <p:extLst>
      <p:ext uri="{BB962C8B-B14F-4D97-AF65-F5344CB8AC3E}">
        <p14:creationId xmlns:p14="http://schemas.microsoft.com/office/powerpoint/2010/main" val="100435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3BC1-FBA1-A944-8634-E91972D3100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1DCBD6B-B377-9C49-91C4-64718B7782D4}"/>
              </a:ext>
            </a:extLst>
          </p:cNvPr>
          <p:cNvPicPr>
            <a:picLocks noGrp="1" noChangeAspect="1"/>
          </p:cNvPicPr>
          <p:nvPr>
            <p:ph idx="1"/>
          </p:nvPr>
        </p:nvPicPr>
        <p:blipFill>
          <a:blip r:embed="rId2"/>
          <a:stretch>
            <a:fillRect/>
          </a:stretch>
        </p:blipFill>
        <p:spPr>
          <a:xfrm>
            <a:off x="9338102" y="2236450"/>
            <a:ext cx="2489924" cy="3429648"/>
          </a:xfrm>
        </p:spPr>
      </p:pic>
      <p:sp>
        <p:nvSpPr>
          <p:cNvPr id="10" name="TextBox 9">
            <a:extLst>
              <a:ext uri="{FF2B5EF4-FFF2-40B4-BE49-F238E27FC236}">
                <a16:creationId xmlns:a16="http://schemas.microsoft.com/office/drawing/2014/main" id="{2E67BFA9-E6B9-9341-98F7-748BA8077253}"/>
              </a:ext>
            </a:extLst>
          </p:cNvPr>
          <p:cNvSpPr txBox="1"/>
          <p:nvPr/>
        </p:nvSpPr>
        <p:spPr>
          <a:xfrm>
            <a:off x="7386776" y="5976883"/>
            <a:ext cx="5293895" cy="923330"/>
          </a:xfrm>
          <a:prstGeom prst="rect">
            <a:avLst/>
          </a:prstGeom>
          <a:noFill/>
        </p:spPr>
        <p:txBody>
          <a:bodyPr wrap="square" rtlCol="0">
            <a:spAutoFit/>
          </a:bodyPr>
          <a:lstStyle/>
          <a:p>
            <a:r>
              <a:rPr lang="en-US" b="1" dirty="0">
                <a:solidFill>
                  <a:schemeClr val="accent1">
                    <a:lumMod val="50000"/>
                  </a:schemeClr>
                </a:solidFill>
              </a:rPr>
              <a:t>Riehl’s line drawing of a cumulus cloud breaking</a:t>
            </a:r>
          </a:p>
          <a:p>
            <a:r>
              <a:rPr lang="en-US" b="1" dirty="0">
                <a:solidFill>
                  <a:schemeClr val="accent1">
                    <a:lumMod val="50000"/>
                  </a:schemeClr>
                </a:solidFill>
              </a:rPr>
              <a:t>through the trade wind inversion (1951)</a:t>
            </a:r>
          </a:p>
          <a:p>
            <a:endParaRPr lang="en-US" b="1" dirty="0">
              <a:solidFill>
                <a:schemeClr val="accent1">
                  <a:lumMod val="50000"/>
                </a:schemeClr>
              </a:solidFill>
            </a:endParaRPr>
          </a:p>
        </p:txBody>
      </p:sp>
      <p:sp>
        <p:nvSpPr>
          <p:cNvPr id="11" name="TextBox 10">
            <a:extLst>
              <a:ext uri="{FF2B5EF4-FFF2-40B4-BE49-F238E27FC236}">
                <a16:creationId xmlns:a16="http://schemas.microsoft.com/office/drawing/2014/main" id="{5AACFF62-3204-8345-B8F3-B332C3B5E0B7}"/>
              </a:ext>
            </a:extLst>
          </p:cNvPr>
          <p:cNvSpPr txBox="1"/>
          <p:nvPr/>
        </p:nvSpPr>
        <p:spPr>
          <a:xfrm>
            <a:off x="257664" y="198238"/>
            <a:ext cx="5424438" cy="2031325"/>
          </a:xfrm>
          <a:prstGeom prst="rect">
            <a:avLst/>
          </a:prstGeom>
          <a:noFill/>
        </p:spPr>
        <p:txBody>
          <a:bodyPr wrap="square" rtlCol="0">
            <a:spAutoFit/>
          </a:bodyPr>
          <a:lstStyle/>
          <a:p>
            <a:r>
              <a:rPr lang="en-US" b="1" dirty="0"/>
              <a:t>“Joanne  worked out the mathematical and physical</a:t>
            </a:r>
          </a:p>
          <a:p>
            <a:r>
              <a:rPr lang="en-US" b="1" dirty="0"/>
              <a:t>basis for how these clouds were responsible for</a:t>
            </a:r>
          </a:p>
          <a:p>
            <a:r>
              <a:rPr lang="en-US" b="1" dirty="0"/>
              <a:t>raising the height of the trade wind inversion and</a:t>
            </a:r>
          </a:p>
          <a:p>
            <a:r>
              <a:rPr lang="en-US" b="1" dirty="0"/>
              <a:t>then wetting the cloud layer and making it deeper</a:t>
            </a:r>
          </a:p>
          <a:p>
            <a:r>
              <a:rPr lang="en-US" b="1" dirty="0"/>
              <a:t>as the air flowed from the subtropical high down</a:t>
            </a:r>
          </a:p>
          <a:p>
            <a:r>
              <a:rPr lang="en-US" b="1" dirty="0"/>
              <a:t>to the equatorial trough”</a:t>
            </a:r>
          </a:p>
          <a:p>
            <a:endParaRPr lang="en-US" b="1" dirty="0"/>
          </a:p>
        </p:txBody>
      </p:sp>
      <p:sp>
        <p:nvSpPr>
          <p:cNvPr id="14" name="TextBox 13">
            <a:extLst>
              <a:ext uri="{FF2B5EF4-FFF2-40B4-BE49-F238E27FC236}">
                <a16:creationId xmlns:a16="http://schemas.microsoft.com/office/drawing/2014/main" id="{7E1039D9-33C7-2E47-B8DE-9D0B2F965B32}"/>
              </a:ext>
            </a:extLst>
          </p:cNvPr>
          <p:cNvSpPr txBox="1"/>
          <p:nvPr/>
        </p:nvSpPr>
        <p:spPr>
          <a:xfrm>
            <a:off x="299806" y="5624193"/>
            <a:ext cx="5658982" cy="923330"/>
          </a:xfrm>
          <a:prstGeom prst="rect">
            <a:avLst/>
          </a:prstGeom>
          <a:noFill/>
        </p:spPr>
        <p:txBody>
          <a:bodyPr wrap="square" rtlCol="0">
            <a:spAutoFit/>
          </a:bodyPr>
          <a:lstStyle/>
          <a:p>
            <a:r>
              <a:rPr lang="en-US" b="1" dirty="0">
                <a:solidFill>
                  <a:schemeClr val="accent1">
                    <a:lumMod val="50000"/>
                  </a:schemeClr>
                </a:solidFill>
              </a:rPr>
              <a:t>Focus on genesis and structural maintenance of hurricanes </a:t>
            </a:r>
          </a:p>
          <a:p>
            <a:endParaRPr lang="en-US" b="1" dirty="0">
              <a:solidFill>
                <a:schemeClr val="accent1">
                  <a:lumMod val="50000"/>
                </a:schemeClr>
              </a:solidFill>
            </a:endParaRPr>
          </a:p>
        </p:txBody>
      </p:sp>
      <p:sp>
        <p:nvSpPr>
          <p:cNvPr id="15" name="TextBox 14">
            <a:extLst>
              <a:ext uri="{FF2B5EF4-FFF2-40B4-BE49-F238E27FC236}">
                <a16:creationId xmlns:a16="http://schemas.microsoft.com/office/drawing/2014/main" id="{ED2C82B9-D659-CB48-AF9C-2107426EB189}"/>
              </a:ext>
            </a:extLst>
          </p:cNvPr>
          <p:cNvSpPr txBox="1"/>
          <p:nvPr/>
        </p:nvSpPr>
        <p:spPr>
          <a:xfrm>
            <a:off x="257664" y="2774125"/>
            <a:ext cx="7586925" cy="2862322"/>
          </a:xfrm>
          <a:prstGeom prst="rect">
            <a:avLst/>
          </a:prstGeom>
          <a:noFill/>
        </p:spPr>
        <p:txBody>
          <a:bodyPr wrap="square" rtlCol="0">
            <a:spAutoFit/>
          </a:bodyPr>
          <a:lstStyle/>
          <a:p>
            <a:r>
              <a:rPr lang="en-US" b="1" dirty="0">
                <a:solidFill>
                  <a:schemeClr val="accent1">
                    <a:lumMod val="50000"/>
                  </a:schemeClr>
                </a:solidFill>
              </a:rPr>
              <a:t>Formulation of a hypothesis related to the equator-to-pole heat budget - proposed that hemispheric thermal equilibrium could be achieved in the presence of select cumulonimbi that they called “hot towers.”-conjectured to effectively transport latent and sensible heat from the low-level marine</a:t>
            </a:r>
          </a:p>
          <a:p>
            <a:r>
              <a:rPr lang="en-US" b="1" dirty="0">
                <a:solidFill>
                  <a:schemeClr val="accent1">
                    <a:lumMod val="50000"/>
                  </a:schemeClr>
                </a:solidFill>
              </a:rPr>
              <a:t>layer to the upper levels of the atmosphere</a:t>
            </a:r>
          </a:p>
          <a:p>
            <a:r>
              <a:rPr lang="en-US" b="1" dirty="0">
                <a:solidFill>
                  <a:schemeClr val="accent1">
                    <a:lumMod val="50000"/>
                  </a:schemeClr>
                </a:solidFill>
              </a:rPr>
              <a:t>(1954, 1979)</a:t>
            </a:r>
          </a:p>
          <a:p>
            <a:endParaRPr lang="en-US" b="1" dirty="0">
              <a:solidFill>
                <a:schemeClr val="accent1">
                  <a:lumMod val="50000"/>
                </a:schemeClr>
              </a:solidFill>
            </a:endParaRPr>
          </a:p>
          <a:p>
            <a:r>
              <a:rPr lang="en-US" b="1" dirty="0">
                <a:solidFill>
                  <a:schemeClr val="accent1">
                    <a:lumMod val="50000"/>
                  </a:schemeClr>
                </a:solidFill>
              </a:rPr>
              <a:t> Elucidating role and structure of the trades including Noel </a:t>
            </a:r>
            <a:r>
              <a:rPr lang="en-US" b="1" dirty="0" err="1">
                <a:solidFill>
                  <a:schemeClr val="accent1">
                    <a:lumMod val="50000"/>
                  </a:schemeClr>
                </a:solidFill>
              </a:rPr>
              <a:t>LaSeur</a:t>
            </a:r>
            <a:r>
              <a:rPr lang="en-US" b="1" dirty="0">
                <a:solidFill>
                  <a:schemeClr val="accent1">
                    <a:lumMod val="50000"/>
                  </a:schemeClr>
                </a:solidFill>
              </a:rPr>
              <a:t> and T.C. </a:t>
            </a:r>
            <a:r>
              <a:rPr lang="en-US" b="1" dirty="0" err="1">
                <a:solidFill>
                  <a:schemeClr val="accent1">
                    <a:lumMod val="50000"/>
                  </a:schemeClr>
                </a:solidFill>
              </a:rPr>
              <a:t>Yeh</a:t>
            </a:r>
            <a:endParaRPr lang="en-US" b="1" dirty="0">
              <a:solidFill>
                <a:schemeClr val="accent1">
                  <a:lumMod val="50000"/>
                </a:schemeClr>
              </a:solidFill>
            </a:endParaRPr>
          </a:p>
          <a:p>
            <a:r>
              <a:rPr lang="en-US" b="1" dirty="0">
                <a:solidFill>
                  <a:schemeClr val="accent1">
                    <a:lumMod val="50000"/>
                  </a:schemeClr>
                </a:solidFill>
              </a:rPr>
              <a:t> (with very little insight from the models and </a:t>
            </a:r>
            <a:r>
              <a:rPr lang="en-US" b="1" dirty="0" err="1">
                <a:solidFill>
                  <a:schemeClr val="accent1">
                    <a:lumMod val="50000"/>
                  </a:schemeClr>
                </a:solidFill>
              </a:rPr>
              <a:t>obs</a:t>
            </a:r>
            <a:r>
              <a:rPr lang="en-US" b="1" dirty="0">
                <a:solidFill>
                  <a:schemeClr val="accent1">
                    <a:lumMod val="50000"/>
                  </a:schemeClr>
                </a:solidFill>
              </a:rPr>
              <a:t> at present) </a:t>
            </a:r>
          </a:p>
          <a:p>
            <a:endParaRPr lang="en-US" b="1" dirty="0">
              <a:solidFill>
                <a:schemeClr val="accent1">
                  <a:lumMod val="50000"/>
                </a:schemeClr>
              </a:solidFill>
            </a:endParaRPr>
          </a:p>
        </p:txBody>
      </p:sp>
      <p:sp>
        <p:nvSpPr>
          <p:cNvPr id="16" name="TextBox 15">
            <a:extLst>
              <a:ext uri="{FF2B5EF4-FFF2-40B4-BE49-F238E27FC236}">
                <a16:creationId xmlns:a16="http://schemas.microsoft.com/office/drawing/2014/main" id="{DE23B0EB-A462-1F44-8F74-30AA1FED819E}"/>
              </a:ext>
            </a:extLst>
          </p:cNvPr>
          <p:cNvSpPr txBox="1"/>
          <p:nvPr/>
        </p:nvSpPr>
        <p:spPr>
          <a:xfrm>
            <a:off x="230065" y="2346158"/>
            <a:ext cx="3692229" cy="369332"/>
          </a:xfrm>
          <a:prstGeom prst="rect">
            <a:avLst/>
          </a:prstGeom>
          <a:noFill/>
        </p:spPr>
        <p:txBody>
          <a:bodyPr wrap="square" rtlCol="0">
            <a:spAutoFit/>
          </a:bodyPr>
          <a:lstStyle/>
          <a:p>
            <a:r>
              <a:rPr lang="en-US" b="1" dirty="0">
                <a:solidFill>
                  <a:schemeClr val="accent1">
                    <a:lumMod val="50000"/>
                  </a:schemeClr>
                </a:solidFill>
              </a:rPr>
              <a:t>The Riehl–Simpson collaboration</a:t>
            </a:r>
            <a:endParaRPr lang="en-US" dirty="0"/>
          </a:p>
        </p:txBody>
      </p:sp>
      <p:pic>
        <p:nvPicPr>
          <p:cNvPr id="17" name="Picture 16">
            <a:extLst>
              <a:ext uri="{FF2B5EF4-FFF2-40B4-BE49-F238E27FC236}">
                <a16:creationId xmlns:a16="http://schemas.microsoft.com/office/drawing/2014/main" id="{DEA244FF-6364-DA49-B6BE-440F86FC05E8}"/>
              </a:ext>
            </a:extLst>
          </p:cNvPr>
          <p:cNvPicPr>
            <a:picLocks noChangeAspect="1"/>
          </p:cNvPicPr>
          <p:nvPr/>
        </p:nvPicPr>
        <p:blipFill>
          <a:blip r:embed="rId3"/>
          <a:stretch>
            <a:fillRect/>
          </a:stretch>
        </p:blipFill>
        <p:spPr>
          <a:xfrm>
            <a:off x="6262638" y="184299"/>
            <a:ext cx="2628499" cy="2114408"/>
          </a:xfrm>
          <a:prstGeom prst="rect">
            <a:avLst/>
          </a:prstGeom>
        </p:spPr>
      </p:pic>
      <p:sp>
        <p:nvSpPr>
          <p:cNvPr id="18" name="TextBox 17">
            <a:extLst>
              <a:ext uri="{FF2B5EF4-FFF2-40B4-BE49-F238E27FC236}">
                <a16:creationId xmlns:a16="http://schemas.microsoft.com/office/drawing/2014/main" id="{039E76AC-CF07-5A4B-834A-15D5D07C7D82}"/>
              </a:ext>
            </a:extLst>
          </p:cNvPr>
          <p:cNvSpPr txBox="1"/>
          <p:nvPr/>
        </p:nvSpPr>
        <p:spPr>
          <a:xfrm>
            <a:off x="9008028" y="402187"/>
            <a:ext cx="2819998" cy="1384995"/>
          </a:xfrm>
          <a:prstGeom prst="rect">
            <a:avLst/>
          </a:prstGeom>
          <a:noFill/>
        </p:spPr>
        <p:txBody>
          <a:bodyPr wrap="square" rtlCol="0">
            <a:spAutoFit/>
          </a:bodyPr>
          <a:lstStyle/>
          <a:p>
            <a:r>
              <a:rPr lang="en-US" sz="1400" dirty="0">
                <a:solidFill>
                  <a:schemeClr val="accent1">
                    <a:lumMod val="50000"/>
                  </a:schemeClr>
                </a:solidFill>
              </a:rPr>
              <a:t>Defining the lower-level structure of the atmosphere along a cross section that follows the average streamlines in the Trades (Riehl 1951) </a:t>
            </a:r>
          </a:p>
          <a:p>
            <a:endParaRPr lang="en-US" sz="1400" dirty="0">
              <a:solidFill>
                <a:schemeClr val="accent1">
                  <a:lumMod val="50000"/>
                </a:schemeClr>
              </a:solidFill>
            </a:endParaRPr>
          </a:p>
        </p:txBody>
      </p:sp>
    </p:spTree>
    <p:extLst>
      <p:ext uri="{BB962C8B-B14F-4D97-AF65-F5344CB8AC3E}">
        <p14:creationId xmlns:p14="http://schemas.microsoft.com/office/powerpoint/2010/main" val="116876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E9AE-30E4-6F4B-B994-45C37B1285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ABD4A9-1FE5-1640-A17D-4C1A0C41F34C}"/>
              </a:ext>
            </a:extLst>
          </p:cNvPr>
          <p:cNvSpPr>
            <a:spLocks noGrp="1"/>
          </p:cNvSpPr>
          <p:nvPr>
            <p:ph idx="1"/>
          </p:nvPr>
        </p:nvSpPr>
        <p:spPr/>
        <p:txBody>
          <a:bodyPr/>
          <a:lstStyle/>
          <a:p>
            <a:endParaRPr lang="en-US"/>
          </a:p>
        </p:txBody>
      </p:sp>
      <p:pic>
        <p:nvPicPr>
          <p:cNvPr id="4" name="Picture 3" descr="F:\CCRIF\Brochures\ECA\Images\Beach Scene and Hurricane.tif">
            <a:extLst>
              <a:ext uri="{FF2B5EF4-FFF2-40B4-BE49-F238E27FC236}">
                <a16:creationId xmlns:a16="http://schemas.microsoft.com/office/drawing/2014/main" id="{B293EDDA-402B-6240-9813-7D4D8E0EE90B}"/>
              </a:ext>
            </a:extLst>
          </p:cNvPr>
          <p:cNvPicPr/>
          <p:nvPr/>
        </p:nvPicPr>
        <p:blipFill>
          <a:blip r:embed="rId2" cstate="print">
            <a:alphaModFix/>
            <a:extLst>
              <a:ext uri="{28A0092B-C50C-407E-A947-70E740481C1C}">
                <a14:useLocalDpi xmlns:a14="http://schemas.microsoft.com/office/drawing/2010/main" val="0"/>
              </a:ext>
            </a:extLst>
          </a:blip>
          <a:srcRect/>
          <a:stretch>
            <a:fillRect/>
          </a:stretch>
        </p:blipFill>
        <p:spPr bwMode="auto">
          <a:xfrm>
            <a:off x="-182288" y="0"/>
            <a:ext cx="12374288" cy="7010400"/>
          </a:xfrm>
          <a:prstGeom prst="rect">
            <a:avLst/>
          </a:prstGeom>
          <a:noFill/>
          <a:ln>
            <a:noFill/>
          </a:ln>
          <a:effectLst>
            <a:outerShdw blurRad="50800" dist="50800" dir="5400000" algn="ctr" rotWithShape="0">
              <a:srgbClr val="000000">
                <a:alpha val="23000"/>
              </a:srgbClr>
            </a:outerShdw>
          </a:effectLst>
        </p:spPr>
      </p:pic>
      <p:sp>
        <p:nvSpPr>
          <p:cNvPr id="5" name="Content Placeholder 2">
            <a:extLst>
              <a:ext uri="{FF2B5EF4-FFF2-40B4-BE49-F238E27FC236}">
                <a16:creationId xmlns:a16="http://schemas.microsoft.com/office/drawing/2014/main" id="{5B5B7BB3-7475-BF4F-A04A-E0AE1150E06B}"/>
              </a:ext>
            </a:extLst>
          </p:cNvPr>
          <p:cNvSpPr txBox="1">
            <a:spLocks/>
          </p:cNvSpPr>
          <p:nvPr/>
        </p:nvSpPr>
        <p:spPr>
          <a:xfrm>
            <a:off x="286058" y="175239"/>
            <a:ext cx="11619884" cy="5069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FFFF00"/>
                </a:solidFill>
              </a:rPr>
              <a:t>Two objectives of the 1968 experiment influenced subsequent field research and understanding:</a:t>
            </a:r>
          </a:p>
          <a:p>
            <a:pPr marL="0" indent="0">
              <a:buFont typeface="Arial" panose="020B0604020202020204" pitchFamily="34" charset="0"/>
              <a:buNone/>
            </a:pPr>
            <a:endParaRPr lang="en-US" sz="2400" b="1" dirty="0">
              <a:solidFill>
                <a:srgbClr val="FFFF00"/>
              </a:solidFill>
            </a:endParaRPr>
          </a:p>
          <a:p>
            <a:pPr marL="0" indent="0">
              <a:buFont typeface="Arial" panose="020B0604020202020204" pitchFamily="34" charset="0"/>
              <a:buNone/>
            </a:pPr>
            <a:endParaRPr lang="en-US" sz="2400" b="1" dirty="0">
              <a:solidFill>
                <a:srgbClr val="FFFF00"/>
              </a:solidFill>
            </a:endParaRPr>
          </a:p>
          <a:p>
            <a:r>
              <a:rPr lang="en-US" sz="2400" b="1" dirty="0">
                <a:solidFill>
                  <a:srgbClr val="FFFF00"/>
                </a:solidFill>
              </a:rPr>
              <a:t>the reliability and role of the fluxes of latent and sensible heat between the sea surface and the deeper atmosphere and</a:t>
            </a:r>
          </a:p>
          <a:p>
            <a:r>
              <a:rPr lang="en-US" sz="2400" b="1" dirty="0">
                <a:solidFill>
                  <a:srgbClr val="FFFF00"/>
                </a:solidFill>
              </a:rPr>
              <a:t>the coupling of the boundary layer and the convective cloud layer.</a:t>
            </a:r>
            <a:endParaRPr lang="en-US" sz="2400" b="1" dirty="0">
              <a:solidFill>
                <a:schemeClr val="bg1"/>
              </a:solidFill>
            </a:endParaRPr>
          </a:p>
          <a:p>
            <a:pPr marL="0" indent="0">
              <a:buFont typeface="Arial" panose="020B0604020202020204" pitchFamily="34" charset="0"/>
              <a:buNone/>
            </a:pPr>
            <a:endParaRPr lang="en-US" sz="2400" b="1" dirty="0">
              <a:solidFill>
                <a:schemeClr val="bg1"/>
              </a:solidFill>
            </a:endParaRPr>
          </a:p>
          <a:p>
            <a:pPr marL="0" indent="0">
              <a:buFont typeface="Arial" panose="020B0604020202020204" pitchFamily="34" charset="0"/>
              <a:buNone/>
            </a:pPr>
            <a:r>
              <a:rPr lang="en-US" sz="2400" b="1" dirty="0">
                <a:solidFill>
                  <a:schemeClr val="bg1"/>
                </a:solidFill>
              </a:rPr>
              <a:t>BOMEX (1969)</a:t>
            </a:r>
          </a:p>
          <a:p>
            <a:pPr>
              <a:lnSpc>
                <a:spcPct val="100000"/>
              </a:lnSpc>
            </a:pPr>
            <a:r>
              <a:rPr lang="en-US" sz="2400" b="1" dirty="0">
                <a:solidFill>
                  <a:schemeClr val="bg1"/>
                </a:solidFill>
              </a:rPr>
              <a:t>The water balance (evaporation) is a result of the downward advection of dry air from the subtropical anticyclone and upward transport from the sea surface, consistent with Riehl et al. (1951). Their estimated evaporation, however, may be overestimated by about 20%.  </a:t>
            </a:r>
          </a:p>
          <a:p>
            <a:endParaRPr lang="en-US" sz="2400" b="1" dirty="0">
              <a:solidFill>
                <a:schemeClr val="bg1"/>
              </a:solidFill>
            </a:endParaRPr>
          </a:p>
        </p:txBody>
      </p:sp>
      <p:sp>
        <p:nvSpPr>
          <p:cNvPr id="6" name="TextBox 5">
            <a:extLst>
              <a:ext uri="{FF2B5EF4-FFF2-40B4-BE49-F238E27FC236}">
                <a16:creationId xmlns:a16="http://schemas.microsoft.com/office/drawing/2014/main" id="{86E1BD15-A3B8-2847-B7BE-0B70DED15006}"/>
              </a:ext>
            </a:extLst>
          </p:cNvPr>
          <p:cNvSpPr txBox="1"/>
          <p:nvPr/>
        </p:nvSpPr>
        <p:spPr>
          <a:xfrm>
            <a:off x="3777959" y="5665762"/>
            <a:ext cx="9668773" cy="461665"/>
          </a:xfrm>
          <a:prstGeom prst="rect">
            <a:avLst/>
          </a:prstGeom>
          <a:noFill/>
        </p:spPr>
        <p:txBody>
          <a:bodyPr wrap="square" rtlCol="0">
            <a:spAutoFit/>
          </a:bodyPr>
          <a:lstStyle/>
          <a:p>
            <a:r>
              <a:rPr lang="en-US" sz="2400" b="1" dirty="0">
                <a:solidFill>
                  <a:schemeClr val="bg1"/>
                </a:solidFill>
              </a:rPr>
              <a:t>Numerous Riehl proteges- </a:t>
            </a:r>
            <a:r>
              <a:rPr lang="en-US" sz="2400" b="1" dirty="0" err="1">
                <a:solidFill>
                  <a:schemeClr val="bg1"/>
                </a:solidFill>
              </a:rPr>
              <a:t>LaSeur</a:t>
            </a:r>
            <a:r>
              <a:rPr lang="en-US" sz="2400" b="1" dirty="0">
                <a:solidFill>
                  <a:schemeClr val="bg1"/>
                </a:solidFill>
              </a:rPr>
              <a:t>, </a:t>
            </a:r>
            <a:r>
              <a:rPr lang="en-US" sz="2400" b="1" dirty="0" err="1">
                <a:solidFill>
                  <a:schemeClr val="bg1"/>
                </a:solidFill>
              </a:rPr>
              <a:t>Zipser</a:t>
            </a:r>
            <a:r>
              <a:rPr lang="en-US" sz="2400" b="1" dirty="0">
                <a:solidFill>
                  <a:schemeClr val="bg1"/>
                </a:solidFill>
              </a:rPr>
              <a:t>, </a:t>
            </a:r>
            <a:r>
              <a:rPr lang="en-US" sz="2400" b="1" dirty="0" err="1">
                <a:solidFill>
                  <a:schemeClr val="bg1"/>
                </a:solidFill>
              </a:rPr>
              <a:t>Krishnamurti</a:t>
            </a:r>
            <a:r>
              <a:rPr lang="en-US" sz="2400" b="1" dirty="0">
                <a:solidFill>
                  <a:schemeClr val="bg1"/>
                </a:solidFill>
              </a:rPr>
              <a:t>, others</a:t>
            </a:r>
          </a:p>
        </p:txBody>
      </p:sp>
      <p:sp>
        <p:nvSpPr>
          <p:cNvPr id="7" name="TextBox 6">
            <a:extLst>
              <a:ext uri="{FF2B5EF4-FFF2-40B4-BE49-F238E27FC236}">
                <a16:creationId xmlns:a16="http://schemas.microsoft.com/office/drawing/2014/main" id="{FD2AC2EF-D693-6340-A7CD-81379027A22D}"/>
              </a:ext>
            </a:extLst>
          </p:cNvPr>
          <p:cNvSpPr txBox="1"/>
          <p:nvPr/>
        </p:nvSpPr>
        <p:spPr>
          <a:xfrm>
            <a:off x="10368642" y="6282880"/>
            <a:ext cx="1404257" cy="646331"/>
          </a:xfrm>
          <a:prstGeom prst="rect">
            <a:avLst/>
          </a:prstGeom>
          <a:noFill/>
        </p:spPr>
        <p:txBody>
          <a:bodyPr wrap="square" rtlCol="0">
            <a:spAutoFit/>
          </a:bodyPr>
          <a:lstStyle/>
          <a:p>
            <a:r>
              <a:rPr lang="en-US" dirty="0">
                <a:solidFill>
                  <a:schemeClr val="bg1"/>
                </a:solidFill>
              </a:rPr>
              <a:t>(Garstang et al 2019</a:t>
            </a:r>
          </a:p>
        </p:txBody>
      </p:sp>
    </p:spTree>
    <p:extLst>
      <p:ext uri="{BB962C8B-B14F-4D97-AF65-F5344CB8AC3E}">
        <p14:creationId xmlns:p14="http://schemas.microsoft.com/office/powerpoint/2010/main" val="198629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25E1-F772-AC46-9968-1EFE9D444187}"/>
              </a:ext>
            </a:extLst>
          </p:cNvPr>
          <p:cNvSpPr>
            <a:spLocks noGrp="1"/>
          </p:cNvSpPr>
          <p:nvPr>
            <p:ph type="title"/>
          </p:nvPr>
        </p:nvSpPr>
        <p:spPr/>
        <p:txBody>
          <a:bodyPr/>
          <a:lstStyle/>
          <a:p>
            <a:endParaRPr lang="en-US" dirty="0"/>
          </a:p>
        </p:txBody>
      </p:sp>
      <p:sp>
        <p:nvSpPr>
          <p:cNvPr id="8" name="TextBox 7">
            <a:extLst>
              <a:ext uri="{FF2B5EF4-FFF2-40B4-BE49-F238E27FC236}">
                <a16:creationId xmlns:a16="http://schemas.microsoft.com/office/drawing/2014/main" id="{7AA424BB-AF38-2543-AB0E-8C40D28D42A4}"/>
              </a:ext>
            </a:extLst>
          </p:cNvPr>
          <p:cNvSpPr txBox="1"/>
          <p:nvPr/>
        </p:nvSpPr>
        <p:spPr>
          <a:xfrm>
            <a:off x="9801059" y="869742"/>
            <a:ext cx="2386402" cy="1200329"/>
          </a:xfrm>
          <a:prstGeom prst="rect">
            <a:avLst/>
          </a:prstGeom>
          <a:noFill/>
        </p:spPr>
        <p:txBody>
          <a:bodyPr wrap="square" rtlCol="0">
            <a:spAutoFit/>
          </a:bodyPr>
          <a:lstStyle/>
          <a:p>
            <a:r>
              <a:rPr lang="en-US" dirty="0">
                <a:solidFill>
                  <a:schemeClr val="accent1">
                    <a:lumMod val="50000"/>
                  </a:schemeClr>
                </a:solidFill>
              </a:rPr>
              <a:t>Wind tunnel to calibrate anemometers Caribbean Institute of Meteorology 1968 </a:t>
            </a:r>
          </a:p>
        </p:txBody>
      </p:sp>
      <p:pic>
        <p:nvPicPr>
          <p:cNvPr id="10" name="Picture 9">
            <a:extLst>
              <a:ext uri="{FF2B5EF4-FFF2-40B4-BE49-F238E27FC236}">
                <a16:creationId xmlns:a16="http://schemas.microsoft.com/office/drawing/2014/main" id="{96E9D83C-C7DE-564F-BCB9-3AB19C9A2602}"/>
              </a:ext>
            </a:extLst>
          </p:cNvPr>
          <p:cNvPicPr>
            <a:picLocks noChangeAspect="1"/>
          </p:cNvPicPr>
          <p:nvPr/>
        </p:nvPicPr>
        <p:blipFill>
          <a:blip r:embed="rId2"/>
          <a:stretch>
            <a:fillRect/>
          </a:stretch>
        </p:blipFill>
        <p:spPr>
          <a:xfrm>
            <a:off x="4786714" y="2932228"/>
            <a:ext cx="1637396" cy="2429371"/>
          </a:xfrm>
          <a:prstGeom prst="rect">
            <a:avLst/>
          </a:prstGeom>
        </p:spPr>
      </p:pic>
      <p:pic>
        <p:nvPicPr>
          <p:cNvPr id="12" name="Picture 11">
            <a:extLst>
              <a:ext uri="{FF2B5EF4-FFF2-40B4-BE49-F238E27FC236}">
                <a16:creationId xmlns:a16="http://schemas.microsoft.com/office/drawing/2014/main" id="{9A9FD32C-A00A-F040-A118-19A117778A40}"/>
              </a:ext>
            </a:extLst>
          </p:cNvPr>
          <p:cNvPicPr>
            <a:picLocks noChangeAspect="1"/>
          </p:cNvPicPr>
          <p:nvPr/>
        </p:nvPicPr>
        <p:blipFill>
          <a:blip r:embed="rId3"/>
          <a:stretch>
            <a:fillRect/>
          </a:stretch>
        </p:blipFill>
        <p:spPr>
          <a:xfrm>
            <a:off x="4539" y="472372"/>
            <a:ext cx="4261853" cy="2872489"/>
          </a:xfrm>
          <a:prstGeom prst="rect">
            <a:avLst/>
          </a:prstGeom>
        </p:spPr>
      </p:pic>
      <p:sp>
        <p:nvSpPr>
          <p:cNvPr id="13" name="TextBox 12">
            <a:extLst>
              <a:ext uri="{FF2B5EF4-FFF2-40B4-BE49-F238E27FC236}">
                <a16:creationId xmlns:a16="http://schemas.microsoft.com/office/drawing/2014/main" id="{DACC534E-BA97-6D48-A962-5221D2D819CD}"/>
              </a:ext>
            </a:extLst>
          </p:cNvPr>
          <p:cNvSpPr txBox="1"/>
          <p:nvPr/>
        </p:nvSpPr>
        <p:spPr>
          <a:xfrm>
            <a:off x="-61495" y="-4207"/>
            <a:ext cx="2634916" cy="369332"/>
          </a:xfrm>
          <a:prstGeom prst="rect">
            <a:avLst/>
          </a:prstGeom>
          <a:noFill/>
        </p:spPr>
        <p:txBody>
          <a:bodyPr wrap="square" rtlCol="0">
            <a:spAutoFit/>
          </a:bodyPr>
          <a:lstStyle/>
          <a:p>
            <a:r>
              <a:rPr lang="en-US" dirty="0">
                <a:solidFill>
                  <a:schemeClr val="accent1">
                    <a:lumMod val="50000"/>
                  </a:schemeClr>
                </a:solidFill>
              </a:rPr>
              <a:t>(Garstang et al 2019)</a:t>
            </a:r>
          </a:p>
        </p:txBody>
      </p:sp>
      <p:sp>
        <p:nvSpPr>
          <p:cNvPr id="14" name="TextBox 13">
            <a:extLst>
              <a:ext uri="{FF2B5EF4-FFF2-40B4-BE49-F238E27FC236}">
                <a16:creationId xmlns:a16="http://schemas.microsoft.com/office/drawing/2014/main" id="{6D4E630E-AC90-2A4D-8504-6A4038F66A95}"/>
              </a:ext>
            </a:extLst>
          </p:cNvPr>
          <p:cNvSpPr txBox="1"/>
          <p:nvPr/>
        </p:nvSpPr>
        <p:spPr>
          <a:xfrm>
            <a:off x="4444920" y="5343129"/>
            <a:ext cx="2885326" cy="369332"/>
          </a:xfrm>
          <a:prstGeom prst="rect">
            <a:avLst/>
          </a:prstGeom>
          <a:noFill/>
        </p:spPr>
        <p:txBody>
          <a:bodyPr wrap="square" rtlCol="0">
            <a:spAutoFit/>
          </a:bodyPr>
          <a:lstStyle/>
          <a:p>
            <a:r>
              <a:rPr lang="en-US" dirty="0">
                <a:solidFill>
                  <a:schemeClr val="accent1">
                    <a:lumMod val="50000"/>
                  </a:schemeClr>
                </a:solidFill>
              </a:rPr>
              <a:t>Triton deployment 1968</a:t>
            </a:r>
          </a:p>
        </p:txBody>
      </p:sp>
      <p:pic>
        <p:nvPicPr>
          <p:cNvPr id="18" name="Picture 17">
            <a:extLst>
              <a:ext uri="{FF2B5EF4-FFF2-40B4-BE49-F238E27FC236}">
                <a16:creationId xmlns:a16="http://schemas.microsoft.com/office/drawing/2014/main" id="{69F01DD9-E1BB-B74F-999A-9A75E828418E}"/>
              </a:ext>
            </a:extLst>
          </p:cNvPr>
          <p:cNvPicPr>
            <a:picLocks noChangeAspect="1"/>
          </p:cNvPicPr>
          <p:nvPr/>
        </p:nvPicPr>
        <p:blipFill>
          <a:blip r:embed="rId4"/>
          <a:stretch>
            <a:fillRect/>
          </a:stretch>
        </p:blipFill>
        <p:spPr>
          <a:xfrm>
            <a:off x="6424110" y="6825"/>
            <a:ext cx="3214599" cy="2481671"/>
          </a:xfrm>
          <a:prstGeom prst="rect">
            <a:avLst/>
          </a:prstGeom>
        </p:spPr>
      </p:pic>
      <p:sp>
        <p:nvSpPr>
          <p:cNvPr id="20" name="TextBox 19">
            <a:extLst>
              <a:ext uri="{FF2B5EF4-FFF2-40B4-BE49-F238E27FC236}">
                <a16:creationId xmlns:a16="http://schemas.microsoft.com/office/drawing/2014/main" id="{C5546FB4-9CF1-474F-939A-4428213D82A9}"/>
              </a:ext>
            </a:extLst>
          </p:cNvPr>
          <p:cNvSpPr txBox="1"/>
          <p:nvPr/>
        </p:nvSpPr>
        <p:spPr>
          <a:xfrm>
            <a:off x="4266393" y="1023243"/>
            <a:ext cx="2244710" cy="2031325"/>
          </a:xfrm>
          <a:prstGeom prst="rect">
            <a:avLst/>
          </a:prstGeom>
          <a:noFill/>
        </p:spPr>
        <p:txBody>
          <a:bodyPr wrap="square" rtlCol="0">
            <a:spAutoFit/>
          </a:bodyPr>
          <a:lstStyle/>
          <a:p>
            <a:r>
              <a:rPr lang="en-US" dirty="0">
                <a:solidFill>
                  <a:schemeClr val="accent1">
                    <a:lumMod val="50000"/>
                  </a:schemeClr>
                </a:solidFill>
              </a:rPr>
              <a:t>Georgia Air National Guard C-124 aircraft used to transport personnel and equipment to Barbados 1968</a:t>
            </a:r>
          </a:p>
          <a:p>
            <a:endParaRPr lang="en-US" dirty="0">
              <a:solidFill>
                <a:schemeClr val="accent1">
                  <a:lumMod val="50000"/>
                </a:schemeClr>
              </a:solidFill>
            </a:endParaRPr>
          </a:p>
        </p:txBody>
      </p:sp>
      <p:pic>
        <p:nvPicPr>
          <p:cNvPr id="21" name="Picture 20">
            <a:extLst>
              <a:ext uri="{FF2B5EF4-FFF2-40B4-BE49-F238E27FC236}">
                <a16:creationId xmlns:a16="http://schemas.microsoft.com/office/drawing/2014/main" id="{9EFD4F1F-A7D1-2346-8224-CC96626DF031}"/>
              </a:ext>
            </a:extLst>
          </p:cNvPr>
          <p:cNvPicPr>
            <a:picLocks noChangeAspect="1"/>
          </p:cNvPicPr>
          <p:nvPr/>
        </p:nvPicPr>
        <p:blipFill>
          <a:blip r:embed="rId5"/>
          <a:stretch>
            <a:fillRect/>
          </a:stretch>
        </p:blipFill>
        <p:spPr>
          <a:xfrm>
            <a:off x="269995" y="3518578"/>
            <a:ext cx="3397474" cy="2742982"/>
          </a:xfrm>
          <a:prstGeom prst="rect">
            <a:avLst/>
          </a:prstGeom>
        </p:spPr>
      </p:pic>
      <p:sp>
        <p:nvSpPr>
          <p:cNvPr id="22" name="TextBox 21">
            <a:extLst>
              <a:ext uri="{FF2B5EF4-FFF2-40B4-BE49-F238E27FC236}">
                <a16:creationId xmlns:a16="http://schemas.microsoft.com/office/drawing/2014/main" id="{DA34EA45-32C9-6A45-BE4E-FD68A09386B7}"/>
              </a:ext>
            </a:extLst>
          </p:cNvPr>
          <p:cNvSpPr txBox="1"/>
          <p:nvPr/>
        </p:nvSpPr>
        <p:spPr>
          <a:xfrm>
            <a:off x="149702" y="6233734"/>
            <a:ext cx="4226533" cy="923330"/>
          </a:xfrm>
          <a:prstGeom prst="rect">
            <a:avLst/>
          </a:prstGeom>
          <a:noFill/>
        </p:spPr>
        <p:txBody>
          <a:bodyPr wrap="square" rtlCol="0">
            <a:spAutoFit/>
          </a:bodyPr>
          <a:lstStyle/>
          <a:p>
            <a:r>
              <a:rPr lang="en-US" b="1" dirty="0"/>
              <a:t>Ship array during 1969 BOMEX; position of Triton buoy approximate </a:t>
            </a:r>
            <a:endParaRPr lang="en-US" dirty="0"/>
          </a:p>
          <a:p>
            <a:endParaRPr lang="en-US" dirty="0"/>
          </a:p>
        </p:txBody>
      </p:sp>
      <p:pic>
        <p:nvPicPr>
          <p:cNvPr id="23" name="Picture 22">
            <a:extLst>
              <a:ext uri="{FF2B5EF4-FFF2-40B4-BE49-F238E27FC236}">
                <a16:creationId xmlns:a16="http://schemas.microsoft.com/office/drawing/2014/main" id="{E8AC7C58-7023-BC4B-8692-46F9343E8748}"/>
              </a:ext>
            </a:extLst>
          </p:cNvPr>
          <p:cNvPicPr>
            <a:picLocks noChangeAspect="1"/>
          </p:cNvPicPr>
          <p:nvPr/>
        </p:nvPicPr>
        <p:blipFill>
          <a:blip r:embed="rId6"/>
          <a:stretch>
            <a:fillRect/>
          </a:stretch>
        </p:blipFill>
        <p:spPr>
          <a:xfrm>
            <a:off x="8812456" y="2560335"/>
            <a:ext cx="3026793" cy="3152126"/>
          </a:xfrm>
          <a:prstGeom prst="rect">
            <a:avLst/>
          </a:prstGeom>
        </p:spPr>
      </p:pic>
      <p:sp>
        <p:nvSpPr>
          <p:cNvPr id="24" name="TextBox 23">
            <a:extLst>
              <a:ext uri="{FF2B5EF4-FFF2-40B4-BE49-F238E27FC236}">
                <a16:creationId xmlns:a16="http://schemas.microsoft.com/office/drawing/2014/main" id="{CEFFE1D6-5C82-A34C-A7E0-755A4E1C6283}"/>
              </a:ext>
            </a:extLst>
          </p:cNvPr>
          <p:cNvSpPr txBox="1"/>
          <p:nvPr/>
        </p:nvSpPr>
        <p:spPr>
          <a:xfrm>
            <a:off x="4496528" y="5956735"/>
            <a:ext cx="7815765" cy="1200329"/>
          </a:xfrm>
          <a:prstGeom prst="rect">
            <a:avLst/>
          </a:prstGeom>
          <a:noFill/>
        </p:spPr>
        <p:txBody>
          <a:bodyPr wrap="square" rtlCol="0">
            <a:spAutoFit/>
          </a:bodyPr>
          <a:lstStyle/>
          <a:p>
            <a:r>
              <a:rPr lang="en-US" b="1" dirty="0">
                <a:solidFill>
                  <a:schemeClr val="accent1">
                    <a:lumMod val="50000"/>
                  </a:schemeClr>
                </a:solidFill>
              </a:rPr>
              <a:t>Vertical profiles of horizontal velocity divergence in units of 10−5 s–1 on the abscissa (solid) and the pressure differential relative to sea level in millibars on the ordinate (cross-dash). </a:t>
            </a:r>
            <a:endParaRPr lang="en-US" dirty="0">
              <a:solidFill>
                <a:schemeClr val="accent1">
                  <a:lumMod val="50000"/>
                </a:schemeClr>
              </a:solidFill>
            </a:endParaRPr>
          </a:p>
          <a:p>
            <a:endParaRPr lang="en-US" dirty="0">
              <a:solidFill>
                <a:schemeClr val="accent1">
                  <a:lumMod val="50000"/>
                </a:schemeClr>
              </a:solidFill>
            </a:endParaRPr>
          </a:p>
        </p:txBody>
      </p:sp>
    </p:spTree>
    <p:extLst>
      <p:ext uri="{BB962C8B-B14F-4D97-AF65-F5344CB8AC3E}">
        <p14:creationId xmlns:p14="http://schemas.microsoft.com/office/powerpoint/2010/main" val="3145445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055DC-0AB9-C645-B1F6-09BBEF345DA7}"/>
              </a:ext>
            </a:extLst>
          </p:cNvPr>
          <p:cNvPicPr>
            <a:picLocks noChangeAspect="1"/>
          </p:cNvPicPr>
          <p:nvPr/>
        </p:nvPicPr>
        <p:blipFill>
          <a:blip r:embed="rId3"/>
          <a:stretch>
            <a:fillRect/>
          </a:stretch>
        </p:blipFill>
        <p:spPr>
          <a:xfrm>
            <a:off x="0" y="191069"/>
            <a:ext cx="7924800" cy="5575300"/>
          </a:xfrm>
          <a:prstGeom prst="rect">
            <a:avLst/>
          </a:prstGeom>
        </p:spPr>
      </p:pic>
      <p:sp>
        <p:nvSpPr>
          <p:cNvPr id="7" name="TextBox 6">
            <a:extLst>
              <a:ext uri="{FF2B5EF4-FFF2-40B4-BE49-F238E27FC236}">
                <a16:creationId xmlns:a16="http://schemas.microsoft.com/office/drawing/2014/main" id="{4363CDAF-94AE-374E-81AA-3E6DD6B6E5AA}"/>
              </a:ext>
            </a:extLst>
          </p:cNvPr>
          <p:cNvSpPr txBox="1"/>
          <p:nvPr/>
        </p:nvSpPr>
        <p:spPr>
          <a:xfrm>
            <a:off x="-241956" y="5838135"/>
            <a:ext cx="10312387" cy="830997"/>
          </a:xfrm>
          <a:prstGeom prst="rect">
            <a:avLst/>
          </a:prstGeom>
          <a:noFill/>
        </p:spPr>
        <p:txBody>
          <a:bodyPr wrap="square" rtlCol="0">
            <a:spAutoFit/>
          </a:bodyPr>
          <a:lstStyle/>
          <a:p>
            <a:pPr algn="ctr"/>
            <a:r>
              <a:rPr lang="en-US" sz="2400" dirty="0">
                <a:solidFill>
                  <a:schemeClr val="tx2">
                    <a:lumMod val="50000"/>
                  </a:schemeClr>
                </a:solidFill>
              </a:rPr>
              <a:t>Contributions to Tropical Meteorology ”The House That Herb built”  </a:t>
            </a:r>
          </a:p>
          <a:p>
            <a:pPr algn="ctr"/>
            <a:r>
              <a:rPr lang="en-US" sz="2400" dirty="0">
                <a:solidFill>
                  <a:schemeClr val="tx2">
                    <a:lumMod val="50000"/>
                  </a:schemeClr>
                </a:solidFill>
              </a:rPr>
              <a:t>Riehl at 75. Colorado State University 1990</a:t>
            </a:r>
          </a:p>
        </p:txBody>
      </p:sp>
      <p:pic>
        <p:nvPicPr>
          <p:cNvPr id="9" name="Picture 8">
            <a:extLst>
              <a:ext uri="{FF2B5EF4-FFF2-40B4-BE49-F238E27FC236}">
                <a16:creationId xmlns:a16="http://schemas.microsoft.com/office/drawing/2014/main" id="{FBAF7C85-3C40-2648-91A3-672BB3FC59B0}"/>
              </a:ext>
            </a:extLst>
          </p:cNvPr>
          <p:cNvPicPr>
            <a:picLocks noChangeAspect="1"/>
          </p:cNvPicPr>
          <p:nvPr/>
        </p:nvPicPr>
        <p:blipFill>
          <a:blip r:embed="rId4"/>
          <a:stretch>
            <a:fillRect/>
          </a:stretch>
        </p:blipFill>
        <p:spPr>
          <a:xfrm>
            <a:off x="9837076" y="51907"/>
            <a:ext cx="1434683" cy="2149871"/>
          </a:xfrm>
          <a:prstGeom prst="rect">
            <a:avLst/>
          </a:prstGeom>
        </p:spPr>
      </p:pic>
      <p:sp>
        <p:nvSpPr>
          <p:cNvPr id="10" name="TextBox 9">
            <a:extLst>
              <a:ext uri="{FF2B5EF4-FFF2-40B4-BE49-F238E27FC236}">
                <a16:creationId xmlns:a16="http://schemas.microsoft.com/office/drawing/2014/main" id="{A2803E72-065A-C043-8D7B-54800D530BFE}"/>
              </a:ext>
            </a:extLst>
          </p:cNvPr>
          <p:cNvSpPr txBox="1"/>
          <p:nvPr/>
        </p:nvSpPr>
        <p:spPr>
          <a:xfrm>
            <a:off x="8080483" y="3017364"/>
            <a:ext cx="3710415" cy="2585323"/>
          </a:xfrm>
          <a:prstGeom prst="rect">
            <a:avLst/>
          </a:prstGeom>
          <a:noFill/>
        </p:spPr>
        <p:txBody>
          <a:bodyPr wrap="square" rtlCol="0">
            <a:spAutoFit/>
          </a:bodyPr>
          <a:lstStyle/>
          <a:p>
            <a:r>
              <a:rPr lang="en-US" b="1" dirty="0">
                <a:solidFill>
                  <a:schemeClr val="accent1">
                    <a:lumMod val="50000"/>
                  </a:schemeClr>
                </a:solidFill>
              </a:rPr>
              <a:t>Jose Colon  </a:t>
            </a:r>
            <a:r>
              <a:rPr lang="en-US" dirty="0"/>
              <a:t>Director Puerto Rico Meteorological Service  (First PhD in Meteorology 1960 from the Caribbean) </a:t>
            </a:r>
          </a:p>
          <a:p>
            <a:endParaRPr lang="en-US" dirty="0"/>
          </a:p>
          <a:p>
            <a:r>
              <a:rPr lang="en-US" dirty="0"/>
              <a:t>Florida State University</a:t>
            </a:r>
          </a:p>
          <a:p>
            <a:r>
              <a:rPr lang="en-US" b="1" dirty="0">
                <a:solidFill>
                  <a:schemeClr val="accent1">
                    <a:lumMod val="50000"/>
                  </a:schemeClr>
                </a:solidFill>
              </a:rPr>
              <a:t>Colin </a:t>
            </a:r>
            <a:r>
              <a:rPr lang="en-US" b="1" dirty="0" err="1">
                <a:solidFill>
                  <a:schemeClr val="accent1">
                    <a:lumMod val="50000"/>
                  </a:schemeClr>
                </a:solidFill>
              </a:rPr>
              <a:t>Depradine</a:t>
            </a:r>
            <a:r>
              <a:rPr lang="en-US" b="1" dirty="0">
                <a:solidFill>
                  <a:schemeClr val="accent1">
                    <a:lumMod val="50000"/>
                  </a:schemeClr>
                </a:solidFill>
              </a:rPr>
              <a:t> </a:t>
            </a:r>
            <a:r>
              <a:rPr lang="en-US" dirty="0"/>
              <a:t>CIMH Director  </a:t>
            </a:r>
          </a:p>
          <a:p>
            <a:r>
              <a:rPr lang="en-US" b="1" dirty="0">
                <a:solidFill>
                  <a:schemeClr val="accent1">
                    <a:lumMod val="50000"/>
                  </a:schemeClr>
                </a:solidFill>
              </a:rPr>
              <a:t>Bert </a:t>
            </a:r>
            <a:r>
              <a:rPr lang="en-US" b="1" dirty="0" err="1">
                <a:solidFill>
                  <a:schemeClr val="accent1">
                    <a:lumMod val="50000"/>
                  </a:schemeClr>
                </a:solidFill>
              </a:rPr>
              <a:t>Berridge</a:t>
            </a:r>
            <a:r>
              <a:rPr lang="en-US" b="1" dirty="0">
                <a:solidFill>
                  <a:schemeClr val="accent1">
                    <a:lumMod val="50000"/>
                  </a:schemeClr>
                </a:solidFill>
              </a:rPr>
              <a:t> </a:t>
            </a:r>
            <a:r>
              <a:rPr lang="en-US" dirty="0"/>
              <a:t>CMO Director</a:t>
            </a:r>
          </a:p>
          <a:p>
            <a:r>
              <a:rPr lang="en-US" dirty="0">
                <a:solidFill>
                  <a:schemeClr val="accent1">
                    <a:lumMod val="50000"/>
                  </a:schemeClr>
                </a:solidFill>
              </a:rPr>
              <a:t>Others? </a:t>
            </a:r>
          </a:p>
        </p:txBody>
      </p:sp>
      <p:pic>
        <p:nvPicPr>
          <p:cNvPr id="11" name="Picture 10">
            <a:extLst>
              <a:ext uri="{FF2B5EF4-FFF2-40B4-BE49-F238E27FC236}">
                <a16:creationId xmlns:a16="http://schemas.microsoft.com/office/drawing/2014/main" id="{F038EB1B-4803-1C46-9132-F56F4D2548F2}"/>
              </a:ext>
            </a:extLst>
          </p:cNvPr>
          <p:cNvPicPr>
            <a:picLocks noChangeAspect="1"/>
          </p:cNvPicPr>
          <p:nvPr/>
        </p:nvPicPr>
        <p:blipFill>
          <a:blip r:embed="rId5"/>
          <a:stretch>
            <a:fillRect/>
          </a:stretch>
        </p:blipFill>
        <p:spPr>
          <a:xfrm>
            <a:off x="9316142" y="5602687"/>
            <a:ext cx="1238275" cy="1238275"/>
          </a:xfrm>
          <a:prstGeom prst="rect">
            <a:avLst/>
          </a:prstGeom>
        </p:spPr>
      </p:pic>
      <p:pic>
        <p:nvPicPr>
          <p:cNvPr id="12" name="Picture 11">
            <a:extLst>
              <a:ext uri="{FF2B5EF4-FFF2-40B4-BE49-F238E27FC236}">
                <a16:creationId xmlns:a16="http://schemas.microsoft.com/office/drawing/2014/main" id="{F3C6DD48-2259-8A4B-AA24-4FBEDBAF358B}"/>
              </a:ext>
            </a:extLst>
          </p:cNvPr>
          <p:cNvPicPr>
            <a:picLocks noChangeAspect="1"/>
          </p:cNvPicPr>
          <p:nvPr/>
        </p:nvPicPr>
        <p:blipFill>
          <a:blip r:embed="rId6"/>
          <a:stretch>
            <a:fillRect/>
          </a:stretch>
        </p:blipFill>
        <p:spPr>
          <a:xfrm>
            <a:off x="10659251" y="5510413"/>
            <a:ext cx="1532749" cy="1440110"/>
          </a:xfrm>
          <a:prstGeom prst="rect">
            <a:avLst/>
          </a:prstGeom>
        </p:spPr>
      </p:pic>
      <p:pic>
        <p:nvPicPr>
          <p:cNvPr id="13" name="Picture 12">
            <a:extLst>
              <a:ext uri="{FF2B5EF4-FFF2-40B4-BE49-F238E27FC236}">
                <a16:creationId xmlns:a16="http://schemas.microsoft.com/office/drawing/2014/main" id="{BED8CA62-F71E-7646-BDD4-24E7C6CB786F}"/>
              </a:ext>
            </a:extLst>
          </p:cNvPr>
          <p:cNvPicPr>
            <a:picLocks noChangeAspect="1"/>
          </p:cNvPicPr>
          <p:nvPr/>
        </p:nvPicPr>
        <p:blipFill>
          <a:blip r:embed="rId7"/>
          <a:stretch>
            <a:fillRect/>
          </a:stretch>
        </p:blipFill>
        <p:spPr>
          <a:xfrm>
            <a:off x="7958457" y="0"/>
            <a:ext cx="1583489" cy="2365752"/>
          </a:xfrm>
          <a:prstGeom prst="rect">
            <a:avLst/>
          </a:prstGeom>
        </p:spPr>
      </p:pic>
      <p:pic>
        <p:nvPicPr>
          <p:cNvPr id="14" name="Picture 13">
            <a:extLst>
              <a:ext uri="{FF2B5EF4-FFF2-40B4-BE49-F238E27FC236}">
                <a16:creationId xmlns:a16="http://schemas.microsoft.com/office/drawing/2014/main" id="{D24974B1-8BCE-D24B-86E1-3CD845313B51}"/>
              </a:ext>
            </a:extLst>
          </p:cNvPr>
          <p:cNvPicPr>
            <a:picLocks noChangeAspect="1"/>
          </p:cNvPicPr>
          <p:nvPr/>
        </p:nvPicPr>
        <p:blipFill>
          <a:blip r:embed="rId8"/>
          <a:stretch>
            <a:fillRect/>
          </a:stretch>
        </p:blipFill>
        <p:spPr>
          <a:xfrm>
            <a:off x="10837974" y="913755"/>
            <a:ext cx="1228899" cy="1868161"/>
          </a:xfrm>
          <a:prstGeom prst="rect">
            <a:avLst/>
          </a:prstGeom>
        </p:spPr>
      </p:pic>
    </p:spTree>
    <p:extLst>
      <p:ext uri="{BB962C8B-B14F-4D97-AF65-F5344CB8AC3E}">
        <p14:creationId xmlns:p14="http://schemas.microsoft.com/office/powerpoint/2010/main" val="2063751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1384</Words>
  <Application>Microsoft Macintosh PowerPoint</Application>
  <PresentationFormat>Widescreen</PresentationFormat>
  <Paragraphs>126</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56</cp:revision>
  <cp:lastPrinted>2020-02-01T18:51:14Z</cp:lastPrinted>
  <dcterms:created xsi:type="dcterms:W3CDTF">2020-02-01T14:55:20Z</dcterms:created>
  <dcterms:modified xsi:type="dcterms:W3CDTF">2020-02-01T18:54:20Z</dcterms:modified>
</cp:coreProperties>
</file>