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412" r:id="rId2"/>
    <p:sldId id="673" r:id="rId3"/>
    <p:sldId id="675" r:id="rId4"/>
    <p:sldId id="674" r:id="rId5"/>
    <p:sldId id="677" r:id="rId6"/>
    <p:sldId id="676" r:id="rId7"/>
    <p:sldId id="666" r:id="rId8"/>
    <p:sldId id="686" r:id="rId9"/>
    <p:sldId id="665" r:id="rId10"/>
    <p:sldId id="713" r:id="rId11"/>
    <p:sldId id="711" r:id="rId12"/>
    <p:sldId id="714" r:id="rId13"/>
    <p:sldId id="712" r:id="rId14"/>
    <p:sldId id="668" r:id="rId15"/>
    <p:sldId id="671" r:id="rId16"/>
    <p:sldId id="678" r:id="rId17"/>
    <p:sldId id="716" r:id="rId18"/>
    <p:sldId id="718" r:id="rId19"/>
    <p:sldId id="715" r:id="rId20"/>
    <p:sldId id="719" r:id="rId21"/>
    <p:sldId id="721" r:id="rId22"/>
    <p:sldId id="717" r:id="rId23"/>
    <p:sldId id="723" r:id="rId24"/>
    <p:sldId id="720" r:id="rId25"/>
    <p:sldId id="722" r:id="rId26"/>
    <p:sldId id="683" r:id="rId27"/>
    <p:sldId id="724" r:id="rId28"/>
    <p:sldId id="726" r:id="rId29"/>
    <p:sldId id="72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3399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3207" autoAdjust="0"/>
  </p:normalViewPr>
  <p:slideViewPr>
    <p:cSldViewPr>
      <p:cViewPr varScale="1">
        <p:scale>
          <a:sx n="95" d="100"/>
          <a:sy n="95" d="100"/>
        </p:scale>
        <p:origin x="102"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71E5C2-7BBE-4EBC-A643-686DB7507AA8}" type="datetimeFigureOut">
              <a:rPr lang="en-US" smtClean="0"/>
              <a:pPr/>
              <a:t>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7FB452-5E0E-4D79-ACD9-F0B2CA8A70FD}" type="slidenum">
              <a:rPr lang="en-US" smtClean="0"/>
              <a:pPr/>
              <a:t>‹#›</a:t>
            </a:fld>
            <a:endParaRPr lang="en-US"/>
          </a:p>
        </p:txBody>
      </p:sp>
    </p:spTree>
    <p:extLst>
      <p:ext uri="{BB962C8B-B14F-4D97-AF65-F5344CB8AC3E}">
        <p14:creationId xmlns:p14="http://schemas.microsoft.com/office/powerpoint/2010/main" val="2623037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05E4280-82A5-45A7-A725-1EEC1C0288BA}" type="datetimeFigureOut">
              <a:rPr lang="en-GB"/>
              <a:pPr>
                <a:defRPr/>
              </a:pPr>
              <a:t>01/02/2020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231813C-C344-4156-A00F-205E8FDB0B07}" type="slidenum">
              <a:rPr lang="en-GB"/>
              <a:pPr>
                <a:defRPr/>
              </a:pPr>
              <a:t>‹#›</a:t>
            </a:fld>
            <a:endParaRPr lang="en-GB"/>
          </a:p>
        </p:txBody>
      </p:sp>
    </p:spTree>
    <p:extLst>
      <p:ext uri="{BB962C8B-B14F-4D97-AF65-F5344CB8AC3E}">
        <p14:creationId xmlns:p14="http://schemas.microsoft.com/office/powerpoint/2010/main" val="3931488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90F0D-8837-4F10-9D4E-2303B421091B}" type="slidenum">
              <a:rPr lang="en-GB" smtClean="0"/>
              <a:pPr fontAlgn="base">
                <a:spcBef>
                  <a:spcPct val="0"/>
                </a:spcBef>
                <a:spcAft>
                  <a:spcPct val="0"/>
                </a:spcAft>
                <a:defRPr/>
              </a:pPr>
              <a:t>1</a:t>
            </a:fld>
            <a:endParaRPr lang="en-GB"/>
          </a:p>
        </p:txBody>
      </p:sp>
      <p:sp>
        <p:nvSpPr>
          <p:cNvPr id="8089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a:solidFill>
                <a:schemeClr val="accent2"/>
              </a:solidFill>
              <a:latin typeface="Tahoma" pitchFamily="34" charset="0"/>
            </a:endParaRPr>
          </a:p>
        </p:txBody>
      </p:sp>
    </p:spTree>
    <p:extLst>
      <p:ext uri="{BB962C8B-B14F-4D97-AF65-F5344CB8AC3E}">
        <p14:creationId xmlns:p14="http://schemas.microsoft.com/office/powerpoint/2010/main" val="1085899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10</a:t>
            </a:fld>
            <a:endParaRPr lang="en-JM" sz="1200" dirty="0">
              <a:latin typeface="Calibri" pitchFamily="34" charset="0"/>
            </a:endParaRPr>
          </a:p>
        </p:txBody>
      </p:sp>
    </p:spTree>
    <p:extLst>
      <p:ext uri="{BB962C8B-B14F-4D97-AF65-F5344CB8AC3E}">
        <p14:creationId xmlns:p14="http://schemas.microsoft.com/office/powerpoint/2010/main" val="4195022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11</a:t>
            </a:fld>
            <a:endParaRPr lang="en-JM" sz="1200" dirty="0">
              <a:latin typeface="Calibri" pitchFamily="34" charset="0"/>
            </a:endParaRPr>
          </a:p>
        </p:txBody>
      </p:sp>
    </p:spTree>
    <p:extLst>
      <p:ext uri="{BB962C8B-B14F-4D97-AF65-F5344CB8AC3E}">
        <p14:creationId xmlns:p14="http://schemas.microsoft.com/office/powerpoint/2010/main" val="3118243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12</a:t>
            </a:fld>
            <a:endParaRPr lang="en-JM" sz="1200" dirty="0">
              <a:latin typeface="Calibri" pitchFamily="34" charset="0"/>
            </a:endParaRPr>
          </a:p>
        </p:txBody>
      </p:sp>
    </p:spTree>
    <p:extLst>
      <p:ext uri="{BB962C8B-B14F-4D97-AF65-F5344CB8AC3E}">
        <p14:creationId xmlns:p14="http://schemas.microsoft.com/office/powerpoint/2010/main" val="2844026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13</a:t>
            </a:fld>
            <a:endParaRPr lang="en-JM" sz="1200" dirty="0">
              <a:latin typeface="Calibri" pitchFamily="34" charset="0"/>
            </a:endParaRPr>
          </a:p>
        </p:txBody>
      </p:sp>
    </p:spTree>
    <p:extLst>
      <p:ext uri="{BB962C8B-B14F-4D97-AF65-F5344CB8AC3E}">
        <p14:creationId xmlns:p14="http://schemas.microsoft.com/office/powerpoint/2010/main" val="2968506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14</a:t>
            </a:fld>
            <a:endParaRPr lang="en-JM" sz="1200" dirty="0">
              <a:latin typeface="Calibri" pitchFamily="34" charset="0"/>
            </a:endParaRPr>
          </a:p>
        </p:txBody>
      </p:sp>
    </p:spTree>
    <p:extLst>
      <p:ext uri="{BB962C8B-B14F-4D97-AF65-F5344CB8AC3E}">
        <p14:creationId xmlns:p14="http://schemas.microsoft.com/office/powerpoint/2010/main" val="3375976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2560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C772582-6A3F-492F-A86E-8317AC9F2B74}" type="slidenum">
              <a:rPr lang="en-JM" sz="1200">
                <a:latin typeface="+mn-lt"/>
              </a:rPr>
              <a:pPr algn="r">
                <a:defRPr/>
              </a:pPr>
              <a:t>15</a:t>
            </a:fld>
            <a:endParaRPr lang="en-JM" sz="1200">
              <a:latin typeface="+mn-lt"/>
            </a:endParaRPr>
          </a:p>
        </p:txBody>
      </p:sp>
    </p:spTree>
    <p:extLst>
      <p:ext uri="{BB962C8B-B14F-4D97-AF65-F5344CB8AC3E}">
        <p14:creationId xmlns:p14="http://schemas.microsoft.com/office/powerpoint/2010/main" val="2036995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2560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C772582-6A3F-492F-A86E-8317AC9F2B74}" type="slidenum">
              <a:rPr lang="en-JM" sz="1200">
                <a:latin typeface="+mn-lt"/>
              </a:rPr>
              <a:pPr algn="r">
                <a:defRPr/>
              </a:pPr>
              <a:t>16</a:t>
            </a:fld>
            <a:endParaRPr lang="en-JM" sz="1200">
              <a:latin typeface="+mn-lt"/>
            </a:endParaRPr>
          </a:p>
        </p:txBody>
      </p:sp>
    </p:spTree>
    <p:extLst>
      <p:ext uri="{BB962C8B-B14F-4D97-AF65-F5344CB8AC3E}">
        <p14:creationId xmlns:p14="http://schemas.microsoft.com/office/powerpoint/2010/main" val="3147579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17</a:t>
            </a:fld>
            <a:endParaRPr lang="en-JM" sz="1200" dirty="0">
              <a:latin typeface="Calibri" pitchFamily="34" charset="0"/>
            </a:endParaRPr>
          </a:p>
        </p:txBody>
      </p:sp>
    </p:spTree>
    <p:extLst>
      <p:ext uri="{BB962C8B-B14F-4D97-AF65-F5344CB8AC3E}">
        <p14:creationId xmlns:p14="http://schemas.microsoft.com/office/powerpoint/2010/main" val="4144172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18</a:t>
            </a:fld>
            <a:endParaRPr lang="en-JM" sz="1200" dirty="0">
              <a:latin typeface="Calibri" pitchFamily="34" charset="0"/>
            </a:endParaRPr>
          </a:p>
        </p:txBody>
      </p:sp>
    </p:spTree>
    <p:extLst>
      <p:ext uri="{BB962C8B-B14F-4D97-AF65-F5344CB8AC3E}">
        <p14:creationId xmlns:p14="http://schemas.microsoft.com/office/powerpoint/2010/main" val="1586529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19</a:t>
            </a:fld>
            <a:endParaRPr lang="en-JM" sz="1200" dirty="0">
              <a:latin typeface="Calibri" pitchFamily="34" charset="0"/>
            </a:endParaRPr>
          </a:p>
        </p:txBody>
      </p:sp>
    </p:spTree>
    <p:extLst>
      <p:ext uri="{BB962C8B-B14F-4D97-AF65-F5344CB8AC3E}">
        <p14:creationId xmlns:p14="http://schemas.microsoft.com/office/powerpoint/2010/main" val="329004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90F0D-8837-4F10-9D4E-2303B421091B}" type="slidenum">
              <a:rPr lang="en-GB" smtClean="0"/>
              <a:pPr fontAlgn="base">
                <a:spcBef>
                  <a:spcPct val="0"/>
                </a:spcBef>
                <a:spcAft>
                  <a:spcPct val="0"/>
                </a:spcAft>
                <a:defRPr/>
              </a:pPr>
              <a:t>2</a:t>
            </a:fld>
            <a:endParaRPr lang="en-GB"/>
          </a:p>
        </p:txBody>
      </p:sp>
      <p:sp>
        <p:nvSpPr>
          <p:cNvPr id="8089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a:solidFill>
                <a:schemeClr val="accent2"/>
              </a:solidFill>
              <a:latin typeface="Tahoma" pitchFamily="34" charset="0"/>
            </a:endParaRPr>
          </a:p>
        </p:txBody>
      </p:sp>
    </p:spTree>
    <p:extLst>
      <p:ext uri="{BB962C8B-B14F-4D97-AF65-F5344CB8AC3E}">
        <p14:creationId xmlns:p14="http://schemas.microsoft.com/office/powerpoint/2010/main" val="1131277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20</a:t>
            </a:fld>
            <a:endParaRPr lang="en-JM" sz="1200" dirty="0">
              <a:latin typeface="Calibri" pitchFamily="34" charset="0"/>
            </a:endParaRPr>
          </a:p>
        </p:txBody>
      </p:sp>
    </p:spTree>
    <p:extLst>
      <p:ext uri="{BB962C8B-B14F-4D97-AF65-F5344CB8AC3E}">
        <p14:creationId xmlns:p14="http://schemas.microsoft.com/office/powerpoint/2010/main" val="2488763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90F0D-8837-4F10-9D4E-2303B421091B}" type="slidenum">
              <a:rPr lang="en-GB" smtClean="0"/>
              <a:pPr fontAlgn="base">
                <a:spcBef>
                  <a:spcPct val="0"/>
                </a:spcBef>
                <a:spcAft>
                  <a:spcPct val="0"/>
                </a:spcAft>
                <a:defRPr/>
              </a:pPr>
              <a:t>21</a:t>
            </a:fld>
            <a:endParaRPr lang="en-GB"/>
          </a:p>
        </p:txBody>
      </p:sp>
      <p:sp>
        <p:nvSpPr>
          <p:cNvPr id="8089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a:solidFill>
                <a:schemeClr val="accent2"/>
              </a:solidFill>
              <a:latin typeface="Tahoma" pitchFamily="34" charset="0"/>
            </a:endParaRPr>
          </a:p>
        </p:txBody>
      </p:sp>
    </p:spTree>
    <p:extLst>
      <p:ext uri="{BB962C8B-B14F-4D97-AF65-F5344CB8AC3E}">
        <p14:creationId xmlns:p14="http://schemas.microsoft.com/office/powerpoint/2010/main" val="2120104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22</a:t>
            </a:fld>
            <a:endParaRPr lang="en-JM" sz="1200" dirty="0">
              <a:latin typeface="Calibri" pitchFamily="34" charset="0"/>
            </a:endParaRPr>
          </a:p>
        </p:txBody>
      </p:sp>
    </p:spTree>
    <p:extLst>
      <p:ext uri="{BB962C8B-B14F-4D97-AF65-F5344CB8AC3E}">
        <p14:creationId xmlns:p14="http://schemas.microsoft.com/office/powerpoint/2010/main" val="1935957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a:t>Emphasize that it’s often similarities in optimal climatic conditions</a:t>
            </a:r>
          </a:p>
          <a:p>
            <a:r>
              <a:rPr lang="en-JM" dirty="0"/>
              <a:t>Simple, comprehensive, climate based</a:t>
            </a:r>
          </a:p>
        </p:txBody>
      </p:sp>
      <p:sp>
        <p:nvSpPr>
          <p:cNvPr id="4" name="Slide Number Placeholder 3"/>
          <p:cNvSpPr>
            <a:spLocks noGrp="1"/>
          </p:cNvSpPr>
          <p:nvPr>
            <p:ph type="sldNum" sz="quarter" idx="10"/>
          </p:nvPr>
        </p:nvSpPr>
        <p:spPr/>
        <p:txBody>
          <a:bodyPr/>
          <a:lstStyle/>
          <a:p>
            <a:fld id="{F0081745-8459-47C4-A3B5-C37DF4750A51}" type="slidenum">
              <a:rPr lang="en-US" smtClean="0"/>
              <a:t>23</a:t>
            </a:fld>
            <a:endParaRPr lang="en-US"/>
          </a:p>
        </p:txBody>
      </p:sp>
    </p:spTree>
    <p:extLst>
      <p:ext uri="{BB962C8B-B14F-4D97-AF65-F5344CB8AC3E}">
        <p14:creationId xmlns:p14="http://schemas.microsoft.com/office/powerpoint/2010/main" val="3019883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24</a:t>
            </a:fld>
            <a:endParaRPr lang="en-JM" sz="1200" dirty="0">
              <a:latin typeface="Calibri" pitchFamily="34" charset="0"/>
            </a:endParaRPr>
          </a:p>
        </p:txBody>
      </p:sp>
    </p:spTree>
    <p:extLst>
      <p:ext uri="{BB962C8B-B14F-4D97-AF65-F5344CB8AC3E}">
        <p14:creationId xmlns:p14="http://schemas.microsoft.com/office/powerpoint/2010/main" val="2691898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25</a:t>
            </a:fld>
            <a:endParaRPr lang="en-JM" sz="1200" dirty="0">
              <a:latin typeface="Calibri" pitchFamily="34" charset="0"/>
            </a:endParaRPr>
          </a:p>
        </p:txBody>
      </p:sp>
    </p:spTree>
    <p:extLst>
      <p:ext uri="{BB962C8B-B14F-4D97-AF65-F5344CB8AC3E}">
        <p14:creationId xmlns:p14="http://schemas.microsoft.com/office/powerpoint/2010/main" val="1029961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26</a:t>
            </a:fld>
            <a:endParaRPr lang="en-JM" sz="1200" dirty="0">
              <a:latin typeface="Calibri" pitchFamily="34" charset="0"/>
            </a:endParaRPr>
          </a:p>
        </p:txBody>
      </p:sp>
    </p:spTree>
    <p:extLst>
      <p:ext uri="{BB962C8B-B14F-4D97-AF65-F5344CB8AC3E}">
        <p14:creationId xmlns:p14="http://schemas.microsoft.com/office/powerpoint/2010/main" val="2249828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27</a:t>
            </a:fld>
            <a:endParaRPr lang="en-JM" sz="1200" dirty="0">
              <a:latin typeface="Calibri" pitchFamily="34" charset="0"/>
            </a:endParaRPr>
          </a:p>
        </p:txBody>
      </p:sp>
    </p:spTree>
    <p:extLst>
      <p:ext uri="{BB962C8B-B14F-4D97-AF65-F5344CB8AC3E}">
        <p14:creationId xmlns:p14="http://schemas.microsoft.com/office/powerpoint/2010/main" val="3483134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dirty="0"/>
          </a:p>
        </p:txBody>
      </p:sp>
      <p:sp>
        <p:nvSpPr>
          <p:cNvPr id="2560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C772582-6A3F-492F-A86E-8317AC9F2B74}" type="slidenum">
              <a:rPr lang="en-JM" sz="1200">
                <a:latin typeface="+mn-lt"/>
              </a:rPr>
              <a:pPr algn="r">
                <a:defRPr/>
              </a:pPr>
              <a:t>28</a:t>
            </a:fld>
            <a:endParaRPr lang="en-JM" sz="1200">
              <a:latin typeface="+mn-lt"/>
            </a:endParaRPr>
          </a:p>
        </p:txBody>
      </p:sp>
    </p:spTree>
    <p:extLst>
      <p:ext uri="{BB962C8B-B14F-4D97-AF65-F5344CB8AC3E}">
        <p14:creationId xmlns:p14="http://schemas.microsoft.com/office/powerpoint/2010/main" val="2042506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90F0D-8837-4F10-9D4E-2303B421091B}" type="slidenum">
              <a:rPr lang="en-GB" smtClean="0"/>
              <a:pPr fontAlgn="base">
                <a:spcBef>
                  <a:spcPct val="0"/>
                </a:spcBef>
                <a:spcAft>
                  <a:spcPct val="0"/>
                </a:spcAft>
                <a:defRPr/>
              </a:pPr>
              <a:t>29</a:t>
            </a:fld>
            <a:endParaRPr lang="en-GB"/>
          </a:p>
        </p:txBody>
      </p:sp>
      <p:sp>
        <p:nvSpPr>
          <p:cNvPr id="8089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a:solidFill>
                <a:schemeClr val="accent2"/>
              </a:solidFill>
              <a:latin typeface="Tahoma" pitchFamily="34" charset="0"/>
            </a:endParaRPr>
          </a:p>
        </p:txBody>
      </p:sp>
    </p:spTree>
    <p:extLst>
      <p:ext uri="{BB962C8B-B14F-4D97-AF65-F5344CB8AC3E}">
        <p14:creationId xmlns:p14="http://schemas.microsoft.com/office/powerpoint/2010/main" val="110098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90F0D-8837-4F10-9D4E-2303B421091B}" type="slidenum">
              <a:rPr lang="en-GB" smtClean="0"/>
              <a:pPr fontAlgn="base">
                <a:spcBef>
                  <a:spcPct val="0"/>
                </a:spcBef>
                <a:spcAft>
                  <a:spcPct val="0"/>
                </a:spcAft>
                <a:defRPr/>
              </a:pPr>
              <a:t>3</a:t>
            </a:fld>
            <a:endParaRPr lang="en-GB"/>
          </a:p>
        </p:txBody>
      </p:sp>
      <p:sp>
        <p:nvSpPr>
          <p:cNvPr id="8089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a:solidFill>
                <a:schemeClr val="accent2"/>
              </a:solidFill>
              <a:latin typeface="Tahoma" pitchFamily="34" charset="0"/>
            </a:endParaRPr>
          </a:p>
        </p:txBody>
      </p:sp>
    </p:spTree>
    <p:extLst>
      <p:ext uri="{BB962C8B-B14F-4D97-AF65-F5344CB8AC3E}">
        <p14:creationId xmlns:p14="http://schemas.microsoft.com/office/powerpoint/2010/main" val="225724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90F0D-8837-4F10-9D4E-2303B421091B}" type="slidenum">
              <a:rPr lang="en-GB" smtClean="0"/>
              <a:pPr fontAlgn="base">
                <a:spcBef>
                  <a:spcPct val="0"/>
                </a:spcBef>
                <a:spcAft>
                  <a:spcPct val="0"/>
                </a:spcAft>
                <a:defRPr/>
              </a:pPr>
              <a:t>4</a:t>
            </a:fld>
            <a:endParaRPr lang="en-GB"/>
          </a:p>
        </p:txBody>
      </p:sp>
      <p:sp>
        <p:nvSpPr>
          <p:cNvPr id="8089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a:solidFill>
                <a:schemeClr val="accent2"/>
              </a:solidFill>
              <a:latin typeface="Tahoma" pitchFamily="34" charset="0"/>
            </a:endParaRPr>
          </a:p>
        </p:txBody>
      </p:sp>
    </p:spTree>
    <p:extLst>
      <p:ext uri="{BB962C8B-B14F-4D97-AF65-F5344CB8AC3E}">
        <p14:creationId xmlns:p14="http://schemas.microsoft.com/office/powerpoint/2010/main" val="51101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90F0D-8837-4F10-9D4E-2303B421091B}" type="slidenum">
              <a:rPr lang="en-GB" smtClean="0"/>
              <a:pPr fontAlgn="base">
                <a:spcBef>
                  <a:spcPct val="0"/>
                </a:spcBef>
                <a:spcAft>
                  <a:spcPct val="0"/>
                </a:spcAft>
                <a:defRPr/>
              </a:pPr>
              <a:t>5</a:t>
            </a:fld>
            <a:endParaRPr lang="en-GB"/>
          </a:p>
        </p:txBody>
      </p:sp>
      <p:sp>
        <p:nvSpPr>
          <p:cNvPr id="8089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a:solidFill>
                <a:schemeClr val="accent2"/>
              </a:solidFill>
              <a:latin typeface="Tahoma" pitchFamily="34" charset="0"/>
            </a:endParaRPr>
          </a:p>
        </p:txBody>
      </p:sp>
    </p:spTree>
    <p:extLst>
      <p:ext uri="{BB962C8B-B14F-4D97-AF65-F5344CB8AC3E}">
        <p14:creationId xmlns:p14="http://schemas.microsoft.com/office/powerpoint/2010/main" val="346475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90F0D-8837-4F10-9D4E-2303B421091B}" type="slidenum">
              <a:rPr lang="en-GB" smtClean="0"/>
              <a:pPr fontAlgn="base">
                <a:spcBef>
                  <a:spcPct val="0"/>
                </a:spcBef>
                <a:spcAft>
                  <a:spcPct val="0"/>
                </a:spcAft>
                <a:defRPr/>
              </a:pPr>
              <a:t>6</a:t>
            </a:fld>
            <a:endParaRPr lang="en-GB"/>
          </a:p>
        </p:txBody>
      </p:sp>
      <p:sp>
        <p:nvSpPr>
          <p:cNvPr id="8089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a:solidFill>
                <a:schemeClr val="accent2"/>
              </a:solidFill>
              <a:latin typeface="Tahoma" pitchFamily="34" charset="0"/>
            </a:endParaRPr>
          </a:p>
        </p:txBody>
      </p:sp>
    </p:spTree>
    <p:extLst>
      <p:ext uri="{BB962C8B-B14F-4D97-AF65-F5344CB8AC3E}">
        <p14:creationId xmlns:p14="http://schemas.microsoft.com/office/powerpoint/2010/main" val="220682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90F0D-8837-4F10-9D4E-2303B421091B}" type="slidenum">
              <a:rPr lang="en-GB" smtClean="0"/>
              <a:pPr fontAlgn="base">
                <a:spcBef>
                  <a:spcPct val="0"/>
                </a:spcBef>
                <a:spcAft>
                  <a:spcPct val="0"/>
                </a:spcAft>
                <a:defRPr/>
              </a:pPr>
              <a:t>7</a:t>
            </a:fld>
            <a:endParaRPr lang="en-GB"/>
          </a:p>
        </p:txBody>
      </p:sp>
      <p:sp>
        <p:nvSpPr>
          <p:cNvPr id="8089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a:solidFill>
                <a:schemeClr val="accent2"/>
              </a:solidFill>
              <a:latin typeface="Tahoma" pitchFamily="34" charset="0"/>
            </a:endParaRPr>
          </a:p>
        </p:txBody>
      </p:sp>
    </p:spTree>
    <p:extLst>
      <p:ext uri="{BB962C8B-B14F-4D97-AF65-F5344CB8AC3E}">
        <p14:creationId xmlns:p14="http://schemas.microsoft.com/office/powerpoint/2010/main" val="272720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90F0D-8837-4F10-9D4E-2303B421091B}" type="slidenum">
              <a:rPr lang="en-GB" smtClean="0"/>
              <a:pPr fontAlgn="base">
                <a:spcBef>
                  <a:spcPct val="0"/>
                </a:spcBef>
                <a:spcAft>
                  <a:spcPct val="0"/>
                </a:spcAft>
                <a:defRPr/>
              </a:pPr>
              <a:t>8</a:t>
            </a:fld>
            <a:endParaRPr lang="en-GB"/>
          </a:p>
        </p:txBody>
      </p:sp>
      <p:sp>
        <p:nvSpPr>
          <p:cNvPr id="80899"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a:solidFill>
                <a:schemeClr val="accent2"/>
              </a:solidFill>
              <a:latin typeface="Tahoma" pitchFamily="34" charset="0"/>
            </a:endParaRPr>
          </a:p>
        </p:txBody>
      </p:sp>
    </p:spTree>
    <p:extLst>
      <p:ext uri="{BB962C8B-B14F-4D97-AF65-F5344CB8AC3E}">
        <p14:creationId xmlns:p14="http://schemas.microsoft.com/office/powerpoint/2010/main" val="389882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9</a:t>
            </a:fld>
            <a:endParaRPr lang="en-JM" sz="1200" dirty="0">
              <a:latin typeface="Calibri" pitchFamily="34" charset="0"/>
            </a:endParaRPr>
          </a:p>
        </p:txBody>
      </p:sp>
    </p:spTree>
    <p:extLst>
      <p:ext uri="{BB962C8B-B14F-4D97-AF65-F5344CB8AC3E}">
        <p14:creationId xmlns:p14="http://schemas.microsoft.com/office/powerpoint/2010/main" val="788634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Rectangle 3"/>
          <p:cNvSpPr/>
          <p:nvPr/>
        </p:nvSpPr>
        <p:spPr bwMode="auto">
          <a:xfrm>
            <a:off x="9067800" y="0"/>
            <a:ext cx="762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9067800"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8972550" y="0"/>
            <a:ext cx="85725"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8913813" y="0"/>
            <a:ext cx="1539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86301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cs typeface="+mn-cs"/>
            </a:endParaRPr>
          </a:p>
        </p:txBody>
      </p:sp>
      <p:sp>
        <p:nvSpPr>
          <p:cNvPr id="11" name="Straight Connector 10"/>
          <p:cNvSpPr>
            <a:spLocks noChangeShapeType="1"/>
          </p:cNvSpPr>
          <p:nvPr/>
        </p:nvSpPr>
        <p:spPr bwMode="auto">
          <a:xfrm>
            <a:off x="9113838"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cs typeface="+mn-cs"/>
            </a:endParaRPr>
          </a:p>
        </p:txBody>
      </p:sp>
      <p:sp>
        <p:nvSpPr>
          <p:cNvPr id="12" name="Straight Connector 11"/>
          <p:cNvSpPr>
            <a:spLocks noChangeShapeType="1"/>
          </p:cNvSpPr>
          <p:nvPr/>
        </p:nvSpPr>
        <p:spPr bwMode="auto">
          <a:xfrm>
            <a:off x="8686800"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cs typeface="+mn-cs"/>
            </a:endParaRPr>
          </a:p>
        </p:txBody>
      </p:sp>
      <p:sp>
        <p:nvSpPr>
          <p:cNvPr id="13" name="Straight Connector 12"/>
          <p:cNvSpPr>
            <a:spLocks noChangeShapeType="1"/>
          </p:cNvSpPr>
          <p:nvPr/>
        </p:nvSpPr>
        <p:spPr bwMode="auto">
          <a:xfrm>
            <a:off x="8739188"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cs typeface="+mn-cs"/>
            </a:endParaRPr>
          </a:p>
        </p:txBody>
      </p:sp>
      <p:sp>
        <p:nvSpPr>
          <p:cNvPr id="14" name="Straight Connector 13"/>
          <p:cNvSpPr>
            <a:spLocks noChangeShapeType="1"/>
          </p:cNvSpPr>
          <p:nvPr/>
        </p:nvSpPr>
        <p:spPr bwMode="auto">
          <a:xfrm>
            <a:off x="8713788"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cs typeface="+mn-cs"/>
            </a:endParaRPr>
          </a:p>
        </p:txBody>
      </p:sp>
      <p:sp>
        <p:nvSpPr>
          <p:cNvPr id="15" name="Straight Connector 14"/>
          <p:cNvSpPr>
            <a:spLocks noChangeShapeType="1"/>
          </p:cNvSpPr>
          <p:nvPr/>
        </p:nvSpPr>
        <p:spPr bwMode="auto">
          <a:xfrm>
            <a:off x="8791575"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cs typeface="+mn-cs"/>
            </a:endParaRPr>
          </a:p>
        </p:txBody>
      </p:sp>
      <p:sp>
        <p:nvSpPr>
          <p:cNvPr id="16" name="Rectangle 15"/>
          <p:cNvSpPr/>
          <p:nvPr/>
        </p:nvSpPr>
        <p:spPr bwMode="auto">
          <a:xfrm>
            <a:off x="8905875" y="0"/>
            <a:ext cx="46038"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 name="Picture 28" descr="topmenu.png"/>
          <p:cNvPicPr>
            <a:picLocks noChangeAspect="1"/>
          </p:cNvPicPr>
          <p:nvPr/>
        </p:nvPicPr>
        <p:blipFill>
          <a:blip r:embed="rId2" cstate="print"/>
          <a:srcRect/>
          <a:stretch>
            <a:fillRect/>
          </a:stretch>
        </p:blipFill>
        <p:spPr bwMode="auto">
          <a:xfrm>
            <a:off x="0" y="0"/>
            <a:ext cx="9156700" cy="838200"/>
          </a:xfrm>
          <a:prstGeom prst="rect">
            <a:avLst/>
          </a:prstGeom>
          <a:noFill/>
          <a:ln w="9525">
            <a:noFill/>
            <a:miter lim="800000"/>
            <a:headEnd/>
            <a:tailEnd/>
          </a:ln>
        </p:spPr>
      </p:pic>
      <p:sp>
        <p:nvSpPr>
          <p:cNvPr id="8" name="Title 7"/>
          <p:cNvSpPr>
            <a:spLocks noGrp="1"/>
          </p:cNvSpPr>
          <p:nvPr>
            <p:ph type="ctrTitle"/>
          </p:nvPr>
        </p:nvSpPr>
        <p:spPr>
          <a:xfrm>
            <a:off x="1016000" y="2362200"/>
            <a:ext cx="7027333" cy="1894362"/>
          </a:xfrm>
        </p:spPr>
        <p:txBody>
          <a:bodyPr/>
          <a:lstStyle>
            <a:lvl1pPr algn="ctr">
              <a:defRPr b="1">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1016000" y="4267200"/>
            <a:ext cx="7027333" cy="1371600"/>
          </a:xfrm>
        </p:spPr>
        <p:txBody>
          <a:bodyPr/>
          <a:lstStyle>
            <a:lvl1pPr marL="0" indent="0" algn="ctr">
              <a:buNone/>
              <a:defRPr sz="1800" b="1" baseline="0">
                <a:solidFill>
                  <a:schemeClr val="tx1">
                    <a:lumMod val="65000"/>
                    <a:lumOff val="35000"/>
                  </a:schemeClr>
                </a:solidFill>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3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9"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5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9"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6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9"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7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9"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8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9"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9"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9"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4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9"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2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9"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4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9"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9067" y="274638"/>
            <a:ext cx="7467600" cy="1143000"/>
          </a:xfrm>
        </p:spPr>
        <p:txBody>
          <a:bodyPr/>
          <a:lstStyle/>
          <a:p>
            <a:r>
              <a:rPr lang="en-US"/>
              <a:t>Click to edit Master title style</a:t>
            </a:r>
          </a:p>
        </p:txBody>
      </p:sp>
      <p:sp>
        <p:nvSpPr>
          <p:cNvPr id="8" name="Content Placeholder 7"/>
          <p:cNvSpPr>
            <a:spLocks noGrp="1"/>
          </p:cNvSpPr>
          <p:nvPr>
            <p:ph sz="quarter" idx="1"/>
          </p:nvPr>
        </p:nvSpPr>
        <p:spPr>
          <a:xfrm>
            <a:off x="999067"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2"/>
          <p:cNvSpPr>
            <a:spLocks noGrp="1"/>
          </p:cNvSpPr>
          <p:nvPr>
            <p:ph type="sldNum" sz="quarter" idx="10"/>
          </p:nvPr>
        </p:nvSpPr>
        <p:spPr/>
        <p:txBody>
          <a:bodyPr/>
          <a:lstStyle>
            <a:lvl1pPr>
              <a:defRPr/>
            </a:lvl1pPr>
          </a:lstStyle>
          <a:p>
            <a:pPr>
              <a:defRPr/>
            </a:pPr>
            <a:fld id="{BFD435A4-DD06-47AE-8979-CFB6509841BD}" type="slidenum">
              <a:rPr lang="en-GB"/>
              <a:pPr>
                <a:defRPr/>
              </a:pPr>
              <a:t>‹#›</a:t>
            </a:fld>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7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19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20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21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22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23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24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5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8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9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87552"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006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p:cNvSpPr>
            <a:spLocks noGrp="1"/>
          </p:cNvSpPr>
          <p:nvPr>
            <p:ph type="sldNum" sz="quarter" idx="10"/>
          </p:nvPr>
        </p:nvSpPr>
        <p:spPr/>
        <p:txBody>
          <a:bodyPr/>
          <a:lstStyle>
            <a:lvl1pPr>
              <a:defRPr/>
            </a:lvl1pPr>
          </a:lstStyle>
          <a:p>
            <a:pPr>
              <a:defRPr/>
            </a:pPr>
            <a:fld id="{F51812BF-5E1A-45C3-8A33-B9336B3D4CCA}" type="slidenum">
              <a:rPr lang="en-GB"/>
              <a:pPr>
                <a:defRPr/>
              </a:pPr>
              <a:t>‹#›</a:t>
            </a:fld>
            <a:endParaRPr lang="en-GB"/>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25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26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6696" y="155448"/>
            <a:ext cx="7537704" cy="1143000"/>
          </a:xfrm>
        </p:spPr>
        <p:txBody>
          <a:bodyPr>
            <a:noAutofit/>
          </a:bodyPr>
          <a:lstStyle>
            <a:lvl1pPr algn="l" defTabSz="914400" rtl="0" eaLnBrk="1" latinLnBrk="0" hangingPunct="1">
              <a:spcBef>
                <a:spcPct val="0"/>
              </a:spcBef>
              <a:buNone/>
              <a:defRPr sz="3200" kern="1200" cap="small" spc="200" baseline="0">
                <a:solidFill>
                  <a:schemeClr val="tx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1066800" y="1524000"/>
            <a:ext cx="7354824" cy="4454189"/>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22"/>
          <p:cNvSpPr>
            <a:spLocks noGrp="1"/>
          </p:cNvSpPr>
          <p:nvPr>
            <p:ph type="sldNum" sz="quarter" idx="10"/>
          </p:nvPr>
        </p:nvSpPr>
        <p:spPr/>
        <p:txBody>
          <a:bodyPr/>
          <a:lstStyle>
            <a:lvl1pPr>
              <a:defRPr/>
            </a:lvl1pPr>
          </a:lstStyle>
          <a:p>
            <a:pPr>
              <a:defRPr/>
            </a:pPr>
            <a:fld id="{382C21C9-65A2-4AB9-9ED7-1614A1D83B99}" type="slidenum">
              <a:rPr lang="en-JM"/>
              <a:pPr>
                <a:defRPr/>
              </a:pPr>
              <a:t>‹#›</a:t>
            </a:fld>
            <a:endParaRPr lang="en-JM"/>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6696" y="155448"/>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962024"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4"/>
          </p:nvPr>
        </p:nvSpPr>
        <p:spPr>
          <a:xfrm>
            <a:off x="48768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962024" y="1569720"/>
            <a:ext cx="3657600" cy="658368"/>
          </a:xfrm>
          <a:prstGeom prst="roundRect">
            <a:avLst>
              <a:gd name="adj" fmla="val 16667"/>
            </a:avLst>
          </a:prstGeom>
          <a:solidFill>
            <a:schemeClr val="bg1"/>
          </a:solidFill>
          <a:ln>
            <a:solidFill>
              <a:schemeClr val="tx1"/>
            </a:solidFill>
          </a:ln>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848224" y="1569720"/>
            <a:ext cx="3657600" cy="658368"/>
          </a:xfrm>
          <a:prstGeom prst="roundRect">
            <a:avLst>
              <a:gd name="adj" fmla="val 16667"/>
            </a:avLst>
          </a:prstGeom>
          <a:solidFill>
            <a:schemeClr val="bg1"/>
          </a:solidFill>
          <a:ln>
            <a:solidFill>
              <a:schemeClr val="tx1"/>
            </a:solidFill>
          </a:ln>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Slide Number Placeholder 22"/>
          <p:cNvSpPr>
            <a:spLocks noGrp="1"/>
          </p:cNvSpPr>
          <p:nvPr>
            <p:ph type="sldNum" sz="quarter" idx="10"/>
          </p:nvPr>
        </p:nvSpPr>
        <p:spPr/>
        <p:txBody>
          <a:bodyPr/>
          <a:lstStyle>
            <a:lvl1pPr>
              <a:defRPr/>
            </a:lvl1pPr>
          </a:lstStyle>
          <a:p>
            <a:pPr>
              <a:defRPr/>
            </a:pPr>
            <a:fld id="{0F34360F-4095-4464-BE4B-937156B1EE2F}" type="slidenum">
              <a:rPr lang="en-GB"/>
              <a:pPr>
                <a:defRPr/>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6"/>
          <p:cNvSpPr>
            <a:spLocks noGrp="1"/>
          </p:cNvSpPr>
          <p:nvPr>
            <p:ph type="sldNum" sz="quarter" idx="10"/>
          </p:nvPr>
        </p:nvSpPr>
        <p:spPr/>
        <p:txBody>
          <a:bodyPr rtlCol="0"/>
          <a:lstStyle>
            <a:lvl1pPr>
              <a:defRPr/>
            </a:lvl1pPr>
          </a:lstStyle>
          <a:p>
            <a:pPr>
              <a:defRPr/>
            </a:pPr>
            <a:fld id="{57ABEABD-7FD9-409D-B6EC-1FF393466776}" type="slidenum">
              <a:rPr lang="en-GB"/>
              <a:pPr>
                <a:defRPr/>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2"/>
          <p:cNvSpPr>
            <a:spLocks noGrp="1"/>
          </p:cNvSpPr>
          <p:nvPr>
            <p:ph type="sldNum" sz="quarter" idx="10"/>
          </p:nvPr>
        </p:nvSpPr>
        <p:spPr/>
        <p:txBody>
          <a:bodyPr/>
          <a:lstStyle>
            <a:lvl1pPr>
              <a:defRPr/>
            </a:lvl1pPr>
          </a:lstStyle>
          <a:p>
            <a:pPr>
              <a:defRPr/>
            </a:pPr>
            <a:fld id="{28D2F8B2-EA7C-4A86-ADCA-28A2060F23B0}" type="slidenum">
              <a:rPr lang="en-GB"/>
              <a:pPr>
                <a:defRPr/>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p:cNvSpPr>
            <a:spLocks noGrp="1"/>
          </p:cNvSpPr>
          <p:nvPr>
            <p:ph type="sldNum" sz="quarter" idx="10"/>
          </p:nvPr>
        </p:nvSpPr>
        <p:spPr/>
        <p:txBody>
          <a:bodyPr/>
          <a:lstStyle>
            <a:lvl1pPr>
              <a:defRPr/>
            </a:lvl1pPr>
          </a:lstStyle>
          <a:p>
            <a:pPr>
              <a:defRPr/>
            </a:pPr>
            <a:fld id="{A2145337-8691-4F0B-9455-72CE7976997F}" type="slidenum">
              <a:rPr lang="en-GB"/>
              <a:pPr>
                <a:defRPr/>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6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9"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1_Title and Content">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4"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9" name="Slide Number Placeholder 6"/>
          <p:cNvSpPr txBox="1">
            <a:spLocks noGrp="1"/>
          </p:cNvSpPr>
          <p:nvPr/>
        </p:nvSpPr>
        <p:spPr>
          <a:xfrm>
            <a:off x="342900" y="558800"/>
            <a:ext cx="1143000" cy="609600"/>
          </a:xfrm>
          <a:prstGeom prst="rect">
            <a:avLst/>
          </a:prstGeom>
          <a:noFill/>
        </p:spPr>
        <p:txBody>
          <a:bodyPr anchor="ctr"/>
          <a:lstStyle/>
          <a:p>
            <a:pPr algn="ctr" fontAlgn="auto">
              <a:spcBef>
                <a:spcPts val="0"/>
              </a:spcBef>
              <a:spcAft>
                <a:spcPts val="0"/>
              </a:spcAft>
              <a:defRPr/>
            </a:pPr>
            <a:r>
              <a:rPr lang="en-US" sz="1100" b="1">
                <a:solidFill>
                  <a:srgbClr val="FFFF00"/>
                </a:solidFill>
                <a:effectLst>
                  <a:outerShdw blurRad="38100" dist="38100" dir="2700000" algn="tl">
                    <a:srgbClr val="C0C0C0"/>
                  </a:outerShdw>
                </a:effectLst>
                <a:latin typeface="Trebuchet MS" pitchFamily="34" charset="0"/>
                <a:cs typeface="+mn-cs"/>
              </a:rPr>
              <a:t>CLIMATE</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STUDIES</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GROUP</a:t>
            </a:r>
            <a:br>
              <a:rPr lang="en-US" sz="1100" b="1">
                <a:solidFill>
                  <a:srgbClr val="FFFF00"/>
                </a:solidFill>
                <a:effectLst>
                  <a:outerShdw blurRad="38100" dist="38100" dir="2700000" algn="tl">
                    <a:srgbClr val="C0C0C0"/>
                  </a:outerShdw>
                </a:effectLst>
                <a:latin typeface="Trebuchet MS" pitchFamily="34" charset="0"/>
                <a:cs typeface="+mn-cs"/>
              </a:rPr>
            </a:br>
            <a:r>
              <a:rPr lang="en-US" sz="1100" b="1">
                <a:solidFill>
                  <a:srgbClr val="FFFF00"/>
                </a:solidFill>
                <a:effectLst>
                  <a:outerShdw blurRad="38100" dist="38100" dir="2700000" algn="tl">
                    <a:srgbClr val="C0C0C0"/>
                  </a:outerShdw>
                </a:effectLst>
                <a:latin typeface="Trebuchet MS" pitchFamily="34" charset="0"/>
                <a:cs typeface="+mn-cs"/>
              </a:rPr>
              <a:t>MONA</a:t>
            </a:r>
            <a:endParaRPr lang="en-US">
              <a:cs typeface="+mn-cs"/>
            </a:endParaRPr>
          </a:p>
        </p:txBody>
      </p:sp>
      <p:sp>
        <p:nvSpPr>
          <p:cNvPr id="2" name="Title 1"/>
          <p:cNvSpPr>
            <a:spLocks noGrp="1"/>
          </p:cNvSpPr>
          <p:nvPr>
            <p:ph type="title"/>
          </p:nvPr>
        </p:nvSpPr>
        <p:spPr>
          <a:xfrm>
            <a:off x="2743730" y="677716"/>
            <a:ext cx="6019271" cy="770084"/>
          </a:xfrm>
          <a:prstGeom prst="rect">
            <a:avLst/>
          </a:prstGeom>
        </p:spPr>
        <p:txBody>
          <a:bodyPr/>
          <a:lstStyle>
            <a:lvl1pPr algn="r">
              <a:defRPr/>
            </a:lvl1pPr>
          </a:lstStyle>
          <a:p>
            <a:r>
              <a:rPr lang="en-US"/>
              <a:t>Click to edit Master title style</a:t>
            </a:r>
            <a:endParaRPr lang="en-JM"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cs typeface="+mn-cs"/>
            </a:endParaRPr>
          </a:p>
        </p:txBody>
      </p:sp>
      <p:sp>
        <p:nvSpPr>
          <p:cNvPr id="22" name="Title Placeholder 21"/>
          <p:cNvSpPr>
            <a:spLocks noGrp="1"/>
          </p:cNvSpPr>
          <p:nvPr>
            <p:ph type="title"/>
          </p:nvPr>
        </p:nvSpPr>
        <p:spPr>
          <a:xfrm>
            <a:off x="996950" y="155575"/>
            <a:ext cx="7467600" cy="1143000"/>
          </a:xfrm>
          <a:prstGeom prst="rect">
            <a:avLst/>
          </a:prstGeom>
        </p:spPr>
        <p:txBody>
          <a:bodyPr vert="horz" anchor="b">
            <a:normAutofit/>
          </a:bodyPr>
          <a:lstStyle/>
          <a:p>
            <a:r>
              <a:rPr lang="en-US"/>
              <a:t>Click to edit Master title style</a:t>
            </a:r>
          </a:p>
        </p:txBody>
      </p:sp>
      <p:sp>
        <p:nvSpPr>
          <p:cNvPr id="2052" name="Text Placeholder 12"/>
          <p:cNvSpPr>
            <a:spLocks noGrp="1"/>
          </p:cNvSpPr>
          <p:nvPr>
            <p:ph type="body" idx="1"/>
          </p:nvPr>
        </p:nvSpPr>
        <p:spPr bwMode="auto">
          <a:xfrm>
            <a:off x="99695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cs typeface="+mn-cs"/>
            </a:endParaRPr>
          </a:p>
        </p:txBody>
      </p:sp>
      <p:pic>
        <p:nvPicPr>
          <p:cNvPr id="2056" name="Picture 16" descr="nolayer_lowerbar.png"/>
          <p:cNvPicPr>
            <a:picLocks noChangeAspect="1"/>
          </p:cNvPicPr>
          <p:nvPr/>
        </p:nvPicPr>
        <p:blipFill>
          <a:blip r:embed="rId34" cstate="print"/>
          <a:srcRect/>
          <a:stretch>
            <a:fillRect/>
          </a:stretch>
        </p:blipFill>
        <p:spPr bwMode="auto">
          <a:xfrm>
            <a:off x="0" y="6489700"/>
            <a:ext cx="9144000" cy="387350"/>
          </a:xfrm>
          <a:prstGeom prst="rect">
            <a:avLst/>
          </a:prstGeom>
          <a:noFill/>
          <a:ln w="9525">
            <a:noFill/>
            <a:miter lim="800000"/>
            <a:headEnd/>
            <a:tailEnd/>
          </a:ln>
        </p:spPr>
      </p:pic>
      <p:sp>
        <p:nvSpPr>
          <p:cNvPr id="23" name="Slide Number Placeholder 22"/>
          <p:cNvSpPr>
            <a:spLocks noGrp="1"/>
          </p:cNvSpPr>
          <p:nvPr>
            <p:ph type="sldNum" sz="quarter" idx="4"/>
          </p:nvPr>
        </p:nvSpPr>
        <p:spPr>
          <a:xfrm>
            <a:off x="4826000" y="6477000"/>
            <a:ext cx="609600" cy="3810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Arial" charset="0"/>
                <a:cs typeface="+mn-cs"/>
              </a:defRPr>
            </a:lvl1pPr>
          </a:lstStyle>
          <a:p>
            <a:pPr>
              <a:defRPr/>
            </a:pPr>
            <a:fld id="{4416E402-8259-4479-A70D-F2DB359D1DAA}" type="slidenum">
              <a:rPr lang="en-GB"/>
              <a:pPr>
                <a:defRPr/>
              </a:pPr>
              <a:t>‹#›</a:t>
            </a:fld>
            <a:endParaRPr lang="en-GB"/>
          </a:p>
        </p:txBody>
      </p:sp>
      <p:sp>
        <p:nvSpPr>
          <p:cNvPr id="18" name="Oval 17"/>
          <p:cNvSpPr/>
          <p:nvPr/>
        </p:nvSpPr>
        <p:spPr>
          <a:xfrm>
            <a:off x="4953000" y="6527800"/>
            <a:ext cx="338138" cy="3048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p>
        </p:txBody>
      </p:sp>
      <p:pic>
        <p:nvPicPr>
          <p:cNvPr id="2059" name="Picture 11" descr="crest.gif"/>
          <p:cNvPicPr>
            <a:picLocks noChangeAspect="1"/>
          </p:cNvPicPr>
          <p:nvPr/>
        </p:nvPicPr>
        <p:blipFill>
          <a:blip r:embed="rId35" cstate="print"/>
          <a:srcRect/>
          <a:stretch>
            <a:fillRect/>
          </a:stretch>
        </p:blipFill>
        <p:spPr bwMode="auto">
          <a:xfrm>
            <a:off x="254000" y="647700"/>
            <a:ext cx="465138" cy="57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1" r:id="rId1"/>
    <p:sldLayoutId id="2147483826" r:id="rId2"/>
    <p:sldLayoutId id="2147483827" r:id="rId3"/>
    <p:sldLayoutId id="2147483828" r:id="rId4"/>
    <p:sldLayoutId id="2147483832" r:id="rId5"/>
    <p:sldLayoutId id="2147483829" r:id="rId6"/>
    <p:sldLayoutId id="2147483830"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 id="2147483853" r:id="rId28"/>
    <p:sldLayoutId id="2147483854" r:id="rId29"/>
    <p:sldLayoutId id="2147483855" r:id="rId30"/>
    <p:sldLayoutId id="2147483856" r:id="rId31"/>
    <p:sldLayoutId id="2147483857" r:id="rId32"/>
  </p:sldLayoutIdLst>
  <p:transition>
    <p:fade/>
  </p:transition>
  <p:hf hdr="0" ftr="0" dt="0"/>
  <p:txStyles>
    <p:titleStyle>
      <a:lvl1pPr algn="l" rtl="0" eaLnBrk="0" fontAlgn="base" hangingPunct="0">
        <a:spcBef>
          <a:spcPct val="0"/>
        </a:spcBef>
        <a:spcAft>
          <a:spcPct val="0"/>
        </a:spcAft>
        <a:defRPr sz="3200" b="1" kern="1200" cap="small">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entury Schoolbook" pitchFamily="18" charset="0"/>
        </a:defRPr>
      </a:lvl2pPr>
      <a:lvl3pPr algn="l" rtl="0" eaLnBrk="0" fontAlgn="base" hangingPunct="0">
        <a:spcBef>
          <a:spcPct val="0"/>
        </a:spcBef>
        <a:spcAft>
          <a:spcPct val="0"/>
        </a:spcAft>
        <a:defRPr sz="3200" b="1">
          <a:solidFill>
            <a:schemeClr val="tx1"/>
          </a:solidFill>
          <a:latin typeface="Century Schoolbook" pitchFamily="18" charset="0"/>
        </a:defRPr>
      </a:lvl3pPr>
      <a:lvl4pPr algn="l" rtl="0" eaLnBrk="0" fontAlgn="base" hangingPunct="0">
        <a:spcBef>
          <a:spcPct val="0"/>
        </a:spcBef>
        <a:spcAft>
          <a:spcPct val="0"/>
        </a:spcAft>
        <a:defRPr sz="3200" b="1">
          <a:solidFill>
            <a:schemeClr val="tx1"/>
          </a:solidFill>
          <a:latin typeface="Century Schoolbook" pitchFamily="18" charset="0"/>
        </a:defRPr>
      </a:lvl4pPr>
      <a:lvl5pPr algn="l" rtl="0" eaLnBrk="0" fontAlgn="base" hangingPunct="0">
        <a:spcBef>
          <a:spcPct val="0"/>
        </a:spcBef>
        <a:spcAft>
          <a:spcPct val="0"/>
        </a:spcAft>
        <a:defRPr sz="3200" b="1">
          <a:solidFill>
            <a:schemeClr val="tx1"/>
          </a:solidFill>
          <a:latin typeface="Century Schoolbook" pitchFamily="18" charset="0"/>
        </a:defRPr>
      </a:lvl5pPr>
      <a:lvl6pPr marL="457200" algn="l" rtl="0" eaLnBrk="1" fontAlgn="base" hangingPunct="1">
        <a:spcBef>
          <a:spcPct val="0"/>
        </a:spcBef>
        <a:spcAft>
          <a:spcPct val="0"/>
        </a:spcAft>
        <a:defRPr sz="3000">
          <a:solidFill>
            <a:schemeClr val="tx2"/>
          </a:solidFill>
          <a:latin typeface="Century Schoolbook" pitchFamily="18" charset="0"/>
        </a:defRPr>
      </a:lvl6pPr>
      <a:lvl7pPr marL="914400" algn="l" rtl="0" eaLnBrk="1" fontAlgn="base" hangingPunct="1">
        <a:spcBef>
          <a:spcPct val="0"/>
        </a:spcBef>
        <a:spcAft>
          <a:spcPct val="0"/>
        </a:spcAft>
        <a:defRPr sz="3000">
          <a:solidFill>
            <a:schemeClr val="tx2"/>
          </a:solidFill>
          <a:latin typeface="Century Schoolbook" pitchFamily="18" charset="0"/>
        </a:defRPr>
      </a:lvl7pPr>
      <a:lvl8pPr marL="1371600" algn="l" rtl="0" eaLnBrk="1" fontAlgn="base" hangingPunct="1">
        <a:spcBef>
          <a:spcPct val="0"/>
        </a:spcBef>
        <a:spcAft>
          <a:spcPct val="0"/>
        </a:spcAft>
        <a:defRPr sz="3000">
          <a:solidFill>
            <a:schemeClr val="tx2"/>
          </a:solidFill>
          <a:latin typeface="Century Schoolbook" pitchFamily="18" charset="0"/>
        </a:defRPr>
      </a:lvl8pPr>
      <a:lvl9pPr marL="1828800" algn="l" rtl="0" eaLnBrk="1" fontAlgn="base" hangingPunct="1">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1.wdp"/><Relationship Id="rId9"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1.tiff"/><Relationship Id="rId13" Type="http://schemas.openxmlformats.org/officeDocument/2006/relationships/image" Target="../media/image16.png"/><Relationship Id="rId18" Type="http://schemas.openxmlformats.org/officeDocument/2006/relationships/image" Target="../media/image19.png"/><Relationship Id="rId3" Type="http://schemas.openxmlformats.org/officeDocument/2006/relationships/image" Target="../media/image5.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19.sv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4.jpeg"/><Relationship Id="rId5" Type="http://schemas.openxmlformats.org/officeDocument/2006/relationships/image" Target="../media/image8.jpg"/><Relationship Id="rId15" Type="http://schemas.openxmlformats.org/officeDocument/2006/relationships/image" Target="../media/image17.png"/><Relationship Id="rId10" Type="http://schemas.openxmlformats.org/officeDocument/2006/relationships/image" Target="../media/image13.jpeg"/><Relationship Id="rId19" Type="http://schemas.openxmlformats.org/officeDocument/2006/relationships/image" Target="../media/image20.png"/><Relationship Id="rId4" Type="http://schemas.openxmlformats.org/officeDocument/2006/relationships/image" Target="../media/image7.jpg"/><Relationship Id="rId9" Type="http://schemas.openxmlformats.org/officeDocument/2006/relationships/image" Target="../media/image12.png"/><Relationship Id="rId14" Type="http://schemas.openxmlformats.org/officeDocument/2006/relationships/hyperlink" Target="https://www.google.com/imgres?imgurl=https://upload.wikimedia.org/wikipedia/commons/thumb/7/79/NOAA_logo.svg/1200px-NOAA_logo.svg.png&amp;imgrefurl=https://en.wikipedia.org/wiki/National_Oceanic_and_Atmospheric_Administration&amp;docid=70UNjo1AVpo4EM&amp;tbnid=4qQ8cg-bBQDVTM:&amp;vet=10ahUKEwj-q7uol9nlAhWNuVkKHQKIBpUQMwh0KAAwAA..i&amp;w=1200&amp;h=1200&amp;bih=376&amp;biw=853&amp;q=noaa&amp;ved=0ahUKEwj-q7uol9nlAhWNuVkKHQKIBpUQMwh0KAAwAA&amp;iact=mrc&amp;uact=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187624" y="3407320"/>
            <a:ext cx="7002462" cy="1893888"/>
          </a:xfrm>
        </p:spPr>
        <p:txBody>
          <a:bodyPr>
            <a:noAutofit/>
          </a:bodyPr>
          <a:lstStyle/>
          <a:p>
            <a:pPr eaLnBrk="1" hangingPunct="1">
              <a:defRPr/>
            </a:pPr>
            <a:r>
              <a:rPr lang="en-US" sz="4000" b="0" dirty="0">
                <a:latin typeface="Berlin Sans FB" pitchFamily="34" charset="0"/>
              </a:rPr>
              <a:t>Exploring Caribbean </a:t>
            </a:r>
            <a:r>
              <a:rPr lang="en-US" sz="4000" b="0" dirty="0" smtClean="0">
                <a:latin typeface="Berlin Sans FB" pitchFamily="34" charset="0"/>
              </a:rPr>
              <a:t>Climatology</a:t>
            </a:r>
            <a:br>
              <a:rPr lang="en-US" sz="4000" b="0" dirty="0" smtClean="0">
                <a:latin typeface="Berlin Sans FB" pitchFamily="34" charset="0"/>
              </a:rPr>
            </a:br>
            <a:r>
              <a:rPr lang="en-US" sz="2800" b="0" dirty="0" smtClean="0">
                <a:latin typeface="Berlin Sans FB" pitchFamily="34" charset="0"/>
              </a:rPr>
              <a:t>Contributions from the Climate Studies </a:t>
            </a:r>
            <a:r>
              <a:rPr lang="en-US" sz="2800" b="0" dirty="0">
                <a:latin typeface="Berlin Sans FB" pitchFamily="34" charset="0"/>
              </a:rPr>
              <a:t>G</a:t>
            </a:r>
            <a:r>
              <a:rPr lang="en-US" sz="2800" b="0" dirty="0" smtClean="0">
                <a:latin typeface="Berlin Sans FB" pitchFamily="34" charset="0"/>
              </a:rPr>
              <a:t>roup Mona</a:t>
            </a:r>
            <a:r>
              <a:rPr lang="en-US" sz="2800" b="0" dirty="0">
                <a:latin typeface="Berlin Sans FB" pitchFamily="34" charset="0"/>
              </a:rPr>
              <a:t/>
            </a:r>
            <a:br>
              <a:rPr lang="en-US" sz="2800" b="0" dirty="0">
                <a:latin typeface="Berlin Sans FB" pitchFamily="34" charset="0"/>
              </a:rPr>
            </a:br>
            <a:endParaRPr lang="en-JM" sz="2800" b="0" dirty="0">
              <a:latin typeface="Berlin Sans FB" pitchFamily="34" charset="0"/>
            </a:endParaRPr>
          </a:p>
        </p:txBody>
      </p:sp>
      <p:sp>
        <p:nvSpPr>
          <p:cNvPr id="2" name="TextBox 1">
            <a:extLst>
              <a:ext uri="{FF2B5EF4-FFF2-40B4-BE49-F238E27FC236}">
                <a16:creationId xmlns="" xmlns:a16="http://schemas.microsoft.com/office/drawing/2014/main" id="{CC3A58A6-EE6C-467A-9158-DB2F41F6C806}"/>
              </a:ext>
            </a:extLst>
          </p:cNvPr>
          <p:cNvSpPr txBox="1"/>
          <p:nvPr/>
        </p:nvSpPr>
        <p:spPr>
          <a:xfrm>
            <a:off x="1115616" y="5157192"/>
            <a:ext cx="6480720" cy="1477328"/>
          </a:xfrm>
          <a:prstGeom prst="rect">
            <a:avLst/>
          </a:prstGeom>
          <a:noFill/>
        </p:spPr>
        <p:txBody>
          <a:bodyPr wrap="square" rtlCol="0">
            <a:spAutoFit/>
          </a:bodyPr>
          <a:lstStyle/>
          <a:p>
            <a:pPr algn="ctr"/>
            <a:r>
              <a:rPr lang="en-JM" dirty="0"/>
              <a:t>Tannecia Stephenson</a:t>
            </a:r>
          </a:p>
          <a:p>
            <a:pPr algn="ctr"/>
            <a:r>
              <a:rPr lang="en-JM" dirty="0"/>
              <a:t>Department of Physics, The University of the West Indies</a:t>
            </a:r>
          </a:p>
          <a:p>
            <a:pPr algn="ctr"/>
            <a:r>
              <a:rPr lang="en-JM" dirty="0"/>
              <a:t>Mona </a:t>
            </a:r>
            <a:r>
              <a:rPr lang="en-JM" dirty="0" smtClean="0"/>
              <a:t>Campus</a:t>
            </a:r>
          </a:p>
          <a:p>
            <a:pPr algn="ctr"/>
            <a:endParaRPr lang="en-JM" dirty="0" smtClean="0"/>
          </a:p>
          <a:p>
            <a:pPr algn="ctr"/>
            <a:r>
              <a:rPr lang="en-JM" dirty="0" smtClean="0"/>
              <a:t>February 1, 2020</a:t>
            </a:r>
            <a:endParaRPr lang="en-JM" dirty="0"/>
          </a:p>
        </p:txBody>
      </p:sp>
      <p:pic>
        <p:nvPicPr>
          <p:cNvPr id="1026" name="Picture 2" descr="Image result for Flooding in Mandeville Jamaica">
            <a:extLst>
              <a:ext uri="{FF2B5EF4-FFF2-40B4-BE49-F238E27FC236}">
                <a16:creationId xmlns="" xmlns:a16="http://schemas.microsoft.com/office/drawing/2014/main" id="{AE79BB91-BD45-4566-9D67-B92497642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836712"/>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grass, outdoor, water, boat&#10;&#10;Description automatically generated">
            <a:extLst>
              <a:ext uri="{FF2B5EF4-FFF2-40B4-BE49-F238E27FC236}">
                <a16:creationId xmlns="" xmlns:a16="http://schemas.microsoft.com/office/drawing/2014/main" id="{B00E0DE5-1B13-4DBC-BBAC-82EDD6D9EC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2912" y="836712"/>
            <a:ext cx="2847600" cy="1598758"/>
          </a:xfrm>
          <a:prstGeom prst="rect">
            <a:avLst/>
          </a:prstGeom>
        </p:spPr>
      </p:pic>
      <p:pic>
        <p:nvPicPr>
          <p:cNvPr id="6" name="Picture 5" descr="A building with a mountain in the background&#10;&#10;Description automatically generated">
            <a:extLst>
              <a:ext uri="{FF2B5EF4-FFF2-40B4-BE49-F238E27FC236}">
                <a16:creationId xmlns="" xmlns:a16="http://schemas.microsoft.com/office/drawing/2014/main" id="{21F2CFF8-9ED9-468C-8480-BB988A56C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376" y="836712"/>
            <a:ext cx="2145600" cy="1609200"/>
          </a:xfrm>
          <a:prstGeom prst="rect">
            <a:avLst/>
          </a:prstGeom>
        </p:spPr>
      </p:pic>
      <p:pic>
        <p:nvPicPr>
          <p:cNvPr id="8" name="Picture 7" descr="A picture containing outdoor, grass, water, building&#10;&#10;Description automatically generated">
            <a:extLst>
              <a:ext uri="{FF2B5EF4-FFF2-40B4-BE49-F238E27FC236}">
                <a16:creationId xmlns="" xmlns:a16="http://schemas.microsoft.com/office/drawing/2014/main" id="{8B8BBEEC-4EA6-4905-B149-2AFCBBBE56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3968" y="836712"/>
            <a:ext cx="2148622" cy="160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10</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rPr>
              <a:t>Science Questions</a:t>
            </a:r>
            <a:endParaRPr lang="en-GB" sz="1700" dirty="0">
              <a:solidFill>
                <a:srgbClr val="0070C0"/>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cs typeface="+mn-cs"/>
              </a:rPr>
              <a:t>Impacts Questions</a:t>
            </a: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endParaRPr lang="en-GB" dirty="0">
              <a:solidFill>
                <a:schemeClr val="accent3">
                  <a:lumMod val="40000"/>
                  <a:lumOff val="60000"/>
                </a:schemeClr>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600" b="1" dirty="0">
                <a:solidFill>
                  <a:srgbClr val="FF0000"/>
                </a:solidFill>
                <a:latin typeface="+mn-lt"/>
                <a:cs typeface="+mn-cs"/>
              </a:rPr>
              <a:t/>
            </a:r>
            <a:br>
              <a:rPr lang="en-GB" sz="1600" b="1" dirty="0">
                <a:solidFill>
                  <a:srgbClr val="FF0000"/>
                </a:solidFill>
                <a:latin typeface="+mn-lt"/>
                <a:cs typeface="+mn-cs"/>
              </a:rPr>
            </a:br>
            <a:endParaRPr lang="en-GB" b="1" dirty="0">
              <a:solidFill>
                <a:srgbClr val="FF0000"/>
              </a:solidFill>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a:latin typeface="Arial Rounded MT Bold" panose="020F0704030504030204" pitchFamily="34" charset="0"/>
              </a:rPr>
              <a:t>6 </a:t>
            </a:r>
            <a:r>
              <a:rPr lang="en-JM" dirty="0" smtClean="0">
                <a:latin typeface="Arial Rounded MT Bold" panose="020F0704030504030204" pitchFamily="34" charset="0"/>
              </a:rPr>
              <a:t>Science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784873" y="801497"/>
            <a:ext cx="6768752" cy="4873752"/>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2000" b="1" dirty="0" smtClean="0"/>
              <a:t>Similar investigations</a:t>
            </a:r>
          </a:p>
          <a:p>
            <a:r>
              <a:rPr lang="en-029" sz="2000" dirty="0"/>
              <a:t>Whereas traditionally ENSO events have been identified with dry conditions </a:t>
            </a:r>
            <a:r>
              <a:rPr lang="en-029" sz="2000" dirty="0" smtClean="0"/>
              <a:t>during </a:t>
            </a:r>
            <a:r>
              <a:rPr lang="en-029" sz="2000" dirty="0"/>
              <a:t>the later Caribbean rainfall season</a:t>
            </a:r>
            <a:r>
              <a:rPr lang="en-029" sz="2000" dirty="0" smtClean="0"/>
              <a:t>, </a:t>
            </a:r>
            <a:r>
              <a:rPr lang="en-029" sz="2000" dirty="0"/>
              <a:t>a second signal </a:t>
            </a:r>
            <a:r>
              <a:rPr lang="en-029" sz="2000" dirty="0" smtClean="0"/>
              <a:t>manifests </a:t>
            </a:r>
            <a:r>
              <a:rPr lang="en-029" sz="2000" dirty="0"/>
              <a:t>itself as </a:t>
            </a:r>
            <a:r>
              <a:rPr lang="en-029" sz="2000" b="1" dirty="0">
                <a:solidFill>
                  <a:srgbClr val="0070C0"/>
                </a:solidFill>
              </a:rPr>
              <a:t>a wet </a:t>
            </a:r>
            <a:r>
              <a:rPr lang="en-029" sz="2000" b="1" dirty="0" smtClean="0">
                <a:solidFill>
                  <a:srgbClr val="0070C0"/>
                </a:solidFill>
              </a:rPr>
              <a:t>early rainfall </a:t>
            </a:r>
            <a:r>
              <a:rPr lang="en-029" sz="2000" b="1" dirty="0">
                <a:solidFill>
                  <a:srgbClr val="0070C0"/>
                </a:solidFill>
              </a:rPr>
              <a:t>season of the year of ENSO decline (the El Nino </a:t>
            </a:r>
            <a:r>
              <a:rPr lang="en-029" sz="2000" b="1" dirty="0" smtClean="0">
                <a:solidFill>
                  <a:srgbClr val="0070C0"/>
                </a:solidFill>
              </a:rPr>
              <a:t>+</a:t>
            </a:r>
            <a:r>
              <a:rPr lang="en-029" sz="2000" b="1" dirty="0">
                <a:solidFill>
                  <a:srgbClr val="0070C0"/>
                </a:solidFill>
              </a:rPr>
              <a:t>1 year</a:t>
            </a:r>
            <a:r>
              <a:rPr lang="en-029" sz="2000" b="1" dirty="0" smtClean="0">
                <a:solidFill>
                  <a:srgbClr val="0070C0"/>
                </a:solidFill>
              </a:rPr>
              <a:t>)</a:t>
            </a:r>
            <a:r>
              <a:rPr lang="en-029" sz="2000" dirty="0" smtClean="0">
                <a:solidFill>
                  <a:srgbClr val="0070C0"/>
                </a:solidFill>
              </a:rPr>
              <a:t>.</a:t>
            </a:r>
          </a:p>
          <a:p>
            <a:r>
              <a:rPr lang="en-029" sz="2000" dirty="0" smtClean="0"/>
              <a:t>ENSO </a:t>
            </a:r>
            <a:r>
              <a:rPr lang="en-029" sz="2000" dirty="0"/>
              <a:t>has the greatest </a:t>
            </a:r>
            <a:r>
              <a:rPr lang="en-029" sz="2000" dirty="0" smtClean="0"/>
              <a:t>(concurrent) impact </a:t>
            </a:r>
            <a:r>
              <a:rPr lang="en-029" sz="2000" dirty="0"/>
              <a:t>during the late rainfall season (ASO) and the early dry </a:t>
            </a:r>
            <a:r>
              <a:rPr lang="en-029" sz="2000" dirty="0" smtClean="0"/>
              <a:t>season (</a:t>
            </a:r>
            <a:r>
              <a:rPr lang="en-029" sz="2000" dirty="0"/>
              <a:t>NDJ), whereas the tropical Atlantic controls variability in the early rainfall season (MJJ</a:t>
            </a:r>
            <a:r>
              <a:rPr lang="en-029" sz="2000" dirty="0" smtClean="0"/>
              <a:t>).</a:t>
            </a:r>
            <a:r>
              <a:rPr lang="en-029" sz="2000" dirty="0"/>
              <a:t/>
            </a:r>
            <a:br>
              <a:rPr lang="en-029" sz="2000" dirty="0"/>
            </a:br>
            <a:endParaRPr lang="en-029" sz="2000" dirty="0" smtClean="0"/>
          </a:p>
        </p:txBody>
      </p:sp>
      <p:pic>
        <p:nvPicPr>
          <p:cNvPr id="3" name="Picture 2"/>
          <p:cNvPicPr>
            <a:picLocks noChangeAspect="1"/>
          </p:cNvPicPr>
          <p:nvPr/>
        </p:nvPicPr>
        <p:blipFill rotWithShape="1">
          <a:blip r:embed="rId3"/>
          <a:srcRect l="13973" t="30988" r="10429" b="55168"/>
          <a:stretch/>
        </p:blipFill>
        <p:spPr>
          <a:xfrm>
            <a:off x="2006812" y="3884940"/>
            <a:ext cx="6957676" cy="1019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4"/>
          <a:srcRect l="14563" t="43487" r="16334" b="36711"/>
          <a:stretch/>
        </p:blipFill>
        <p:spPr>
          <a:xfrm>
            <a:off x="3779912" y="4685469"/>
            <a:ext cx="5184576" cy="1188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5"/>
          <a:srcRect l="9838" t="55905" r="298" b="24214"/>
          <a:stretch/>
        </p:blipFill>
        <p:spPr>
          <a:xfrm>
            <a:off x="539552" y="5660504"/>
            <a:ext cx="6208485" cy="1098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852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1000"/>
                                        <p:tgtEl>
                                          <p:spTgt spid="15">
                                            <p:txEl>
                                              <p:pRg st="2" end="2"/>
                                            </p:txEl>
                                          </p:spTgt>
                                        </p:tgtEl>
                                      </p:cBhvr>
                                    </p:animEffect>
                                    <p:anim calcmode="lin" valueType="num">
                                      <p:cBhvr>
                                        <p:cTn id="14"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11</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rPr>
              <a:t>Science Questions</a:t>
            </a:r>
            <a:endParaRPr lang="en-GB" sz="1700" dirty="0">
              <a:solidFill>
                <a:srgbClr val="0070C0"/>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cs typeface="+mn-cs"/>
              </a:rPr>
              <a:t>Impacts Questions</a:t>
            </a: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endParaRPr lang="en-GB" dirty="0">
              <a:solidFill>
                <a:schemeClr val="accent3">
                  <a:lumMod val="40000"/>
                  <a:lumOff val="60000"/>
                </a:schemeClr>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dirty="0">
                <a:solidFill>
                  <a:srgbClr val="FFCCCC"/>
                </a:solidFill>
                <a:latin typeface="Berlin Sans FB" pitchFamily="34" charset="0"/>
                <a:cs typeface="+mn-cs"/>
              </a:rPr>
              <a:t/>
            </a:r>
            <a:br>
              <a:rPr lang="en-GB" dirty="0">
                <a:solidFill>
                  <a:srgbClr val="FFCCCC"/>
                </a:solidFill>
                <a:latin typeface="Berlin Sans FB" pitchFamily="34" charset="0"/>
                <a:cs typeface="+mn-cs"/>
              </a:rPr>
            </a:b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a:latin typeface="Arial Rounded MT Bold" panose="020F0704030504030204" pitchFamily="34" charset="0"/>
              </a:rPr>
              <a:t>6 </a:t>
            </a:r>
            <a:r>
              <a:rPr lang="en-JM" dirty="0" smtClean="0">
                <a:latin typeface="Arial Rounded MT Bold" panose="020F0704030504030204" pitchFamily="34" charset="0"/>
              </a:rPr>
              <a:t>Science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836056" y="791627"/>
            <a:ext cx="6768752" cy="2133317"/>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2000" dirty="0" smtClean="0"/>
              <a:t>2.  </a:t>
            </a:r>
            <a:r>
              <a:rPr lang="en-JM" sz="2000" b="1" dirty="0" smtClean="0"/>
              <a:t>What are characteristic features of the Caribbean low level jet and what are the drivers of its seasonal variability?</a:t>
            </a:r>
            <a:endParaRPr lang="en-JM" sz="2000" b="1" dirty="0"/>
          </a:p>
          <a:p>
            <a:r>
              <a:rPr lang="en-029" sz="2000" dirty="0" smtClean="0"/>
              <a:t>There </a:t>
            </a:r>
            <a:r>
              <a:rPr lang="en-029" sz="2000" dirty="0"/>
              <a:t>is variability in the strength and zonal extent of the </a:t>
            </a:r>
            <a:r>
              <a:rPr lang="en-029" sz="2000" dirty="0" smtClean="0"/>
              <a:t>CLLJ which </a:t>
            </a:r>
            <a:r>
              <a:rPr lang="en-029" sz="2000" dirty="0"/>
              <a:t>can be related to zonal SST gradients between the eastern equatorial Pacific and the north tropical and/or </a:t>
            </a:r>
            <a:r>
              <a:rPr lang="en-029" sz="2000" dirty="0" smtClean="0"/>
              <a:t>equatorial Atlantic</a:t>
            </a:r>
            <a:r>
              <a:rPr lang="en-029" sz="2000" dirty="0"/>
              <a:t>.</a:t>
            </a:r>
            <a:br>
              <a:rPr lang="en-029" sz="2000" dirty="0"/>
            </a:br>
            <a:r>
              <a:rPr lang="en-029" sz="2000" dirty="0"/>
              <a:t/>
            </a:r>
            <a:br>
              <a:rPr lang="en-029" sz="2000" dirty="0"/>
            </a:br>
            <a:endParaRPr lang="en-029" sz="2000" dirty="0" smtClean="0"/>
          </a:p>
        </p:txBody>
      </p:sp>
      <p:pic>
        <p:nvPicPr>
          <p:cNvPr id="4" name="Picture 3"/>
          <p:cNvPicPr>
            <a:picLocks noChangeAspect="1"/>
          </p:cNvPicPr>
          <p:nvPr/>
        </p:nvPicPr>
        <p:blipFill rotWithShape="1">
          <a:blip r:embed="rId3"/>
          <a:srcRect l="24603" t="37450" r="21059" b="38926"/>
          <a:stretch/>
        </p:blipFill>
        <p:spPr>
          <a:xfrm>
            <a:off x="2053332" y="2780928"/>
            <a:ext cx="5545336" cy="1928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823051" y="4735375"/>
            <a:ext cx="6264697" cy="369332"/>
          </a:xfrm>
          <a:prstGeom prst="rect">
            <a:avLst/>
          </a:prstGeom>
        </p:spPr>
        <p:txBody>
          <a:bodyPr wrap="square">
            <a:spAutoFit/>
          </a:bodyPr>
          <a:lstStyle/>
          <a:p>
            <a:r>
              <a:rPr lang="en-029" sz="1600" dirty="0">
                <a:solidFill>
                  <a:srgbClr val="000000"/>
                </a:solidFill>
                <a:latin typeface="Times-Roman"/>
              </a:rPr>
              <a:t>Maps from SVD analysis of SSTA data and zonal wind anomalies</a:t>
            </a:r>
            <a:r>
              <a:rPr lang="en-029" dirty="0" smtClean="0">
                <a:solidFill>
                  <a:srgbClr val="000000"/>
                </a:solidFill>
                <a:latin typeface="Times-Roman"/>
              </a:rPr>
              <a:t>.</a:t>
            </a:r>
            <a:endParaRPr lang="en-US" dirty="0"/>
          </a:p>
        </p:txBody>
      </p:sp>
      <p:pic>
        <p:nvPicPr>
          <p:cNvPr id="6" name="Picture 5"/>
          <p:cNvPicPr>
            <a:picLocks noChangeAspect="1"/>
          </p:cNvPicPr>
          <p:nvPr/>
        </p:nvPicPr>
        <p:blipFill rotWithShape="1">
          <a:blip r:embed="rId4"/>
          <a:srcRect l="12201" t="33758" r="11020" b="46408"/>
          <a:stretch/>
        </p:blipFill>
        <p:spPr>
          <a:xfrm>
            <a:off x="1923404" y="5102406"/>
            <a:ext cx="6537028" cy="1350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217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12</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rPr>
              <a:t>Science Questions</a:t>
            </a:r>
            <a:endParaRPr lang="en-GB" sz="1700" dirty="0">
              <a:solidFill>
                <a:srgbClr val="0070C0"/>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cs typeface="+mn-cs"/>
              </a:rPr>
              <a:t>Impacts Questions</a:t>
            </a: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endParaRPr lang="en-GB" dirty="0">
              <a:solidFill>
                <a:schemeClr val="accent3">
                  <a:lumMod val="40000"/>
                  <a:lumOff val="60000"/>
                </a:schemeClr>
              </a:solidFill>
              <a:latin typeface="Berlin Sans FB" pitchFamily="34" charset="0"/>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a:latin typeface="Arial Rounded MT Bold" panose="020F0704030504030204" pitchFamily="34" charset="0"/>
              </a:rPr>
              <a:t>6 </a:t>
            </a:r>
            <a:r>
              <a:rPr lang="en-JM" dirty="0" smtClean="0">
                <a:latin typeface="Arial Rounded MT Bold" panose="020F0704030504030204" pitchFamily="34" charset="0"/>
              </a:rPr>
              <a:t>Science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784873" y="801497"/>
            <a:ext cx="6768752" cy="4873752"/>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2000" b="1" dirty="0" smtClean="0"/>
              <a:t>Similar investigations</a:t>
            </a:r>
          </a:p>
          <a:p>
            <a:r>
              <a:rPr lang="en-029" sz="2000" dirty="0" smtClean="0"/>
              <a:t>Similar investigations look at how some regional (e.g. CLLJ) and global atmospheric and oceanic phenomena influence observed seasonal rainfall variability and may likely influence future seasonal rainfall variability.</a:t>
            </a:r>
          </a:p>
          <a:p>
            <a:pPr lvl="1"/>
            <a:r>
              <a:rPr lang="en-029" sz="1700" dirty="0" smtClean="0"/>
              <a:t>The </a:t>
            </a:r>
            <a:r>
              <a:rPr lang="en-029" sz="1700" dirty="0"/>
              <a:t>Caribbean region </a:t>
            </a:r>
            <a:r>
              <a:rPr lang="en-029" sz="1700" dirty="0" smtClean="0"/>
              <a:t>is projected </a:t>
            </a:r>
            <a:r>
              <a:rPr lang="en-029" sz="1700" dirty="0"/>
              <a:t>to be drier during its traditional rainy season in the face of warmer </a:t>
            </a:r>
            <a:r>
              <a:rPr lang="en-029" sz="1700" dirty="0" smtClean="0"/>
              <a:t>surface temperatures </a:t>
            </a:r>
            <a:r>
              <a:rPr lang="en-029" sz="1700" dirty="0"/>
              <a:t>under global warming</a:t>
            </a:r>
            <a:r>
              <a:rPr lang="en-029" sz="1700" dirty="0" smtClean="0"/>
              <a:t>. </a:t>
            </a:r>
          </a:p>
          <a:p>
            <a:pPr lvl="1"/>
            <a:r>
              <a:rPr lang="en-029" sz="1700" dirty="0" smtClean="0"/>
              <a:t>The Caribbean seemingly enters into a “July” mode, which persists for the duration of the boreal summer. The mode is characterized by higher (lower) geopotentials in the Caribbean (Pacific and Atlantic), a stronger CLLJ, and  anomalous descent in the Caribbean in spite of the warmer surface temperatures.</a:t>
            </a:r>
            <a:br>
              <a:rPr lang="en-029" sz="1700" dirty="0" smtClean="0"/>
            </a:br>
            <a:endParaRPr lang="en-029" sz="1700" dirty="0" smtClean="0"/>
          </a:p>
        </p:txBody>
      </p:sp>
      <p:pic>
        <p:nvPicPr>
          <p:cNvPr id="2" name="Picture 1"/>
          <p:cNvPicPr>
            <a:picLocks noChangeAspect="1"/>
          </p:cNvPicPr>
          <p:nvPr/>
        </p:nvPicPr>
        <p:blipFill rotWithShape="1">
          <a:blip r:embed="rId3"/>
          <a:srcRect l="10428" t="35973" r="3933" b="47776"/>
          <a:stretch/>
        </p:blipFill>
        <p:spPr>
          <a:xfrm>
            <a:off x="1980432" y="5165222"/>
            <a:ext cx="6719532" cy="10200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705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1000"/>
                                        <p:tgtEl>
                                          <p:spTgt spid="15">
                                            <p:txEl>
                                              <p:pRg st="2" end="2"/>
                                            </p:txEl>
                                          </p:spTgt>
                                        </p:tgtEl>
                                      </p:cBhvr>
                                    </p:animEffect>
                                    <p:anim calcmode="lin" valueType="num">
                                      <p:cBhvr>
                                        <p:cTn id="14"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1000"/>
                                        <p:tgtEl>
                                          <p:spTgt spid="15">
                                            <p:txEl>
                                              <p:pRg st="3" end="3"/>
                                            </p:txEl>
                                          </p:spTgt>
                                        </p:tgtEl>
                                      </p:cBhvr>
                                    </p:animEffect>
                                    <p:anim calcmode="lin" valueType="num">
                                      <p:cBhvr>
                                        <p:cTn id="20"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13</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rPr>
              <a:t>Science Questions</a:t>
            </a:r>
            <a:endParaRPr lang="en-GB" sz="1700" dirty="0">
              <a:solidFill>
                <a:srgbClr val="0070C0"/>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cs typeface="+mn-cs"/>
              </a:rPr>
              <a:t>Impacts Questions</a:t>
            </a: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endParaRPr lang="en-GB" dirty="0">
              <a:solidFill>
                <a:schemeClr val="accent3">
                  <a:lumMod val="40000"/>
                  <a:lumOff val="60000"/>
                </a:schemeClr>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dirty="0">
                <a:solidFill>
                  <a:srgbClr val="FFCCCC"/>
                </a:solidFill>
                <a:latin typeface="Berlin Sans FB" pitchFamily="34" charset="0"/>
                <a:cs typeface="+mn-cs"/>
              </a:rPr>
              <a:t/>
            </a:r>
            <a:br>
              <a:rPr lang="en-GB" dirty="0">
                <a:solidFill>
                  <a:srgbClr val="FFCCCC"/>
                </a:solidFill>
                <a:latin typeface="Berlin Sans FB" pitchFamily="34" charset="0"/>
                <a:cs typeface="+mn-cs"/>
              </a:rPr>
            </a:br>
            <a:endParaRPr lang="en-GB" dirty="0">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a:latin typeface="Arial Rounded MT Bold" panose="020F0704030504030204" pitchFamily="34" charset="0"/>
              </a:rPr>
              <a:t>6 </a:t>
            </a:r>
            <a:r>
              <a:rPr lang="en-JM" dirty="0" smtClean="0">
                <a:latin typeface="Arial Rounded MT Bold" panose="020F0704030504030204" pitchFamily="34" charset="0"/>
              </a:rPr>
              <a:t>Science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835696" y="908720"/>
            <a:ext cx="6768752" cy="4873752"/>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dirty="0"/>
              <a:t>3</a:t>
            </a:r>
            <a:r>
              <a:rPr lang="en-JM" sz="2000" dirty="0" smtClean="0"/>
              <a:t>.  </a:t>
            </a:r>
            <a:r>
              <a:rPr lang="en-JM" sz="2000" b="1" dirty="0" smtClean="0"/>
              <a:t>What are some characteristics of low frequency rainfall variability for Jamaica and what are some large scale features that potentially influence this variability?</a:t>
            </a:r>
            <a:endParaRPr lang="en-JM" sz="2000" b="1" dirty="0"/>
          </a:p>
          <a:p>
            <a:r>
              <a:rPr lang="en-029" sz="2000" dirty="0" smtClean="0"/>
              <a:t>Distinct wet and dry decades are observed across Jamaica where island wet periods are evident in 1900s, 1930 and 2000s and island wide drying is observed in the 1920s, 1950s, 1970s and 1980s. </a:t>
            </a:r>
            <a:endParaRPr lang="en-029" sz="2000" dirty="0"/>
          </a:p>
          <a:p>
            <a:endParaRPr lang="en-029" sz="2000" dirty="0" smtClean="0"/>
          </a:p>
        </p:txBody>
      </p:sp>
      <p:sp>
        <p:nvSpPr>
          <p:cNvPr id="3" name="TextBox 2"/>
          <p:cNvSpPr txBox="1"/>
          <p:nvPr/>
        </p:nvSpPr>
        <p:spPr>
          <a:xfrm>
            <a:off x="2123728" y="5936342"/>
            <a:ext cx="6480720" cy="369332"/>
          </a:xfrm>
          <a:prstGeom prst="rect">
            <a:avLst/>
          </a:prstGeom>
          <a:noFill/>
        </p:spPr>
        <p:txBody>
          <a:bodyPr wrap="square" rtlCol="0">
            <a:spAutoFit/>
          </a:bodyPr>
          <a:lstStyle/>
          <a:p>
            <a:r>
              <a:rPr lang="en-US" dirty="0" smtClean="0"/>
              <a:t>C. Douglas, UWI, Mona, MPhil Thesis in prep.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600" y="4049983"/>
            <a:ext cx="3024832" cy="1694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3645024"/>
            <a:ext cx="2511471" cy="1883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016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14</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890800" y="188640"/>
            <a:ext cx="6480000" cy="634082"/>
          </a:xfrm>
        </p:spPr>
        <p:txBody>
          <a:bodyPr>
            <a:normAutofit/>
          </a:bodyPr>
          <a:lstStyle/>
          <a:p>
            <a:r>
              <a:rPr lang="en-JM" dirty="0" smtClean="0">
                <a:latin typeface="Arial Rounded MT Bold" panose="020F0704030504030204" pitchFamily="34" charset="0"/>
              </a:rPr>
              <a:t>6 Science Questions</a:t>
            </a:r>
            <a:endParaRPr lang="en-JM" dirty="0">
              <a:latin typeface="Arial Rounded MT Bold" panose="020F0704030504030204" pitchFamily="34" charset="0"/>
            </a:endParaRPr>
          </a:p>
        </p:txBody>
      </p:sp>
      <p:pic>
        <p:nvPicPr>
          <p:cNvPr id="3" name="Picture 2" descr="A crowded beach on a sunny day&#10;&#10;Description automatically generated">
            <a:extLst>
              <a:ext uri="{FF2B5EF4-FFF2-40B4-BE49-F238E27FC236}">
                <a16:creationId xmlns="" xmlns:a16="http://schemas.microsoft.com/office/drawing/2014/main" id="{0022E94D-9409-43F2-BA6F-ACB40C694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6" y="1196752"/>
            <a:ext cx="4752527" cy="5112568"/>
          </a:xfrm>
          <a:prstGeom prst="rect">
            <a:avLst/>
          </a:prstGeom>
        </p:spPr>
      </p:pic>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3707904" y="824880"/>
            <a:ext cx="5040559" cy="5496272"/>
          </a:xfrm>
          <a:prstGeom prst="rect">
            <a:avLst/>
          </a:prstGeom>
          <a:solidFill>
            <a:schemeClr val="bg1"/>
          </a:solidFill>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2000" b="1" dirty="0" smtClean="0"/>
              <a:t>4.  What are the trends observed in daily weather extremes for the Caribbean and what large-scale features may be associated with these trends?</a:t>
            </a:r>
            <a:endParaRPr lang="en-JM" sz="2000" b="1" dirty="0"/>
          </a:p>
          <a:p>
            <a:r>
              <a:rPr lang="en-JM" sz="2000" dirty="0"/>
              <a:t>Examined changes in daily rainfall and temperature extremes</a:t>
            </a:r>
          </a:p>
          <a:p>
            <a:r>
              <a:rPr lang="en-JM" sz="2000" dirty="0"/>
              <a:t>Data: Meteorological station data</a:t>
            </a:r>
          </a:p>
          <a:p>
            <a:r>
              <a:rPr lang="en-JM" sz="2000" dirty="0"/>
              <a:t>Participating countries: Antigua and Barbuda, Bahamas. Barbados, Belize, Cayman Islands, Cuba, Curaçao, Dominica, Dominican Republic, Grenada, Guadeloupe, Guyana, Puerto Rico St. Lucia, St. Kitts and Nevis, St. Vincent and the Grenadines, Suriname, Trinidad, Virgin Islands</a:t>
            </a:r>
          </a:p>
          <a:p>
            <a:r>
              <a:rPr lang="en-JM" sz="2000" dirty="0"/>
              <a:t>Supporting countries: Canada, United States</a:t>
            </a:r>
          </a:p>
          <a:p>
            <a:r>
              <a:rPr lang="en-JM" sz="2000" dirty="0"/>
              <a:t>Published in 2014</a:t>
            </a:r>
          </a:p>
          <a:p>
            <a:r>
              <a:rPr lang="en-JM" sz="2000" b="1" dirty="0"/>
              <a:t>Funding: WMO, NOAA, 5C’s</a:t>
            </a:r>
          </a:p>
        </p:txBody>
      </p:sp>
      <p:sp>
        <p:nvSpPr>
          <p:cNvPr id="9"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rPr>
              <a:t>Science Questions</a:t>
            </a:r>
            <a:endParaRPr lang="en-GB" sz="1700" dirty="0">
              <a:solidFill>
                <a:srgbClr val="0070C0"/>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cs typeface="+mn-cs"/>
              </a:rPr>
              <a:t>Impacts Questions</a:t>
            </a: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endParaRPr lang="en-GB" dirty="0">
              <a:solidFill>
                <a:schemeClr val="accent3">
                  <a:lumMod val="40000"/>
                  <a:lumOff val="60000"/>
                </a:schemeClr>
              </a:solidFill>
              <a:latin typeface="Berlin Sans FB" pitchFamily="34" charset="0"/>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Tree>
    <p:extLst>
      <p:ext uri="{BB962C8B-B14F-4D97-AF65-F5344CB8AC3E}">
        <p14:creationId xmlns:p14="http://schemas.microsoft.com/office/powerpoint/2010/main" val="250214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a:spLocks noChangeArrowheads="1"/>
          </p:cNvSpPr>
          <p:nvPr/>
        </p:nvSpPr>
        <p:spPr bwMode="auto">
          <a:xfrm>
            <a:off x="1691680" y="920914"/>
            <a:ext cx="6567264" cy="400110"/>
          </a:xfrm>
          <a:prstGeom prst="rect">
            <a:avLst/>
          </a:prstGeom>
          <a:noFill/>
          <a:ln w="9525">
            <a:noFill/>
            <a:miter lim="800000"/>
            <a:headEnd/>
            <a:tailEnd/>
          </a:ln>
        </p:spPr>
        <p:txBody>
          <a:bodyPr wrap="square">
            <a:spAutoFit/>
          </a:bodyPr>
          <a:lstStyle/>
          <a:p>
            <a:pPr marL="0" indent="0">
              <a:buNone/>
            </a:pPr>
            <a:r>
              <a:rPr lang="en-JM" sz="2000" b="1" dirty="0" smtClean="0"/>
              <a:t>4.  </a:t>
            </a:r>
            <a:r>
              <a:rPr lang="en-JM" sz="2000" b="1" dirty="0"/>
              <a:t>Trends in Climate Extremes</a:t>
            </a:r>
          </a:p>
        </p:txBody>
      </p:sp>
      <p:sp>
        <p:nvSpPr>
          <p:cNvPr id="27" name="Title 1">
            <a:extLst>
              <a:ext uri="{FF2B5EF4-FFF2-40B4-BE49-F238E27FC236}">
                <a16:creationId xmlns="" xmlns:a16="http://schemas.microsoft.com/office/drawing/2014/main" id="{E277445E-30AB-4CBC-B8CB-FDAC4C8B5E31}"/>
              </a:ext>
            </a:extLst>
          </p:cNvPr>
          <p:cNvSpPr>
            <a:spLocks noGrp="1"/>
          </p:cNvSpPr>
          <p:nvPr>
            <p:ph type="title"/>
          </p:nvPr>
        </p:nvSpPr>
        <p:spPr>
          <a:xfrm>
            <a:off x="1890800" y="188640"/>
            <a:ext cx="6480000" cy="634082"/>
          </a:xfrm>
        </p:spPr>
        <p:txBody>
          <a:bodyPr>
            <a:normAutofit/>
          </a:bodyPr>
          <a:lstStyle/>
          <a:p>
            <a:r>
              <a:rPr lang="en-JM" dirty="0">
                <a:latin typeface="Arial Rounded MT Bold" panose="020F0704030504030204" pitchFamily="34" charset="0"/>
              </a:rPr>
              <a:t>6 </a:t>
            </a:r>
            <a:r>
              <a:rPr lang="en-JM" dirty="0" smtClean="0">
                <a:latin typeface="Arial Rounded MT Bold" panose="020F0704030504030204" pitchFamily="34" charset="0"/>
              </a:rPr>
              <a:t>Science Questions</a:t>
            </a:r>
            <a:endParaRPr lang="en-JM" dirty="0">
              <a:latin typeface="Arial Rounded MT Bold" panose="020F0704030504030204" pitchFamily="34" charset="0"/>
            </a:endParaRPr>
          </a:p>
        </p:txBody>
      </p:sp>
      <p:pic>
        <p:nvPicPr>
          <p:cNvPr id="3" name="Picture 2">
            <a:extLst>
              <a:ext uri="{FF2B5EF4-FFF2-40B4-BE49-F238E27FC236}">
                <a16:creationId xmlns="" xmlns:a16="http://schemas.microsoft.com/office/drawing/2014/main" id="{494020CA-93B3-4CA8-A58D-55A8E7BB09AD}"/>
              </a:ext>
            </a:extLst>
          </p:cNvPr>
          <p:cNvPicPr>
            <a:picLocks noChangeAspect="1"/>
          </p:cNvPicPr>
          <p:nvPr/>
        </p:nvPicPr>
        <p:blipFill rotWithShape="1">
          <a:blip r:embed="rId3"/>
          <a:srcRect l="19288" t="30513" r="38187" b="12200"/>
          <a:stretch/>
        </p:blipFill>
        <p:spPr>
          <a:xfrm>
            <a:off x="1966639" y="1556792"/>
            <a:ext cx="6137584" cy="46508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 xmlns:a16="http://schemas.microsoft.com/office/drawing/2014/main" id="{648B0BCA-60C7-4D39-8E8D-207A3FD56F05}"/>
              </a:ext>
            </a:extLst>
          </p:cNvPr>
          <p:cNvSpPr txBox="1"/>
          <p:nvPr/>
        </p:nvSpPr>
        <p:spPr>
          <a:xfrm>
            <a:off x="5652120" y="822722"/>
            <a:ext cx="2917799" cy="707886"/>
          </a:xfrm>
          <a:prstGeom prst="rect">
            <a:avLst/>
          </a:prstGeom>
          <a:solidFill>
            <a:srgbClr val="FFCCCC"/>
          </a:solidFill>
          <a:ln w="38100">
            <a:solidFill>
              <a:srgbClr val="C00000"/>
            </a:solidFill>
          </a:ln>
        </p:spPr>
        <p:txBody>
          <a:bodyPr wrap="square" rtlCol="0">
            <a:spAutoFit/>
          </a:bodyPr>
          <a:lstStyle/>
          <a:p>
            <a:pPr algn="ctr"/>
            <a:r>
              <a:rPr lang="en-JM" sz="2000" dirty="0"/>
              <a:t>Positive trends in heavy rain events.</a:t>
            </a:r>
            <a:endParaRPr lang="en-JM" sz="1000" dirty="0"/>
          </a:p>
        </p:txBody>
      </p:sp>
      <p:sp>
        <p:nvSpPr>
          <p:cNvPr id="9"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rPr>
              <a:t>Science Questions</a:t>
            </a:r>
            <a:endParaRPr lang="en-GB" sz="1700" dirty="0">
              <a:solidFill>
                <a:srgbClr val="0070C0"/>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cs typeface="+mn-cs"/>
              </a:rPr>
              <a:t>Impacts Questions</a:t>
            </a: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endParaRPr lang="en-GB" dirty="0">
              <a:solidFill>
                <a:schemeClr val="accent3">
                  <a:lumMod val="40000"/>
                  <a:lumOff val="60000"/>
                </a:schemeClr>
              </a:solidFill>
              <a:latin typeface="Berlin Sans FB" pitchFamily="34" charset="0"/>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2" name="TextBox 1"/>
          <p:cNvSpPr txBox="1"/>
          <p:nvPr/>
        </p:nvSpPr>
        <p:spPr>
          <a:xfrm>
            <a:off x="2483768" y="6207660"/>
            <a:ext cx="1728192" cy="369332"/>
          </a:xfrm>
          <a:prstGeom prst="rect">
            <a:avLst/>
          </a:prstGeom>
          <a:noFill/>
        </p:spPr>
        <p:txBody>
          <a:bodyPr wrap="square" rtlCol="0">
            <a:spAutoFit/>
          </a:bodyPr>
          <a:lstStyle/>
          <a:p>
            <a:r>
              <a:rPr lang="en-US" dirty="0" smtClean="0"/>
              <a:t>1961-2010</a:t>
            </a:r>
            <a:endParaRPr lang="en-US" dirty="0"/>
          </a:p>
        </p:txBody>
      </p:sp>
      <p:sp>
        <p:nvSpPr>
          <p:cNvPr id="11" name="TextBox 10"/>
          <p:cNvSpPr txBox="1"/>
          <p:nvPr/>
        </p:nvSpPr>
        <p:spPr>
          <a:xfrm>
            <a:off x="4429899" y="6188396"/>
            <a:ext cx="1728192" cy="369332"/>
          </a:xfrm>
          <a:prstGeom prst="rect">
            <a:avLst/>
          </a:prstGeom>
          <a:noFill/>
        </p:spPr>
        <p:txBody>
          <a:bodyPr wrap="square" rtlCol="0">
            <a:spAutoFit/>
          </a:bodyPr>
          <a:lstStyle/>
          <a:p>
            <a:r>
              <a:rPr lang="en-US" dirty="0" smtClean="0"/>
              <a:t>1986-2010</a:t>
            </a:r>
            <a:endParaRPr lang="en-US" dirty="0"/>
          </a:p>
        </p:txBody>
      </p:sp>
    </p:spTree>
    <p:extLst>
      <p:ext uri="{BB962C8B-B14F-4D97-AF65-F5344CB8AC3E}">
        <p14:creationId xmlns:p14="http://schemas.microsoft.com/office/powerpoint/2010/main" val="3559182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a:spLocks noChangeArrowheads="1"/>
          </p:cNvSpPr>
          <p:nvPr/>
        </p:nvSpPr>
        <p:spPr bwMode="auto">
          <a:xfrm>
            <a:off x="1691680" y="920914"/>
            <a:ext cx="6567264" cy="400110"/>
          </a:xfrm>
          <a:prstGeom prst="rect">
            <a:avLst/>
          </a:prstGeom>
          <a:noFill/>
          <a:ln w="9525">
            <a:noFill/>
            <a:miter lim="800000"/>
            <a:headEnd/>
            <a:tailEnd/>
          </a:ln>
        </p:spPr>
        <p:txBody>
          <a:bodyPr wrap="square">
            <a:spAutoFit/>
          </a:bodyPr>
          <a:lstStyle/>
          <a:p>
            <a:pPr marL="0" indent="0">
              <a:buNone/>
            </a:pPr>
            <a:r>
              <a:rPr lang="en-JM" sz="2000" b="1" dirty="0" smtClean="0"/>
              <a:t>4.  </a:t>
            </a:r>
            <a:r>
              <a:rPr lang="en-JM" sz="2000" b="1" dirty="0"/>
              <a:t>Trends in Climate Extremes</a:t>
            </a:r>
          </a:p>
        </p:txBody>
      </p:sp>
      <p:sp>
        <p:nvSpPr>
          <p:cNvPr id="27" name="Title 1">
            <a:extLst>
              <a:ext uri="{FF2B5EF4-FFF2-40B4-BE49-F238E27FC236}">
                <a16:creationId xmlns="" xmlns:a16="http://schemas.microsoft.com/office/drawing/2014/main" id="{E277445E-30AB-4CBC-B8CB-FDAC4C8B5E31}"/>
              </a:ext>
            </a:extLst>
          </p:cNvPr>
          <p:cNvSpPr>
            <a:spLocks noGrp="1"/>
          </p:cNvSpPr>
          <p:nvPr>
            <p:ph type="title"/>
          </p:nvPr>
        </p:nvSpPr>
        <p:spPr>
          <a:xfrm>
            <a:off x="1890800" y="188640"/>
            <a:ext cx="6480000" cy="634082"/>
          </a:xfrm>
        </p:spPr>
        <p:txBody>
          <a:bodyPr>
            <a:normAutofit/>
          </a:bodyPr>
          <a:lstStyle/>
          <a:p>
            <a:r>
              <a:rPr lang="en-JM" dirty="0">
                <a:latin typeface="Arial Rounded MT Bold" panose="020F0704030504030204" pitchFamily="34" charset="0"/>
              </a:rPr>
              <a:t>6 </a:t>
            </a:r>
            <a:r>
              <a:rPr lang="en-JM" dirty="0" smtClean="0">
                <a:latin typeface="Arial Rounded MT Bold" panose="020F0704030504030204" pitchFamily="34" charset="0"/>
              </a:rPr>
              <a:t>Science Questions</a:t>
            </a:r>
            <a:endParaRPr lang="en-JM" dirty="0">
              <a:latin typeface="Arial Rounded MT Bold" panose="020F0704030504030204" pitchFamily="34" charset="0"/>
            </a:endParaRPr>
          </a:p>
        </p:txBody>
      </p:sp>
      <p:sp>
        <p:nvSpPr>
          <p:cNvPr id="4" name="TextBox 3">
            <a:extLst>
              <a:ext uri="{FF2B5EF4-FFF2-40B4-BE49-F238E27FC236}">
                <a16:creationId xmlns="" xmlns:a16="http://schemas.microsoft.com/office/drawing/2014/main" id="{648B0BCA-60C7-4D39-8E8D-207A3FD56F05}"/>
              </a:ext>
            </a:extLst>
          </p:cNvPr>
          <p:cNvSpPr txBox="1"/>
          <p:nvPr/>
        </p:nvSpPr>
        <p:spPr>
          <a:xfrm>
            <a:off x="5652120" y="822722"/>
            <a:ext cx="2917799" cy="707886"/>
          </a:xfrm>
          <a:prstGeom prst="rect">
            <a:avLst/>
          </a:prstGeom>
          <a:solidFill>
            <a:srgbClr val="FFCCCC"/>
          </a:solidFill>
          <a:ln w="38100">
            <a:solidFill>
              <a:srgbClr val="C00000"/>
            </a:solidFill>
          </a:ln>
        </p:spPr>
        <p:txBody>
          <a:bodyPr wrap="square" rtlCol="0">
            <a:spAutoFit/>
          </a:bodyPr>
          <a:lstStyle/>
          <a:p>
            <a:pPr algn="ctr"/>
            <a:r>
              <a:rPr lang="en-JM" sz="2000" dirty="0"/>
              <a:t>Positive trends in heavy rain events.</a:t>
            </a:r>
            <a:endParaRPr lang="en-JM" sz="1000" dirty="0"/>
          </a:p>
        </p:txBody>
      </p:sp>
      <p:pic>
        <p:nvPicPr>
          <p:cNvPr id="2" name="Picture 1">
            <a:extLst>
              <a:ext uri="{FF2B5EF4-FFF2-40B4-BE49-F238E27FC236}">
                <a16:creationId xmlns="" xmlns:a16="http://schemas.microsoft.com/office/drawing/2014/main" id="{BFFA6BEB-00B6-4B80-BDF0-6E72CDFBC576}"/>
              </a:ext>
            </a:extLst>
          </p:cNvPr>
          <p:cNvPicPr>
            <a:picLocks noChangeAspect="1"/>
          </p:cNvPicPr>
          <p:nvPr/>
        </p:nvPicPr>
        <p:blipFill rotWithShape="1">
          <a:blip r:embed="rId3"/>
          <a:srcRect l="8263" t="17234" r="27950" b="6600"/>
          <a:stretch/>
        </p:blipFill>
        <p:spPr>
          <a:xfrm>
            <a:off x="1958586" y="1786806"/>
            <a:ext cx="6325241" cy="42484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rPr>
              <a:t>Science Questions</a:t>
            </a:r>
            <a:endParaRPr lang="en-GB" sz="1700" dirty="0">
              <a:solidFill>
                <a:srgbClr val="0070C0"/>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cs typeface="+mn-cs"/>
              </a:rPr>
              <a:t>Impacts Questions</a:t>
            </a: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endParaRPr lang="en-GB" dirty="0">
              <a:solidFill>
                <a:schemeClr val="accent3">
                  <a:lumMod val="40000"/>
                  <a:lumOff val="60000"/>
                </a:schemeClr>
              </a:solidFill>
              <a:latin typeface="Berlin Sans FB" pitchFamily="34" charset="0"/>
              <a:cs typeface="+mn-cs"/>
            </a:endParaRPr>
          </a:p>
        </p:txBody>
      </p:sp>
    </p:spTree>
    <p:extLst>
      <p:ext uri="{BB962C8B-B14F-4D97-AF65-F5344CB8AC3E}">
        <p14:creationId xmlns:p14="http://schemas.microsoft.com/office/powerpoint/2010/main" val="18499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17</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rPr>
              <a:t>Science Questions</a:t>
            </a:r>
            <a:endParaRPr lang="en-GB" sz="1700" dirty="0">
              <a:solidFill>
                <a:srgbClr val="0070C0"/>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cs typeface="+mn-cs"/>
              </a:rPr>
              <a:t>Impacts Questions</a:t>
            </a: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endParaRPr lang="en-GB" dirty="0">
              <a:solidFill>
                <a:schemeClr val="accent3">
                  <a:lumMod val="40000"/>
                  <a:lumOff val="60000"/>
                </a:schemeClr>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dirty="0">
                <a:solidFill>
                  <a:srgbClr val="FFCCCC"/>
                </a:solidFill>
                <a:latin typeface="Berlin Sans FB" pitchFamily="34" charset="0"/>
                <a:cs typeface="+mn-cs"/>
              </a:rPr>
              <a:t/>
            </a:r>
            <a:br>
              <a:rPr lang="en-GB" dirty="0">
                <a:solidFill>
                  <a:srgbClr val="FFCCCC"/>
                </a:solidFill>
                <a:latin typeface="Berlin Sans FB" pitchFamily="34" charset="0"/>
                <a:cs typeface="+mn-cs"/>
              </a:rPr>
            </a:b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a:latin typeface="Arial Rounded MT Bold" panose="020F0704030504030204" pitchFamily="34" charset="0"/>
              </a:rPr>
              <a:t>6 </a:t>
            </a:r>
            <a:r>
              <a:rPr lang="en-JM" dirty="0" smtClean="0">
                <a:latin typeface="Arial Rounded MT Bold" panose="020F0704030504030204" pitchFamily="34" charset="0"/>
              </a:rPr>
              <a:t>Science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835696" y="908720"/>
            <a:ext cx="6912768" cy="4032448"/>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2000" dirty="0" smtClean="0"/>
              <a:t>5.  </a:t>
            </a:r>
            <a:r>
              <a:rPr lang="en-JM" sz="2000" b="1" dirty="0" smtClean="0"/>
              <a:t>What do statistical models premised on operational forecast schemes suggest about future North Atlantic tropical cyclone frequency?</a:t>
            </a:r>
            <a:endParaRPr lang="en-JM" sz="2000" b="1" dirty="0"/>
          </a:p>
          <a:p>
            <a:r>
              <a:rPr lang="en-029" sz="2000" dirty="0"/>
              <a:t>The </a:t>
            </a:r>
            <a:r>
              <a:rPr lang="en-029" sz="2000" dirty="0" smtClean="0"/>
              <a:t>4 statistical </a:t>
            </a:r>
            <a:r>
              <a:rPr lang="en-029" sz="2000" dirty="0"/>
              <a:t>models, created </a:t>
            </a:r>
            <a:r>
              <a:rPr lang="en-029" sz="2000" dirty="0" smtClean="0"/>
              <a:t>from backward </a:t>
            </a:r>
            <a:r>
              <a:rPr lang="en-029" sz="2000" dirty="0"/>
              <a:t>regression, explain 24–48% of the observed variability in 1950–2008 annual TC </a:t>
            </a:r>
            <a:r>
              <a:rPr lang="en-029" sz="2000" dirty="0" smtClean="0"/>
              <a:t>frequency. </a:t>
            </a:r>
          </a:p>
          <a:p>
            <a:r>
              <a:rPr lang="en-029" sz="2000" dirty="0" smtClean="0"/>
              <a:t>Models </a:t>
            </a:r>
            <a:r>
              <a:rPr lang="en-029" sz="2000" dirty="0"/>
              <a:t>utilizing </a:t>
            </a:r>
            <a:r>
              <a:rPr lang="en-029" sz="2000" dirty="0" smtClean="0"/>
              <a:t>SST and </a:t>
            </a:r>
            <a:r>
              <a:rPr lang="en-029" sz="2000" dirty="0"/>
              <a:t>near-surface wind predictors suggest significant increases in mean annual frequency by 2–8 TCs </a:t>
            </a:r>
            <a:r>
              <a:rPr lang="en-029" sz="2000" dirty="0" smtClean="0"/>
              <a:t>by 2070–2090</a:t>
            </a:r>
            <a:r>
              <a:rPr lang="en-029" sz="2000" dirty="0"/>
              <a:t>, compared to a single surface wind predictor </a:t>
            </a:r>
            <a:r>
              <a:rPr lang="en-029" sz="2000" dirty="0" smtClean="0"/>
              <a:t>model</a:t>
            </a:r>
          </a:p>
          <a:p>
            <a:r>
              <a:rPr lang="en-029" sz="2000" dirty="0" smtClean="0"/>
              <a:t>Wind-only </a:t>
            </a:r>
            <a:r>
              <a:rPr lang="en-029" sz="2000" dirty="0"/>
              <a:t>models exhibit declines in TC frequency, while the SST gradient model yields little change</a:t>
            </a:r>
            <a:br>
              <a:rPr lang="en-029" sz="2000" dirty="0"/>
            </a:br>
            <a:r>
              <a:rPr lang="en-029" sz="2000" dirty="0"/>
              <a:t>relative to the present-day mean.</a:t>
            </a:r>
            <a:br>
              <a:rPr lang="en-029" sz="2000" dirty="0"/>
            </a:br>
            <a:endParaRPr lang="en-029" sz="2000" dirty="0" smtClean="0"/>
          </a:p>
        </p:txBody>
      </p:sp>
      <p:pic>
        <p:nvPicPr>
          <p:cNvPr id="3" name="Picture 2"/>
          <p:cNvPicPr>
            <a:picLocks noChangeAspect="1"/>
          </p:cNvPicPr>
          <p:nvPr/>
        </p:nvPicPr>
        <p:blipFill rotWithShape="1">
          <a:blip r:embed="rId3"/>
          <a:srcRect l="27442" t="32281" r="10281" b="47478"/>
          <a:stretch/>
        </p:blipFill>
        <p:spPr>
          <a:xfrm>
            <a:off x="2322488" y="5229200"/>
            <a:ext cx="5616624" cy="1460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4818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18</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rPr>
              <a:t>Science Questions</a:t>
            </a:r>
            <a:endParaRPr lang="en-GB" sz="1700" dirty="0">
              <a:solidFill>
                <a:srgbClr val="0070C0"/>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cs typeface="+mn-cs"/>
              </a:rPr>
              <a:t>Impacts Questions</a:t>
            </a: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endParaRPr lang="en-GB" dirty="0">
              <a:solidFill>
                <a:schemeClr val="accent3">
                  <a:lumMod val="40000"/>
                  <a:lumOff val="60000"/>
                </a:schemeClr>
              </a:solidFill>
              <a:latin typeface="Berlin Sans FB" pitchFamily="34" charset="0"/>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a:latin typeface="Arial Rounded MT Bold" panose="020F0704030504030204" pitchFamily="34" charset="0"/>
              </a:rPr>
              <a:t>6 </a:t>
            </a:r>
            <a:r>
              <a:rPr lang="en-JM" dirty="0" smtClean="0">
                <a:latin typeface="Arial Rounded MT Bold" panose="020F0704030504030204" pitchFamily="34" charset="0"/>
              </a:rPr>
              <a:t>Science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835696" y="908720"/>
            <a:ext cx="6768752" cy="4873752"/>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2000" dirty="0" smtClean="0"/>
              <a:t>5</a:t>
            </a:r>
            <a:r>
              <a:rPr lang="en-JM" sz="2000" dirty="0"/>
              <a:t>.  </a:t>
            </a:r>
            <a:r>
              <a:rPr lang="en-JM" sz="2000" b="1" dirty="0"/>
              <a:t>What do statistical models premised on operational forecast schemes suggest about future tropical cyclone frequency?</a:t>
            </a:r>
          </a:p>
        </p:txBody>
      </p:sp>
      <p:pic>
        <p:nvPicPr>
          <p:cNvPr id="2" name="Picture 1"/>
          <p:cNvPicPr>
            <a:picLocks noChangeAspect="1"/>
          </p:cNvPicPr>
          <p:nvPr/>
        </p:nvPicPr>
        <p:blipFill rotWithShape="1">
          <a:blip r:embed="rId3"/>
          <a:srcRect l="20469" t="33758" r="11019" b="23422"/>
          <a:stretch/>
        </p:blipFill>
        <p:spPr>
          <a:xfrm>
            <a:off x="1835695" y="1916832"/>
            <a:ext cx="6912769" cy="3522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627784" y="5723530"/>
            <a:ext cx="5184576" cy="369332"/>
          </a:xfrm>
          <a:prstGeom prst="rect">
            <a:avLst/>
          </a:prstGeom>
          <a:noFill/>
        </p:spPr>
        <p:txBody>
          <a:bodyPr wrap="square" rtlCol="0">
            <a:spAutoFit/>
          </a:bodyPr>
          <a:lstStyle/>
          <a:p>
            <a:pPr algn="ctr"/>
            <a:r>
              <a:rPr lang="en-US" dirty="0" smtClean="0"/>
              <a:t>Domains of predictor pools</a:t>
            </a:r>
            <a:endParaRPr lang="en-US" dirty="0"/>
          </a:p>
        </p:txBody>
      </p:sp>
    </p:spTree>
    <p:extLst>
      <p:ext uri="{BB962C8B-B14F-4D97-AF65-F5344CB8AC3E}">
        <p14:creationId xmlns:p14="http://schemas.microsoft.com/office/powerpoint/2010/main" val="3908701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19</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rPr>
              <a:t>Science Questions</a:t>
            </a:r>
            <a:endParaRPr lang="en-GB" sz="1700" dirty="0">
              <a:solidFill>
                <a:srgbClr val="0070C0"/>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cs typeface="+mn-cs"/>
              </a:rPr>
              <a:t>Impacts Questions</a:t>
            </a: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endParaRPr lang="en-GB" dirty="0">
              <a:solidFill>
                <a:schemeClr val="accent3">
                  <a:lumMod val="40000"/>
                  <a:lumOff val="60000"/>
                </a:schemeClr>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dirty="0">
                <a:solidFill>
                  <a:srgbClr val="FFCCCC"/>
                </a:solidFill>
                <a:latin typeface="Berlin Sans FB" pitchFamily="34" charset="0"/>
                <a:cs typeface="+mn-cs"/>
              </a:rPr>
              <a:t/>
            </a:r>
            <a:br>
              <a:rPr lang="en-GB" dirty="0">
                <a:solidFill>
                  <a:srgbClr val="FFCCCC"/>
                </a:solidFill>
                <a:latin typeface="Berlin Sans FB" pitchFamily="34" charset="0"/>
                <a:cs typeface="+mn-cs"/>
              </a:rPr>
            </a:b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a:latin typeface="Arial Rounded MT Bold" panose="020F0704030504030204" pitchFamily="34" charset="0"/>
              </a:rPr>
              <a:t>6 </a:t>
            </a:r>
            <a:r>
              <a:rPr lang="en-JM" dirty="0" smtClean="0">
                <a:latin typeface="Arial Rounded MT Bold" panose="020F0704030504030204" pitchFamily="34" charset="0"/>
              </a:rPr>
              <a:t>Science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835696" y="908720"/>
            <a:ext cx="6768752" cy="4873752"/>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2000" dirty="0" smtClean="0"/>
              <a:t>6. </a:t>
            </a:r>
            <a:r>
              <a:rPr lang="en-JM" sz="2000" b="1" dirty="0" smtClean="0"/>
              <a:t>How will seasonal rainfall and temperature variability potentially change in response to global warming?</a:t>
            </a:r>
            <a:endParaRPr lang="en-JM" sz="2000" b="1" dirty="0"/>
          </a:p>
          <a:p>
            <a:r>
              <a:rPr lang="en-029" sz="2000" dirty="0"/>
              <a:t>For the period 2071–2100, temperatures are projected to increase across the region by 1–4 °</a:t>
            </a:r>
            <a:r>
              <a:rPr lang="en-029" sz="2000" dirty="0" smtClean="0"/>
              <a:t>C for </a:t>
            </a:r>
            <a:r>
              <a:rPr lang="en-029" sz="2000" dirty="0"/>
              <a:t>all months irrespective of the </a:t>
            </a:r>
            <a:r>
              <a:rPr lang="en-029" sz="2000" dirty="0" smtClean="0"/>
              <a:t>scenario (A2 and B2).</a:t>
            </a:r>
            <a:endParaRPr lang="en-029" sz="2000" dirty="0"/>
          </a:p>
          <a:p>
            <a:r>
              <a:rPr lang="en-029" sz="2000" dirty="0" smtClean="0"/>
              <a:t>The </a:t>
            </a:r>
            <a:r>
              <a:rPr lang="en-029" sz="2000" dirty="0"/>
              <a:t>rainfall response varies with season with one of the more robust </a:t>
            </a:r>
            <a:r>
              <a:rPr lang="en-029" sz="2000" dirty="0" smtClean="0"/>
              <a:t>changes being </a:t>
            </a:r>
            <a:r>
              <a:rPr lang="en-029" sz="2000" dirty="0"/>
              <a:t>an intensification of a gradient pattern in November–January, in which the northern Caribbean (i.e. north of 22°N) </a:t>
            </a:r>
            <a:r>
              <a:rPr lang="en-029" sz="2000" dirty="0" smtClean="0"/>
              <a:t>gets wetter </a:t>
            </a:r>
            <a:r>
              <a:rPr lang="en-029" sz="2000" dirty="0"/>
              <a:t>and the southern Caribbean gets drier. There is also a robust June–October drying signal. </a:t>
            </a:r>
            <a:br>
              <a:rPr lang="en-029" sz="2000" dirty="0"/>
            </a:br>
            <a:endParaRPr lang="en-029" sz="2000" dirty="0" smtClean="0"/>
          </a:p>
        </p:txBody>
      </p:sp>
      <p:pic>
        <p:nvPicPr>
          <p:cNvPr id="3" name="Picture 2"/>
          <p:cNvPicPr>
            <a:picLocks noChangeAspect="1"/>
          </p:cNvPicPr>
          <p:nvPr/>
        </p:nvPicPr>
        <p:blipFill rotWithShape="1">
          <a:blip r:embed="rId3"/>
          <a:srcRect l="11609" t="33758" r="9248" b="38926"/>
          <a:stretch/>
        </p:blipFill>
        <p:spPr>
          <a:xfrm>
            <a:off x="2150368" y="4718557"/>
            <a:ext cx="6336704" cy="1749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8173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ooding in Mandeville Jamaica">
            <a:extLst>
              <a:ext uri="{FF2B5EF4-FFF2-40B4-BE49-F238E27FC236}">
                <a16:creationId xmlns="" xmlns:a16="http://schemas.microsoft.com/office/drawing/2014/main" id="{AE79BB91-BD45-4566-9D67-B92497642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836712"/>
            <a:ext cx="2149200" cy="1214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mountain in the background&#10;&#10;Description automatically generated">
            <a:extLst>
              <a:ext uri="{FF2B5EF4-FFF2-40B4-BE49-F238E27FC236}">
                <a16:creationId xmlns="" xmlns:a16="http://schemas.microsoft.com/office/drawing/2014/main" id="{21F2CFF8-9ED9-468C-8480-BB988A56C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060848"/>
            <a:ext cx="2145600" cy="1609200"/>
          </a:xfrm>
          <a:prstGeom prst="rect">
            <a:avLst/>
          </a:prstGeom>
        </p:spPr>
      </p:pic>
      <p:pic>
        <p:nvPicPr>
          <p:cNvPr id="8" name="Picture 7" descr="A picture containing outdoor, grass, water, building&#10;&#10;Description automatically generated">
            <a:extLst>
              <a:ext uri="{FF2B5EF4-FFF2-40B4-BE49-F238E27FC236}">
                <a16:creationId xmlns="" xmlns:a16="http://schemas.microsoft.com/office/drawing/2014/main" id="{8B8BBEEC-4EA6-4905-B149-2AFCBBBE5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 y="3645024"/>
            <a:ext cx="2148622" cy="1609200"/>
          </a:xfrm>
          <a:prstGeom prst="rect">
            <a:avLst/>
          </a:prstGeom>
        </p:spPr>
      </p:pic>
      <p:pic>
        <p:nvPicPr>
          <p:cNvPr id="4" name="Picture 3" descr="A picture containing grass, outdoor, water, boat&#10;&#10;Description automatically generated">
            <a:extLst>
              <a:ext uri="{FF2B5EF4-FFF2-40B4-BE49-F238E27FC236}">
                <a16:creationId xmlns="" xmlns:a16="http://schemas.microsoft.com/office/drawing/2014/main" id="{B00E0DE5-1B13-4DBC-BBAC-82EDD6D9E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5229200"/>
            <a:ext cx="2149200" cy="1206648"/>
          </a:xfrm>
          <a:prstGeom prst="rect">
            <a:avLst/>
          </a:prstGeom>
        </p:spPr>
      </p:pic>
      <p:sp>
        <p:nvSpPr>
          <p:cNvPr id="11" name="Content Placeholder 2">
            <a:extLst>
              <a:ext uri="{FF2B5EF4-FFF2-40B4-BE49-F238E27FC236}">
                <a16:creationId xmlns="" xmlns:a16="http://schemas.microsoft.com/office/drawing/2014/main" id="{8E731B83-F990-4594-B5B3-191AAC2BBF3D}"/>
              </a:ext>
            </a:extLst>
          </p:cNvPr>
          <p:cNvSpPr txBox="1">
            <a:spLocks/>
          </p:cNvSpPr>
          <p:nvPr/>
        </p:nvSpPr>
        <p:spPr>
          <a:xfrm>
            <a:off x="2195736" y="1444094"/>
            <a:ext cx="6480000" cy="5295904"/>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3600" dirty="0"/>
              <a:t>CONTEXT 1</a:t>
            </a:r>
          </a:p>
          <a:p>
            <a:endParaRPr lang="en-JM" sz="3600" dirty="0"/>
          </a:p>
          <a:p>
            <a:r>
              <a:rPr lang="en-JM" dirty="0"/>
              <a:t>Climate Studies Group Mona (CSGM)</a:t>
            </a:r>
          </a:p>
          <a:p>
            <a:r>
              <a:rPr lang="en-JM" dirty="0"/>
              <a:t>Established in 1994</a:t>
            </a:r>
          </a:p>
          <a:p>
            <a:r>
              <a:rPr lang="en-US" altLang="en-US" dirty="0"/>
              <a:t>To investigate and understand the mechanisms responsible for the mean and extreme Caribbean climate;</a:t>
            </a:r>
            <a:endParaRPr lang="en-JM" altLang="en-US" dirty="0"/>
          </a:p>
          <a:p>
            <a:r>
              <a:rPr lang="en-US" altLang="en-US" dirty="0"/>
              <a:t>To use this understanding to predict climate on a seasonal and annual basis; </a:t>
            </a:r>
          </a:p>
          <a:p>
            <a:r>
              <a:rPr lang="en-US" altLang="en-US" dirty="0"/>
              <a:t>To investigate observed and projected Caribbean climate change and promote awareness of global climate change</a:t>
            </a:r>
          </a:p>
          <a:p>
            <a:endParaRPr lang="en-US" altLang="en-US" dirty="0"/>
          </a:p>
        </p:txBody>
      </p:sp>
      <p:cxnSp>
        <p:nvCxnSpPr>
          <p:cNvPr id="13" name="Straight Connector 12">
            <a:extLst>
              <a:ext uri="{FF2B5EF4-FFF2-40B4-BE49-F238E27FC236}">
                <a16:creationId xmlns="" xmlns:a16="http://schemas.microsoft.com/office/drawing/2014/main" id="{45456CA6-CE06-4CBE-A625-B283FFB4DE91}"/>
              </a:ext>
            </a:extLst>
          </p:cNvPr>
          <p:cNvCxnSpPr/>
          <p:nvPr/>
        </p:nvCxnSpPr>
        <p:spPr>
          <a:xfrm flipH="1">
            <a:off x="2339752" y="2276872"/>
            <a:ext cx="5400000" cy="91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445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20</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rPr>
              <a:t>Science Questions</a:t>
            </a:r>
            <a:endParaRPr lang="en-GB" sz="1700" dirty="0">
              <a:solidFill>
                <a:srgbClr val="0070C0"/>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cs typeface="+mn-cs"/>
              </a:rPr>
              <a:t>Impacts Questions</a:t>
            </a: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endParaRPr lang="en-GB" dirty="0">
              <a:solidFill>
                <a:schemeClr val="accent3">
                  <a:lumMod val="40000"/>
                  <a:lumOff val="60000"/>
                </a:schemeClr>
              </a:solidFill>
              <a:latin typeface="Berlin Sans FB" pitchFamily="34" charset="0"/>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a:latin typeface="Arial Rounded MT Bold" panose="020F0704030504030204" pitchFamily="34" charset="0"/>
              </a:rPr>
              <a:t>6 </a:t>
            </a:r>
            <a:r>
              <a:rPr lang="en-JM" dirty="0" smtClean="0">
                <a:latin typeface="Arial Rounded MT Bold" panose="020F0704030504030204" pitchFamily="34" charset="0"/>
              </a:rPr>
              <a:t>Science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835696" y="908720"/>
            <a:ext cx="6768752" cy="3384376"/>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2000" dirty="0" smtClean="0"/>
              <a:t>6. </a:t>
            </a:r>
            <a:r>
              <a:rPr lang="en-JM" sz="2000" b="1" dirty="0" smtClean="0"/>
              <a:t>Similar Investigations</a:t>
            </a:r>
            <a:endParaRPr lang="en-JM" sz="2000" b="1" dirty="0"/>
          </a:p>
          <a:p>
            <a:r>
              <a:rPr lang="en-US" sz="2000" dirty="0" smtClean="0"/>
              <a:t>Future mean and extreme rainfall and temperature are examined using a </a:t>
            </a:r>
            <a:r>
              <a:rPr lang="en-US" sz="2000" dirty="0"/>
              <a:t>super-high-resolution atmospheric general circulation model (20 km</a:t>
            </a:r>
            <a:r>
              <a:rPr lang="en-US" sz="2000" dirty="0" smtClean="0"/>
              <a:t>) and statistical downscaling methods.</a:t>
            </a:r>
          </a:p>
          <a:p>
            <a:r>
              <a:rPr lang="en-029" sz="2000" dirty="0"/>
              <a:t>A 10-member ensemble from phase 5 of the Coupled Model </a:t>
            </a:r>
            <a:r>
              <a:rPr lang="en-029" sz="2000" dirty="0" err="1"/>
              <a:t>Intercomparison</a:t>
            </a:r>
            <a:r>
              <a:rPr lang="en-029" sz="2000" dirty="0"/>
              <a:t> Project (CMIP5) is used </a:t>
            </a:r>
            <a:r>
              <a:rPr lang="en-029" sz="2000" dirty="0" smtClean="0"/>
              <a:t>to </a:t>
            </a:r>
            <a:r>
              <a:rPr lang="en-029" sz="2000" dirty="0" err="1" smtClean="0"/>
              <a:t>analyze</a:t>
            </a:r>
            <a:r>
              <a:rPr lang="en-029" sz="2000" dirty="0" smtClean="0"/>
              <a:t> </a:t>
            </a:r>
            <a:r>
              <a:rPr lang="en-029" sz="2000" dirty="0"/>
              <a:t>the Caribbean’s future climate when mean global surface air temperatures are </a:t>
            </a:r>
            <a:r>
              <a:rPr lang="en-029" sz="2000" dirty="0" smtClean="0"/>
              <a:t>1.5°, 2.0°, </a:t>
            </a:r>
            <a:r>
              <a:rPr lang="en-029" sz="2000" dirty="0"/>
              <a:t>and </a:t>
            </a:r>
            <a:r>
              <a:rPr lang="en-029" sz="2000" dirty="0" smtClean="0"/>
              <a:t>2.5°C above </a:t>
            </a:r>
            <a:r>
              <a:rPr lang="en-029" sz="2000" dirty="0"/>
              <a:t>preindustrial (1861–1900) values.</a:t>
            </a:r>
            <a:br>
              <a:rPr lang="en-029" sz="2000" dirty="0"/>
            </a:br>
            <a:r>
              <a:rPr lang="en-029" sz="2000" dirty="0"/>
              <a:t/>
            </a:r>
            <a:br>
              <a:rPr lang="en-029" sz="2000" dirty="0"/>
            </a:br>
            <a:endParaRPr lang="en-029" sz="2000" dirty="0" smtClean="0"/>
          </a:p>
        </p:txBody>
      </p:sp>
      <p:pic>
        <p:nvPicPr>
          <p:cNvPr id="2" name="Picture 1"/>
          <p:cNvPicPr>
            <a:picLocks noChangeAspect="1"/>
          </p:cNvPicPr>
          <p:nvPr/>
        </p:nvPicPr>
        <p:blipFill rotWithShape="1">
          <a:blip r:embed="rId3"/>
          <a:srcRect l="9838" t="40402" r="15744" b="37450"/>
          <a:stretch/>
        </p:blipFill>
        <p:spPr>
          <a:xfrm>
            <a:off x="107504" y="4196916"/>
            <a:ext cx="5688136" cy="1354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4"/>
          <a:srcRect l="11610" t="33020" r="10912" b="39664"/>
          <a:stretch/>
        </p:blipFill>
        <p:spPr>
          <a:xfrm>
            <a:off x="3392387" y="4989004"/>
            <a:ext cx="5616624"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5"/>
          <a:srcRect l="11609" t="38926" r="12792" b="21208"/>
          <a:stretch/>
        </p:blipFill>
        <p:spPr>
          <a:xfrm>
            <a:off x="1885494" y="1039602"/>
            <a:ext cx="6574938" cy="2773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25510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ppt_x</p:attrName>
                                        </p:attrNameLst>
                                      </p:cBhvr>
                                      <p:tavLst>
                                        <p:tav tm="0">
                                          <p:val>
                                            <p:strVal val="#ppt_x"/>
                                          </p:val>
                                        </p:tav>
                                        <p:tav tm="100000">
                                          <p:val>
                                            <p:strVal val="#ppt_x"/>
                                          </p:val>
                                        </p:tav>
                                      </p:tavLst>
                                    </p:anim>
                                    <p:anim calcmode="lin" valueType="num">
                                      <p:cBhvr>
                                        <p:cTn id="15" dur="2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8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ppt_x</p:attrName>
                                        </p:attrNameLst>
                                      </p:cBhvr>
                                      <p:tavLst>
                                        <p:tav tm="0">
                                          <p:val>
                                            <p:strVal val="#ppt_x"/>
                                          </p:val>
                                        </p:tav>
                                        <p:tav tm="100000">
                                          <p:val>
                                            <p:strVal val="#ppt_x"/>
                                          </p:val>
                                        </p:tav>
                                      </p:tavLst>
                                    </p:anim>
                                    <p:anim calcmode="lin" valueType="num">
                                      <p:cBhvr>
                                        <p:cTn id="21"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ooding in Mandeville Jamaica">
            <a:extLst>
              <a:ext uri="{FF2B5EF4-FFF2-40B4-BE49-F238E27FC236}">
                <a16:creationId xmlns="" xmlns:a16="http://schemas.microsoft.com/office/drawing/2014/main" id="{AE79BB91-BD45-4566-9D67-B92497642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836712"/>
            <a:ext cx="2149200" cy="1214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mountain in the background&#10;&#10;Description automatically generated">
            <a:extLst>
              <a:ext uri="{FF2B5EF4-FFF2-40B4-BE49-F238E27FC236}">
                <a16:creationId xmlns="" xmlns:a16="http://schemas.microsoft.com/office/drawing/2014/main" id="{21F2CFF8-9ED9-468C-8480-BB988A56C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060848"/>
            <a:ext cx="2145600" cy="1609200"/>
          </a:xfrm>
          <a:prstGeom prst="rect">
            <a:avLst/>
          </a:prstGeom>
        </p:spPr>
      </p:pic>
      <p:pic>
        <p:nvPicPr>
          <p:cNvPr id="8" name="Picture 7" descr="A picture containing outdoor, grass, water, building&#10;&#10;Description automatically generated">
            <a:extLst>
              <a:ext uri="{FF2B5EF4-FFF2-40B4-BE49-F238E27FC236}">
                <a16:creationId xmlns="" xmlns:a16="http://schemas.microsoft.com/office/drawing/2014/main" id="{8B8BBEEC-4EA6-4905-B149-2AFCBBBE5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 y="3645024"/>
            <a:ext cx="2148622" cy="1609200"/>
          </a:xfrm>
          <a:prstGeom prst="rect">
            <a:avLst/>
          </a:prstGeom>
        </p:spPr>
      </p:pic>
      <p:pic>
        <p:nvPicPr>
          <p:cNvPr id="4" name="Picture 3" descr="A picture containing grass, outdoor, water, boat&#10;&#10;Description automatically generated">
            <a:extLst>
              <a:ext uri="{FF2B5EF4-FFF2-40B4-BE49-F238E27FC236}">
                <a16:creationId xmlns="" xmlns:a16="http://schemas.microsoft.com/office/drawing/2014/main" id="{B00E0DE5-1B13-4DBC-BBAC-82EDD6D9E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5229200"/>
            <a:ext cx="2149200" cy="1206648"/>
          </a:xfrm>
          <a:prstGeom prst="rect">
            <a:avLst/>
          </a:prstGeom>
        </p:spPr>
      </p:pic>
      <p:sp>
        <p:nvSpPr>
          <p:cNvPr id="11" name="Content Placeholder 2">
            <a:extLst>
              <a:ext uri="{FF2B5EF4-FFF2-40B4-BE49-F238E27FC236}">
                <a16:creationId xmlns="" xmlns:a16="http://schemas.microsoft.com/office/drawing/2014/main" id="{8E731B83-F990-4594-B5B3-191AAC2BBF3D}"/>
              </a:ext>
            </a:extLst>
          </p:cNvPr>
          <p:cNvSpPr txBox="1">
            <a:spLocks/>
          </p:cNvSpPr>
          <p:nvPr/>
        </p:nvSpPr>
        <p:spPr>
          <a:xfrm>
            <a:off x="2340472" y="1484784"/>
            <a:ext cx="6480000" cy="4873752"/>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3600" dirty="0"/>
              <a:t>CONTENT:  </a:t>
            </a:r>
            <a:r>
              <a:rPr lang="en-JM" sz="3600" dirty="0" smtClean="0"/>
              <a:t>6+3 </a:t>
            </a:r>
            <a:endParaRPr lang="en-JM" sz="3600" dirty="0"/>
          </a:p>
          <a:p>
            <a:endParaRPr lang="en-JM" sz="3600" dirty="0"/>
          </a:p>
          <a:p>
            <a:r>
              <a:rPr lang="en-JM" sz="3600" dirty="0"/>
              <a:t> 6</a:t>
            </a:r>
            <a:r>
              <a:rPr lang="en-JM" sz="3600" dirty="0" smtClean="0"/>
              <a:t> Science Questions</a:t>
            </a:r>
            <a:endParaRPr lang="en-JM" sz="3600" dirty="0"/>
          </a:p>
          <a:p>
            <a:r>
              <a:rPr lang="en-JM" sz="3600" dirty="0"/>
              <a:t> </a:t>
            </a:r>
            <a:r>
              <a:rPr lang="en-JM" sz="3600" dirty="0" smtClean="0"/>
              <a:t>3 Impacts Questions</a:t>
            </a:r>
            <a:endParaRPr lang="en-JM" sz="3600" dirty="0"/>
          </a:p>
        </p:txBody>
      </p:sp>
      <p:cxnSp>
        <p:nvCxnSpPr>
          <p:cNvPr id="13" name="Straight Connector 12">
            <a:extLst>
              <a:ext uri="{FF2B5EF4-FFF2-40B4-BE49-F238E27FC236}">
                <a16:creationId xmlns="" xmlns:a16="http://schemas.microsoft.com/office/drawing/2014/main" id="{45456CA6-CE06-4CBE-A625-B283FFB4DE91}"/>
              </a:ext>
            </a:extLst>
          </p:cNvPr>
          <p:cNvCxnSpPr/>
          <p:nvPr/>
        </p:nvCxnSpPr>
        <p:spPr>
          <a:xfrm flipH="1">
            <a:off x="2411760" y="2204864"/>
            <a:ext cx="5400000" cy="91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632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1000"/>
                                        <p:tgtEl>
                                          <p:spTgt spid="11">
                                            <p:txEl>
                                              <p:pRg st="3" end="3"/>
                                            </p:txEl>
                                          </p:spTgt>
                                        </p:tgtEl>
                                      </p:cBhvr>
                                    </p:animEffect>
                                    <p:anim calcmode="lin" valueType="num">
                                      <p:cBhvr>
                                        <p:cTn id="1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22</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2088232"/>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rPr>
              <a:t>Science Questions</a:t>
            </a:r>
            <a:endParaRPr lang="en-GB" sz="1700" dirty="0">
              <a:solidFill>
                <a:schemeClr val="accent3">
                  <a:lumMod val="40000"/>
                  <a:lumOff val="60000"/>
                </a:schemeClr>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cs typeface="+mn-cs"/>
              </a:rPr>
              <a:t>Impacts Questions</a:t>
            </a:r>
            <a:r>
              <a:rPr lang="en-GB" dirty="0">
                <a:solidFill>
                  <a:srgbClr val="0070C0"/>
                </a:solidFill>
                <a:latin typeface="Berlin Sans FB" pitchFamily="34" charset="0"/>
                <a:cs typeface="+mn-cs"/>
              </a:rPr>
              <a:t/>
            </a:r>
            <a:br>
              <a:rPr lang="en-GB" dirty="0">
                <a:solidFill>
                  <a:srgbClr val="0070C0"/>
                </a:solidFill>
                <a:latin typeface="Berlin Sans FB" pitchFamily="34" charset="0"/>
                <a:cs typeface="+mn-cs"/>
              </a:rPr>
            </a:br>
            <a:r>
              <a:rPr lang="en-GB" dirty="0">
                <a:solidFill>
                  <a:srgbClr val="0070C0"/>
                </a:solidFill>
                <a:latin typeface="Berlin Sans FB" pitchFamily="34" charset="0"/>
                <a:cs typeface="+mn-cs"/>
              </a:rPr>
              <a:t/>
            </a:r>
            <a:br>
              <a:rPr lang="en-GB" dirty="0">
                <a:solidFill>
                  <a:srgbClr val="0070C0"/>
                </a:solidFill>
                <a:latin typeface="Berlin Sans FB" pitchFamily="34" charset="0"/>
                <a:cs typeface="+mn-cs"/>
              </a:rPr>
            </a:br>
            <a:endParaRPr lang="en-GB" dirty="0">
              <a:solidFill>
                <a:srgbClr val="0070C0"/>
              </a:solidFill>
              <a:latin typeface="Berlin Sans FB" pitchFamily="34" charset="0"/>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smtClean="0">
                <a:solidFill>
                  <a:srgbClr val="FF0000"/>
                </a:solidFill>
                <a:latin typeface="+mn-lt"/>
                <a:cs typeface="+mn-cs"/>
              </a:rPr>
              <a:t>		</a:t>
            </a:r>
            <a:endParaRPr lang="en-GB" b="1" dirty="0">
              <a:solidFill>
                <a:srgbClr val="FF0000"/>
              </a:solidFill>
              <a:latin typeface="+mn-lt"/>
              <a:cs typeface="+mn-cs"/>
            </a:endParaRP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smtClean="0">
                <a:latin typeface="Arial Rounded MT Bold" panose="020F0704030504030204" pitchFamily="34" charset="0"/>
              </a:rPr>
              <a:t>3 Impacts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691679" y="764704"/>
            <a:ext cx="7307944" cy="2304256"/>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2000" b="1" dirty="0" smtClean="0"/>
              <a:t>1. What are likely impacts of climate variability and change on abundance of fauna in the </a:t>
            </a:r>
            <a:r>
              <a:rPr lang="en-JM" sz="2000" b="1" dirty="0" err="1" smtClean="0"/>
              <a:t>Hellshire</a:t>
            </a:r>
            <a:r>
              <a:rPr lang="en-JM" sz="2000" b="1" dirty="0" smtClean="0"/>
              <a:t> Hills, Jamaica?</a:t>
            </a:r>
            <a:endParaRPr lang="en-JM" sz="2000" b="1" dirty="0"/>
          </a:p>
          <a:p>
            <a:r>
              <a:rPr lang="en-029" sz="1800" dirty="0" smtClean="0"/>
              <a:t>Statistical models linking climate predictors to fauna were obtained for 22 of 22 taxa under study.</a:t>
            </a:r>
          </a:p>
          <a:p>
            <a:pPr marL="342900" lvl="1" indent="-342900">
              <a:lnSpc>
                <a:spcPct val="100000"/>
              </a:lnSpc>
              <a:spcBef>
                <a:spcPts val="600"/>
              </a:spcBef>
              <a:spcAft>
                <a:spcPts val="200"/>
              </a:spcAft>
              <a:buSzPct val="100000"/>
              <a:buFont typeface="Courier New" panose="02070309020205020404" pitchFamily="49" charset="0"/>
              <a:buChar char="o"/>
            </a:pPr>
            <a:r>
              <a:rPr lang="en-029" sz="1800" dirty="0" smtClean="0"/>
              <a:t>Marginally stronger influence of rainfall was noted.  Most of the models retained only one predictor. </a:t>
            </a:r>
            <a:r>
              <a:rPr lang="en-029" sz="1800" b="1" dirty="0" smtClean="0">
                <a:solidFill>
                  <a:srgbClr val="C00000"/>
                </a:solidFill>
              </a:rPr>
              <a:t>More rainfall -&gt; Greater abundance</a:t>
            </a:r>
            <a:r>
              <a:rPr lang="en-029" sz="1800" b="1" dirty="0">
                <a:solidFill>
                  <a:srgbClr val="C00000"/>
                </a:solidFill>
              </a:rPr>
              <a:t/>
            </a:r>
            <a:br>
              <a:rPr lang="en-029" sz="1800" b="1" dirty="0">
                <a:solidFill>
                  <a:srgbClr val="C00000"/>
                </a:solidFill>
              </a:rPr>
            </a:br>
            <a:endParaRPr lang="en-029" sz="1800" b="1" dirty="0" smtClean="0">
              <a:solidFill>
                <a:srgbClr val="C00000"/>
              </a:solidFill>
            </a:endParaRPr>
          </a:p>
        </p:txBody>
      </p:sp>
      <p:sp>
        <p:nvSpPr>
          <p:cNvPr id="5" name="TextBox 4"/>
          <p:cNvSpPr txBox="1"/>
          <p:nvPr/>
        </p:nvSpPr>
        <p:spPr>
          <a:xfrm>
            <a:off x="467544" y="6153834"/>
            <a:ext cx="8352928" cy="646331"/>
          </a:xfrm>
          <a:prstGeom prst="rect">
            <a:avLst/>
          </a:prstGeom>
          <a:solidFill>
            <a:schemeClr val="bg1"/>
          </a:solidFill>
        </p:spPr>
        <p:txBody>
          <a:bodyPr wrap="square" rtlCol="0">
            <a:spAutoFit/>
          </a:bodyPr>
          <a:lstStyle/>
          <a:p>
            <a:r>
              <a:rPr lang="en-029" dirty="0" smtClean="0"/>
              <a:t>K. Stephenson (2017). Modelling </a:t>
            </a:r>
            <a:r>
              <a:rPr lang="en-029" dirty="0"/>
              <a:t>the Impact of Climate Change on a Dry Forest </a:t>
            </a:r>
            <a:r>
              <a:rPr lang="en-029" dirty="0" smtClean="0"/>
              <a:t>Fauna.  Ph.D. Thesis.</a:t>
            </a:r>
            <a:endParaRPr lang="en-US" dirty="0"/>
          </a:p>
        </p:txBody>
      </p:sp>
      <p:pic>
        <p:nvPicPr>
          <p:cNvPr id="11" name="Picture 10" descr="C:\Users\Kimberly\AppData\Local\Microsoft\Windows\INetCacheContent.Word\schematic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2780928"/>
            <a:ext cx="6095083" cy="3273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0196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7" y="274638"/>
            <a:ext cx="7467600" cy="706090"/>
          </a:xfrm>
        </p:spPr>
        <p:txBody>
          <a:bodyPr/>
          <a:lstStyle/>
          <a:p>
            <a:r>
              <a:rPr lang="en-JM" dirty="0" smtClean="0"/>
              <a:t>Simple model </a:t>
            </a:r>
            <a:r>
              <a:rPr lang="en-JM" dirty="0"/>
              <a:t>schematic diagram</a:t>
            </a:r>
          </a:p>
        </p:txBody>
      </p:sp>
      <p:sp>
        <p:nvSpPr>
          <p:cNvPr id="3" name="Content Placeholder 2"/>
          <p:cNvSpPr>
            <a:spLocks noGrp="1"/>
          </p:cNvSpPr>
          <p:nvPr>
            <p:ph idx="1"/>
          </p:nvPr>
        </p:nvSpPr>
        <p:spPr>
          <a:xfrm>
            <a:off x="251520" y="5661248"/>
            <a:ext cx="8568952" cy="720080"/>
          </a:xfrm>
        </p:spPr>
        <p:txBody>
          <a:bodyPr/>
          <a:lstStyle/>
          <a:p>
            <a:pPr algn="ctr"/>
            <a:r>
              <a:rPr lang="en-JM" sz="2000" dirty="0"/>
              <a:t>Arrows indicate connections among model predictors (start of arrow) and predictands (end of arrow).  Diagram does not imply order of prediction.</a:t>
            </a:r>
          </a:p>
        </p:txBody>
      </p:sp>
      <p:pic>
        <p:nvPicPr>
          <p:cNvPr id="4" name="Picture 3" descr="C:\Users\Kimberly\AppData\Local\Microsoft\Windows\INetCacheContent.Word\schematic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40" y="1232756"/>
            <a:ext cx="8208912" cy="4536504"/>
          </a:xfrm>
          <a:prstGeom prst="rect">
            <a:avLst/>
          </a:prstGeom>
          <a:noFill/>
          <a:ln>
            <a:noFill/>
          </a:ln>
        </p:spPr>
      </p:pic>
    </p:spTree>
    <p:extLst>
      <p:ext uri="{BB962C8B-B14F-4D97-AF65-F5344CB8AC3E}">
        <p14:creationId xmlns:p14="http://schemas.microsoft.com/office/powerpoint/2010/main" val="61224889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24</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rPr>
              <a:t>Science Questions</a:t>
            </a:r>
            <a:endParaRPr lang="en-GB" sz="1700" dirty="0">
              <a:solidFill>
                <a:schemeClr val="accent3">
                  <a:lumMod val="40000"/>
                  <a:lumOff val="60000"/>
                </a:schemeClr>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cs typeface="+mn-cs"/>
              </a:rPr>
              <a:t>Impacts Questions</a:t>
            </a:r>
            <a:r>
              <a:rPr lang="en-GB" dirty="0">
                <a:solidFill>
                  <a:srgbClr val="0070C0"/>
                </a:solidFill>
                <a:latin typeface="Berlin Sans FB" pitchFamily="34" charset="0"/>
                <a:cs typeface="+mn-cs"/>
              </a:rPr>
              <a:t/>
            </a:r>
            <a:br>
              <a:rPr lang="en-GB" dirty="0">
                <a:solidFill>
                  <a:srgbClr val="0070C0"/>
                </a:solidFill>
                <a:latin typeface="Berlin Sans FB" pitchFamily="34" charset="0"/>
                <a:cs typeface="+mn-cs"/>
              </a:rPr>
            </a:br>
            <a:r>
              <a:rPr lang="en-GB" dirty="0">
                <a:solidFill>
                  <a:srgbClr val="0070C0"/>
                </a:solidFill>
                <a:latin typeface="Berlin Sans FB" pitchFamily="34" charset="0"/>
                <a:cs typeface="+mn-cs"/>
              </a:rPr>
              <a:t/>
            </a:r>
            <a:br>
              <a:rPr lang="en-GB" dirty="0">
                <a:solidFill>
                  <a:srgbClr val="0070C0"/>
                </a:solidFill>
                <a:latin typeface="Berlin Sans FB" pitchFamily="34" charset="0"/>
                <a:cs typeface="+mn-cs"/>
              </a:rPr>
            </a:br>
            <a:endParaRPr lang="en-GB" dirty="0">
              <a:solidFill>
                <a:srgbClr val="0070C0"/>
              </a:solidFill>
              <a:latin typeface="Berlin Sans FB" pitchFamily="34" charset="0"/>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smtClean="0">
                <a:latin typeface="Arial Rounded MT Bold" panose="020F0704030504030204" pitchFamily="34" charset="0"/>
              </a:rPr>
              <a:t>3 Impacts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835696" y="908720"/>
            <a:ext cx="6768752" cy="3384376"/>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a:spcBef>
                <a:spcPts val="600"/>
              </a:spcBef>
              <a:buSzPct val="70000"/>
              <a:buNone/>
            </a:pPr>
            <a:r>
              <a:rPr lang="en-JM" sz="2000" b="1" dirty="0" smtClean="0"/>
              <a:t>2. </a:t>
            </a:r>
            <a:r>
              <a:rPr lang="en-JM" sz="1800" b="1" dirty="0"/>
              <a:t>How do the past and future comparative vulnerabilities of some Caribbean countries change when extreme precipitation events are considered in aggregate vulnerability index analyses? </a:t>
            </a:r>
          </a:p>
          <a:p>
            <a:r>
              <a:rPr lang="en-029" sz="2000" dirty="0" smtClean="0"/>
              <a:t>Results </a:t>
            </a:r>
            <a:r>
              <a:rPr lang="en-029" sz="2000" dirty="0"/>
              <a:t>suggest that the inclusion of </a:t>
            </a:r>
            <a:r>
              <a:rPr lang="en-029" sz="2000" dirty="0" smtClean="0"/>
              <a:t>historical susceptibility </a:t>
            </a:r>
            <a:r>
              <a:rPr lang="en-029" sz="2000" dirty="0"/>
              <a:t>to rainfall extremes influences relative vulnerabilities within the </a:t>
            </a:r>
            <a:r>
              <a:rPr lang="en-029" sz="2000" dirty="0" smtClean="0"/>
              <a:t>Caribbean when </a:t>
            </a:r>
            <a:r>
              <a:rPr lang="en-029" sz="2000" dirty="0"/>
              <a:t>compared to the rankings </a:t>
            </a:r>
            <a:r>
              <a:rPr lang="en-029" sz="2000" dirty="0" smtClean="0"/>
              <a:t>of vulnerability </a:t>
            </a:r>
            <a:r>
              <a:rPr lang="en-029" sz="2000" dirty="0"/>
              <a:t>derived using only socioeconomic </a:t>
            </a:r>
            <a:r>
              <a:rPr lang="en-029" sz="2000" dirty="0" smtClean="0"/>
              <a:t>and demographic </a:t>
            </a:r>
            <a:r>
              <a:rPr lang="en-029" sz="2000" dirty="0"/>
              <a:t>inputs. In some cases significant increases in relative rankings are noted. </a:t>
            </a:r>
            <a:endParaRPr lang="en-029" sz="2000" dirty="0" smtClean="0"/>
          </a:p>
          <a:p>
            <a:r>
              <a:rPr lang="en-029" sz="2000" dirty="0" smtClean="0"/>
              <a:t>Projected </a:t>
            </a:r>
            <a:r>
              <a:rPr lang="en-029" sz="2000" dirty="0"/>
              <a:t>changes in the intensity of rain events across the Caribbean region in the 2030s </a:t>
            </a:r>
            <a:r>
              <a:rPr lang="en-029" sz="2000" dirty="0" smtClean="0"/>
              <a:t>and 2050s</a:t>
            </a:r>
            <a:r>
              <a:rPr lang="en-029" sz="2000" dirty="0"/>
              <a:t>, do not significantly alter the top and lowest ranked vulnerable locations when demographic and socioeconomic indices are held constant.</a:t>
            </a:r>
            <a:br>
              <a:rPr lang="en-029" sz="2000" dirty="0"/>
            </a:br>
            <a:r>
              <a:rPr lang="en-029" sz="2000" dirty="0"/>
              <a:t/>
            </a:r>
            <a:br>
              <a:rPr lang="en-029" sz="2000" dirty="0"/>
            </a:br>
            <a:endParaRPr lang="en-029" sz="2000" dirty="0" smtClean="0"/>
          </a:p>
        </p:txBody>
      </p:sp>
      <p:pic>
        <p:nvPicPr>
          <p:cNvPr id="2" name="Picture 1"/>
          <p:cNvPicPr>
            <a:picLocks noChangeAspect="1"/>
          </p:cNvPicPr>
          <p:nvPr/>
        </p:nvPicPr>
        <p:blipFill rotWithShape="1">
          <a:blip r:embed="rId3"/>
          <a:srcRect l="31691" t="33758" r="10429" b="46309"/>
          <a:stretch/>
        </p:blipFill>
        <p:spPr>
          <a:xfrm>
            <a:off x="2798411" y="5312158"/>
            <a:ext cx="4664777" cy="1285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132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25</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rPr>
              <a:t>Science Questions</a:t>
            </a:r>
            <a:endParaRPr lang="en-GB" sz="1700" dirty="0">
              <a:solidFill>
                <a:schemeClr val="accent3">
                  <a:lumMod val="40000"/>
                  <a:lumOff val="60000"/>
                </a:schemeClr>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cs typeface="+mn-cs"/>
              </a:rPr>
              <a:t>Impacts Questions</a:t>
            </a:r>
            <a:r>
              <a:rPr lang="en-GB" dirty="0">
                <a:solidFill>
                  <a:srgbClr val="0070C0"/>
                </a:solidFill>
                <a:latin typeface="Berlin Sans FB" pitchFamily="34" charset="0"/>
                <a:cs typeface="+mn-cs"/>
              </a:rPr>
              <a:t/>
            </a:r>
            <a:br>
              <a:rPr lang="en-GB" dirty="0">
                <a:solidFill>
                  <a:srgbClr val="0070C0"/>
                </a:solidFill>
                <a:latin typeface="Berlin Sans FB" pitchFamily="34" charset="0"/>
                <a:cs typeface="+mn-cs"/>
              </a:rPr>
            </a:br>
            <a:r>
              <a:rPr lang="en-GB" dirty="0">
                <a:solidFill>
                  <a:srgbClr val="0070C0"/>
                </a:solidFill>
                <a:latin typeface="Berlin Sans FB" pitchFamily="34" charset="0"/>
                <a:cs typeface="+mn-cs"/>
              </a:rPr>
              <a:t/>
            </a:r>
            <a:br>
              <a:rPr lang="en-GB" dirty="0">
                <a:solidFill>
                  <a:srgbClr val="0070C0"/>
                </a:solidFill>
                <a:latin typeface="Berlin Sans FB" pitchFamily="34" charset="0"/>
                <a:cs typeface="+mn-cs"/>
              </a:rPr>
            </a:br>
            <a:endParaRPr lang="en-GB" dirty="0">
              <a:solidFill>
                <a:srgbClr val="0070C0"/>
              </a:solidFill>
              <a:latin typeface="Berlin Sans FB" pitchFamily="34" charset="0"/>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smtClean="0">
                <a:latin typeface="Arial Rounded MT Bold" panose="020F0704030504030204" pitchFamily="34" charset="0"/>
              </a:rPr>
              <a:t>3 Impacts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835696" y="908720"/>
            <a:ext cx="6768752" cy="3384376"/>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a:spcBef>
                <a:spcPts val="600"/>
              </a:spcBef>
              <a:buSzPct val="70000"/>
              <a:buNone/>
            </a:pPr>
            <a:r>
              <a:rPr lang="en-JM" sz="2000" b="1" dirty="0" smtClean="0"/>
              <a:t>2. </a:t>
            </a:r>
            <a:r>
              <a:rPr lang="en-JM" sz="1800" b="1" dirty="0"/>
              <a:t>How do the past and future comparative vulnerabilities of some Caribbean countries change when extreme precipitation events are considered in aggregate vulnerability index analyses? </a:t>
            </a:r>
          </a:p>
          <a:p>
            <a:pPr marL="0" indent="0">
              <a:buNone/>
            </a:pPr>
            <a:endParaRPr lang="en-JM" sz="2000" b="1" dirty="0"/>
          </a:p>
        </p:txBody>
      </p:sp>
      <p:pic>
        <p:nvPicPr>
          <p:cNvPr id="2" name="Picture 1"/>
          <p:cNvPicPr>
            <a:picLocks noChangeAspect="1"/>
          </p:cNvPicPr>
          <p:nvPr/>
        </p:nvPicPr>
        <p:blipFill rotWithShape="1">
          <a:blip r:embed="rId3"/>
          <a:srcRect l="8657" t="38188" r="16925" b="25637"/>
          <a:stretch/>
        </p:blipFill>
        <p:spPr>
          <a:xfrm>
            <a:off x="136798" y="1916832"/>
            <a:ext cx="8712968"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366814" y="2167334"/>
            <a:ext cx="1944216" cy="1323439"/>
          </a:xfrm>
          <a:prstGeom prst="rect">
            <a:avLst/>
          </a:prstGeom>
          <a:noFill/>
        </p:spPr>
        <p:txBody>
          <a:bodyPr wrap="square" rtlCol="0">
            <a:spAutoFit/>
          </a:bodyPr>
          <a:lstStyle/>
          <a:p>
            <a:pPr algn="r"/>
            <a:r>
              <a:rPr lang="en-US" sz="1600" dirty="0" smtClean="0"/>
              <a:t>Vulnerability ranking from socioeconomic and demographic indicators</a:t>
            </a:r>
            <a:endParaRPr lang="en-US" sz="1600" dirty="0"/>
          </a:p>
        </p:txBody>
      </p:sp>
      <p:sp>
        <p:nvSpPr>
          <p:cNvPr id="9" name="TextBox 8"/>
          <p:cNvSpPr txBox="1"/>
          <p:nvPr/>
        </p:nvSpPr>
        <p:spPr>
          <a:xfrm>
            <a:off x="6660232" y="2182573"/>
            <a:ext cx="1944216" cy="1323439"/>
          </a:xfrm>
          <a:prstGeom prst="rect">
            <a:avLst/>
          </a:prstGeom>
          <a:noFill/>
        </p:spPr>
        <p:txBody>
          <a:bodyPr wrap="square" rtlCol="0">
            <a:spAutoFit/>
          </a:bodyPr>
          <a:lstStyle/>
          <a:p>
            <a:pPr algn="r"/>
            <a:r>
              <a:rPr lang="en-US" sz="1600" dirty="0" smtClean="0"/>
              <a:t>Vulnerability ranking from socioeconomic,  demographic &amp; climate</a:t>
            </a:r>
            <a:endParaRPr lang="en-US" sz="1600" dirty="0"/>
          </a:p>
        </p:txBody>
      </p:sp>
      <p:sp>
        <p:nvSpPr>
          <p:cNvPr id="4" name="TextBox 3"/>
          <p:cNvSpPr txBox="1"/>
          <p:nvPr/>
        </p:nvSpPr>
        <p:spPr>
          <a:xfrm>
            <a:off x="2035064" y="5877743"/>
            <a:ext cx="5040560" cy="369332"/>
          </a:xfrm>
          <a:prstGeom prst="rect">
            <a:avLst/>
          </a:prstGeom>
          <a:noFill/>
        </p:spPr>
        <p:txBody>
          <a:bodyPr wrap="square" rtlCol="0">
            <a:spAutoFit/>
          </a:bodyPr>
          <a:lstStyle/>
          <a:p>
            <a:pPr algn="ctr"/>
            <a:r>
              <a:rPr lang="en-US" dirty="0" smtClean="0"/>
              <a:t>Historical analyses</a:t>
            </a:r>
            <a:endParaRPr lang="en-US" dirty="0"/>
          </a:p>
        </p:txBody>
      </p:sp>
    </p:spTree>
    <p:extLst>
      <p:ext uri="{BB962C8B-B14F-4D97-AF65-F5344CB8AC3E}">
        <p14:creationId xmlns:p14="http://schemas.microsoft.com/office/powerpoint/2010/main" val="41024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8D23905-36AD-4394-A4ED-5AA5323A63C8}"/>
              </a:ext>
            </a:extLst>
          </p:cNvPr>
          <p:cNvSpPr/>
          <p:nvPr/>
        </p:nvSpPr>
        <p:spPr>
          <a:xfrm>
            <a:off x="5465161" y="5607168"/>
            <a:ext cx="2491215" cy="70679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26</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74638"/>
            <a:ext cx="6480000" cy="900000"/>
          </a:xfrm>
        </p:spPr>
        <p:txBody>
          <a:bodyPr>
            <a:normAutofit/>
          </a:bodyPr>
          <a:lstStyle/>
          <a:p>
            <a:r>
              <a:rPr lang="en-JM" dirty="0" smtClean="0">
                <a:latin typeface="Arial Rounded MT Bold" panose="020F0704030504030204" pitchFamily="34" charset="0"/>
              </a:rPr>
              <a:t>3 Impacts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835696" y="1388943"/>
            <a:ext cx="7056064" cy="3480217"/>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r>
              <a:rPr lang="en-JM" sz="2000" dirty="0" smtClean="0"/>
              <a:t>3. </a:t>
            </a:r>
            <a:r>
              <a:rPr lang="en-JM" dirty="0"/>
              <a:t>What are primary </a:t>
            </a:r>
            <a:r>
              <a:rPr lang="en-JM" dirty="0" smtClean="0"/>
              <a:t>climate drivers </a:t>
            </a:r>
            <a:r>
              <a:rPr lang="en-JM" dirty="0"/>
              <a:t>of bush fire variability for Jamaica and what do these drivers suggest about future fire variability for the island?</a:t>
            </a:r>
          </a:p>
          <a:p>
            <a:r>
              <a:rPr lang="en-JM" sz="2000" dirty="0" smtClean="0"/>
              <a:t>Aims</a:t>
            </a:r>
            <a:r>
              <a:rPr lang="en-JM" sz="2000" dirty="0"/>
              <a:t>: </a:t>
            </a:r>
          </a:p>
          <a:p>
            <a:endParaRPr lang="en-JM" sz="2000" dirty="0"/>
          </a:p>
          <a:p>
            <a:endParaRPr lang="en-JM" sz="2000" dirty="0"/>
          </a:p>
          <a:p>
            <a:endParaRPr lang="en-JM" sz="2000" dirty="0"/>
          </a:p>
          <a:p>
            <a:endParaRPr lang="en-JM" sz="2000" dirty="0"/>
          </a:p>
          <a:p>
            <a:endParaRPr lang="en-JM" sz="2000" dirty="0"/>
          </a:p>
          <a:p>
            <a:r>
              <a:rPr lang="en-JM" sz="2000" dirty="0"/>
              <a:t>Datasets:</a:t>
            </a:r>
          </a:p>
        </p:txBody>
      </p:sp>
      <p:pic>
        <p:nvPicPr>
          <p:cNvPr id="5" name="Picture 4" descr="A black and yellow ball&#10;&#10;Description automatically generated">
            <a:extLst>
              <a:ext uri="{FF2B5EF4-FFF2-40B4-BE49-F238E27FC236}">
                <a16:creationId xmlns="" xmlns:a16="http://schemas.microsoft.com/office/drawing/2014/main" id="{E90678A3-8043-49F1-A990-2DDA5A492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938" y="2450785"/>
            <a:ext cx="2885255" cy="1624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A person standing on a dirt road&#10;&#10;Description automatically generated">
            <a:extLst>
              <a:ext uri="{FF2B5EF4-FFF2-40B4-BE49-F238E27FC236}">
                <a16:creationId xmlns="" xmlns:a16="http://schemas.microsoft.com/office/drawing/2014/main" id="{4ABDFF83-FAFD-400D-BC30-A9149C475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17339">
            <a:off x="6014271" y="4014329"/>
            <a:ext cx="2547177" cy="1433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peech Bubble: Rectangle 5">
            <a:extLst>
              <a:ext uri="{FF2B5EF4-FFF2-40B4-BE49-F238E27FC236}">
                <a16:creationId xmlns="" xmlns:a16="http://schemas.microsoft.com/office/drawing/2014/main" id="{C05CB7CF-FEBF-4DDB-B9CD-478A167F2C12}"/>
              </a:ext>
            </a:extLst>
          </p:cNvPr>
          <p:cNvSpPr/>
          <p:nvPr/>
        </p:nvSpPr>
        <p:spPr>
          <a:xfrm>
            <a:off x="1781906" y="2882592"/>
            <a:ext cx="3240719" cy="1457468"/>
          </a:xfrm>
          <a:prstGeom prst="wedgeRectCallout">
            <a:avLst>
              <a:gd name="adj1" fmla="val 2334"/>
              <a:gd name="adj2" fmla="val -6165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4" name="TextBox 3">
            <a:extLst>
              <a:ext uri="{FF2B5EF4-FFF2-40B4-BE49-F238E27FC236}">
                <a16:creationId xmlns="" xmlns:a16="http://schemas.microsoft.com/office/drawing/2014/main" id="{FEB8ED23-811B-4584-95FD-EEF3678B4A73}"/>
              </a:ext>
            </a:extLst>
          </p:cNvPr>
          <p:cNvSpPr txBox="1"/>
          <p:nvPr/>
        </p:nvSpPr>
        <p:spPr>
          <a:xfrm>
            <a:off x="1728115" y="2888889"/>
            <a:ext cx="3492317" cy="1754326"/>
          </a:xfrm>
          <a:prstGeom prst="rect">
            <a:avLst/>
          </a:prstGeom>
          <a:noFill/>
        </p:spPr>
        <p:txBody>
          <a:bodyPr wrap="square" rtlCol="0">
            <a:spAutoFit/>
          </a:bodyPr>
          <a:lstStyle/>
          <a:p>
            <a:pPr marL="285750" indent="-285750">
              <a:buFont typeface="Arial" panose="020B0604020202020204" pitchFamily="34" charset="0"/>
              <a:buChar char="•"/>
            </a:pPr>
            <a:r>
              <a:rPr lang="en-JM" dirty="0"/>
              <a:t>To characterize bushfire variability in Jamaica; </a:t>
            </a:r>
          </a:p>
          <a:p>
            <a:pPr marL="285750" indent="-285750">
              <a:buFont typeface="Arial" panose="020B0604020202020204" pitchFamily="34" charset="0"/>
              <a:buChar char="•"/>
            </a:pPr>
            <a:r>
              <a:rPr lang="en-JM" dirty="0"/>
              <a:t>To investigate the predictability of bushfire occurrences in Jamaica</a:t>
            </a:r>
          </a:p>
          <a:p>
            <a:endParaRPr lang="en-JM" dirty="0"/>
          </a:p>
        </p:txBody>
      </p:sp>
      <p:sp>
        <p:nvSpPr>
          <p:cNvPr id="8" name="Speech Bubble: Rectangle 7">
            <a:extLst>
              <a:ext uri="{FF2B5EF4-FFF2-40B4-BE49-F238E27FC236}">
                <a16:creationId xmlns="" xmlns:a16="http://schemas.microsoft.com/office/drawing/2014/main" id="{ECB329E7-DB39-43EF-B46B-7AE5A16E94BC}"/>
              </a:ext>
            </a:extLst>
          </p:cNvPr>
          <p:cNvSpPr/>
          <p:nvPr/>
        </p:nvSpPr>
        <p:spPr>
          <a:xfrm>
            <a:off x="1763686" y="4737337"/>
            <a:ext cx="3312720" cy="1739663"/>
          </a:xfrm>
          <a:prstGeom prst="wedgeRectCallout">
            <a:avLst>
              <a:gd name="adj1" fmla="val 5317"/>
              <a:gd name="adj2" fmla="val -6309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7" name="TextBox 6">
            <a:extLst>
              <a:ext uri="{FF2B5EF4-FFF2-40B4-BE49-F238E27FC236}">
                <a16:creationId xmlns="" xmlns:a16="http://schemas.microsoft.com/office/drawing/2014/main" id="{E22F3A1E-5DA1-478F-906B-DA938E01EB7A}"/>
              </a:ext>
            </a:extLst>
          </p:cNvPr>
          <p:cNvSpPr txBox="1"/>
          <p:nvPr/>
        </p:nvSpPr>
        <p:spPr>
          <a:xfrm>
            <a:off x="1691677" y="4737337"/>
            <a:ext cx="3384734" cy="1754326"/>
          </a:xfrm>
          <a:prstGeom prst="rect">
            <a:avLst/>
          </a:prstGeom>
          <a:noFill/>
        </p:spPr>
        <p:txBody>
          <a:bodyPr wrap="square" rtlCol="0">
            <a:spAutoFit/>
          </a:bodyPr>
          <a:lstStyle/>
          <a:p>
            <a:pPr marL="285750" indent="-285750">
              <a:buFont typeface="Arial" panose="020B0604020202020204" pitchFamily="34" charset="0"/>
              <a:buChar char="•"/>
            </a:pPr>
            <a:r>
              <a:rPr lang="en-JM" dirty="0"/>
              <a:t>Station data: rainfall, mean temperature, relative humidity; </a:t>
            </a:r>
          </a:p>
          <a:p>
            <a:pPr marL="285750" indent="-285750">
              <a:buFont typeface="Arial" panose="020B0604020202020204" pitchFamily="34" charset="0"/>
              <a:buChar char="•"/>
            </a:pPr>
            <a:r>
              <a:rPr lang="en-JM" dirty="0"/>
              <a:t>Fire data compiled by the Jamaica Fire Brigade; NASA MODIS C6 Fire Data</a:t>
            </a:r>
          </a:p>
        </p:txBody>
      </p:sp>
      <p:sp>
        <p:nvSpPr>
          <p:cNvPr id="9" name="TextBox 8">
            <a:extLst>
              <a:ext uri="{FF2B5EF4-FFF2-40B4-BE49-F238E27FC236}">
                <a16:creationId xmlns="" xmlns:a16="http://schemas.microsoft.com/office/drawing/2014/main" id="{C362B1BE-2D83-4AA7-BBCD-ED9320D39435}"/>
              </a:ext>
            </a:extLst>
          </p:cNvPr>
          <p:cNvSpPr txBox="1"/>
          <p:nvPr/>
        </p:nvSpPr>
        <p:spPr>
          <a:xfrm>
            <a:off x="5574177" y="5674022"/>
            <a:ext cx="2520280" cy="923330"/>
          </a:xfrm>
          <a:prstGeom prst="rect">
            <a:avLst/>
          </a:prstGeom>
          <a:noFill/>
        </p:spPr>
        <p:txBody>
          <a:bodyPr wrap="square" rtlCol="0">
            <a:spAutoFit/>
          </a:bodyPr>
          <a:lstStyle/>
          <a:p>
            <a:r>
              <a:rPr lang="en-JM" b="1" dirty="0"/>
              <a:t>Funders:  ACP- EU- CDB NDRM</a:t>
            </a:r>
          </a:p>
          <a:p>
            <a:endParaRPr lang="en-JM" dirty="0"/>
          </a:p>
        </p:txBody>
      </p:sp>
      <p:sp>
        <p:nvSpPr>
          <p:cNvPr id="11" name="Rectangle 10">
            <a:extLst>
              <a:ext uri="{FF2B5EF4-FFF2-40B4-BE49-F238E27FC236}">
                <a16:creationId xmlns="" xmlns:a16="http://schemas.microsoft.com/office/drawing/2014/main" id="{F058970A-51FC-451E-9D10-270A9ED89676}"/>
              </a:ext>
            </a:extLst>
          </p:cNvPr>
          <p:cNvSpPr/>
          <p:nvPr/>
        </p:nvSpPr>
        <p:spPr>
          <a:xfrm>
            <a:off x="2411760" y="69977"/>
            <a:ext cx="6480000" cy="646331"/>
          </a:xfrm>
          <a:prstGeom prst="rect">
            <a:avLst/>
          </a:prstGeom>
        </p:spPr>
        <p:txBody>
          <a:bodyPr wrap="square">
            <a:spAutoFit/>
          </a:bodyPr>
          <a:lstStyle/>
          <a:p>
            <a:pPr algn="r"/>
            <a:r>
              <a:rPr lang="en-JM" dirty="0">
                <a:solidFill>
                  <a:srgbClr val="000000"/>
                </a:solidFill>
                <a:latin typeface="Montserrat"/>
              </a:rPr>
              <a:t>African Caribbean Pacific-European Union-Caribbean Development Bank Natural Disaster Risk Management (ACP-EU-CDB NDRM)</a:t>
            </a:r>
            <a:endParaRPr lang="en-JM" dirty="0"/>
          </a:p>
        </p:txBody>
      </p:sp>
      <p:sp>
        <p:nvSpPr>
          <p:cNvPr id="16"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rPr>
              <a:t>Science Questions</a:t>
            </a:r>
            <a:endParaRPr lang="en-GB" sz="1700" dirty="0">
              <a:solidFill>
                <a:schemeClr val="accent3">
                  <a:lumMod val="40000"/>
                  <a:lumOff val="60000"/>
                </a:schemeClr>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cs typeface="+mn-cs"/>
              </a:rPr>
              <a:t>Impacts Questions</a:t>
            </a:r>
            <a:r>
              <a:rPr lang="en-GB" dirty="0">
                <a:solidFill>
                  <a:srgbClr val="0070C0"/>
                </a:solidFill>
                <a:latin typeface="Berlin Sans FB" pitchFamily="34" charset="0"/>
                <a:cs typeface="+mn-cs"/>
              </a:rPr>
              <a:t/>
            </a:r>
            <a:br>
              <a:rPr lang="en-GB" dirty="0">
                <a:solidFill>
                  <a:srgbClr val="0070C0"/>
                </a:solidFill>
                <a:latin typeface="Berlin Sans FB" pitchFamily="34" charset="0"/>
                <a:cs typeface="+mn-cs"/>
              </a:rPr>
            </a:br>
            <a:r>
              <a:rPr lang="en-GB" dirty="0">
                <a:solidFill>
                  <a:srgbClr val="0070C0"/>
                </a:solidFill>
                <a:latin typeface="Berlin Sans FB" pitchFamily="34" charset="0"/>
                <a:cs typeface="+mn-cs"/>
              </a:rPr>
              <a:t/>
            </a:r>
            <a:br>
              <a:rPr lang="en-GB" dirty="0">
                <a:solidFill>
                  <a:srgbClr val="0070C0"/>
                </a:solidFill>
                <a:latin typeface="Berlin Sans FB" pitchFamily="34" charset="0"/>
                <a:cs typeface="+mn-cs"/>
              </a:rPr>
            </a:br>
            <a:endParaRPr lang="en-GB" dirty="0">
              <a:solidFill>
                <a:srgbClr val="0070C0"/>
              </a:solidFill>
              <a:latin typeface="Berlin Sans FB" pitchFamily="34" charset="0"/>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Tree>
    <p:extLst>
      <p:ext uri="{BB962C8B-B14F-4D97-AF65-F5344CB8AC3E}">
        <p14:creationId xmlns:p14="http://schemas.microsoft.com/office/powerpoint/2010/main" val="1165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27</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rPr>
              <a:t>Science Questions</a:t>
            </a:r>
            <a:endParaRPr lang="en-GB" sz="1700" dirty="0">
              <a:solidFill>
                <a:schemeClr val="accent3">
                  <a:lumMod val="40000"/>
                  <a:lumOff val="60000"/>
                </a:schemeClr>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cs typeface="+mn-cs"/>
              </a:rPr>
              <a:t>Impacts Questions</a:t>
            </a:r>
            <a:r>
              <a:rPr lang="en-GB" dirty="0">
                <a:solidFill>
                  <a:srgbClr val="0070C0"/>
                </a:solidFill>
                <a:latin typeface="Berlin Sans FB" pitchFamily="34" charset="0"/>
                <a:cs typeface="+mn-cs"/>
              </a:rPr>
              <a:t/>
            </a:r>
            <a:br>
              <a:rPr lang="en-GB" dirty="0">
                <a:solidFill>
                  <a:srgbClr val="0070C0"/>
                </a:solidFill>
                <a:latin typeface="Berlin Sans FB" pitchFamily="34" charset="0"/>
                <a:cs typeface="+mn-cs"/>
              </a:rPr>
            </a:br>
            <a:r>
              <a:rPr lang="en-GB" dirty="0">
                <a:solidFill>
                  <a:srgbClr val="0070C0"/>
                </a:solidFill>
                <a:latin typeface="Berlin Sans FB" pitchFamily="34" charset="0"/>
                <a:cs typeface="+mn-cs"/>
              </a:rPr>
              <a:t/>
            </a:r>
            <a:br>
              <a:rPr lang="en-GB" dirty="0">
                <a:solidFill>
                  <a:srgbClr val="0070C0"/>
                </a:solidFill>
                <a:latin typeface="Berlin Sans FB" pitchFamily="34" charset="0"/>
                <a:cs typeface="+mn-cs"/>
              </a:rPr>
            </a:br>
            <a:endParaRPr lang="en-GB" dirty="0">
              <a:solidFill>
                <a:srgbClr val="0070C0"/>
              </a:solidFill>
              <a:latin typeface="Berlin Sans FB" pitchFamily="34" charset="0"/>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smtClean="0">
                <a:latin typeface="Arial Rounded MT Bold" panose="020F0704030504030204" pitchFamily="34" charset="0"/>
              </a:rPr>
              <a:t>3 Impacts Questions</a:t>
            </a:r>
            <a:endParaRPr lang="en-JM" dirty="0">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1951843" y="922530"/>
            <a:ext cx="6891363" cy="5184576"/>
          </a:xfrm>
          <a:prstGeom prst="rect">
            <a:avLst/>
          </a:prstGeom>
        </p:spPr>
      </p:pic>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5261558" y="922530"/>
            <a:ext cx="3599904" cy="5184576"/>
          </a:xfrm>
          <a:prstGeom prst="rect">
            <a:avLst/>
          </a:prstGeom>
          <a:solidFill>
            <a:schemeClr val="bg1"/>
          </a:solidFill>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lvl="1" indent="0">
              <a:spcBef>
                <a:spcPts val="600"/>
              </a:spcBef>
              <a:buSzPct val="70000"/>
              <a:buNone/>
            </a:pPr>
            <a:r>
              <a:rPr lang="en-JM" sz="2400" b="1" dirty="0" smtClean="0"/>
              <a:t>Similar Investigations</a:t>
            </a:r>
            <a:endParaRPr lang="en-JM" sz="2400" b="1" dirty="0"/>
          </a:p>
          <a:p>
            <a:r>
              <a:rPr lang="en-029" dirty="0" smtClean="0"/>
              <a:t>Similar investigations examine the impact of climate variability and change on stream flow, flood risk, animal heat stress, milk production in dairy cattle, sweet potato yields and vulnerabilities in the fisheries sector.</a:t>
            </a:r>
            <a:r>
              <a:rPr lang="en-029" dirty="0"/>
              <a:t/>
            </a:r>
            <a:br>
              <a:rPr lang="en-029" dirty="0"/>
            </a:br>
            <a:endParaRPr lang="en-029" dirty="0" smtClean="0"/>
          </a:p>
        </p:txBody>
      </p:sp>
    </p:spTree>
    <p:extLst>
      <p:ext uri="{BB962C8B-B14F-4D97-AF65-F5344CB8AC3E}">
        <p14:creationId xmlns:p14="http://schemas.microsoft.com/office/powerpoint/2010/main" val="71861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057"/>
            <a:ext cx="9144000" cy="119675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dirty="0"/>
          </a:p>
        </p:txBody>
      </p:sp>
      <p:pic>
        <p:nvPicPr>
          <p:cNvPr id="17" name="Picture 2" descr="Image result for central america map">
            <a:extLst>
              <a:ext uri="{FF2B5EF4-FFF2-40B4-BE49-F238E27FC236}">
                <a16:creationId xmlns:a16="http://schemas.microsoft.com/office/drawing/2014/main" xmlns="" id="{EA4334B8-4949-4E7E-8A04-FF5B2183EEE9}"/>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9316" t="10625" b="13301"/>
          <a:stretch/>
        </p:blipFill>
        <p:spPr bwMode="auto">
          <a:xfrm>
            <a:off x="305134" y="2384884"/>
            <a:ext cx="4889794" cy="29523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xmlns="" id="{EB526AF3-91D3-484F-BC37-42F668124BD9}"/>
              </a:ext>
            </a:extLst>
          </p:cNvPr>
          <p:cNvSpPr/>
          <p:nvPr/>
        </p:nvSpPr>
        <p:spPr>
          <a:xfrm>
            <a:off x="-25549" y="6313483"/>
            <a:ext cx="9206061" cy="5719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26" name="Title 1"/>
          <p:cNvSpPr txBox="1">
            <a:spLocks/>
          </p:cNvSpPr>
          <p:nvPr/>
        </p:nvSpPr>
        <p:spPr>
          <a:xfrm>
            <a:off x="-25549" y="6313482"/>
            <a:ext cx="2725341" cy="481965"/>
          </a:xfrm>
          <a:prstGeom prst="rect">
            <a:avLst/>
          </a:prstGeom>
        </p:spPr>
        <p:txBody>
          <a:bodyPr vert="horz" wrap="square" numCol="1" anchor="b" anchorCtr="0" compatLnSpc="1">
            <a:prstTxWarp prst="textNoShape">
              <a:avLst/>
            </a:prstTxWarp>
            <a:normAutofit lnSpcReduction="10000"/>
          </a:bodyPr>
          <a:lstStyle/>
          <a:p>
            <a:pPr lvl="0" algn="ctr">
              <a:defRPr/>
            </a:pPr>
            <a:r>
              <a:rPr lang="en-JM" sz="2800" b="1" dirty="0" smtClean="0">
                <a:solidFill>
                  <a:schemeClr val="tx2">
                    <a:lumMod val="40000"/>
                    <a:lumOff val="60000"/>
                  </a:schemeClr>
                </a:solidFill>
                <a:latin typeface="Calibri" panose="020F0502020204030204" pitchFamily="34" charset="0"/>
                <a:cs typeface="Calibri" panose="020F0502020204030204" pitchFamily="34" charset="0"/>
              </a:rPr>
              <a:t>the challenge</a:t>
            </a:r>
            <a:endParaRPr lang="en-JM" sz="2800" b="1"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27" name="Title 1"/>
          <p:cNvSpPr txBox="1">
            <a:spLocks/>
          </p:cNvSpPr>
          <p:nvPr/>
        </p:nvSpPr>
        <p:spPr>
          <a:xfrm>
            <a:off x="3059832" y="6313482"/>
            <a:ext cx="2724869" cy="499894"/>
          </a:xfrm>
          <a:prstGeom prst="rect">
            <a:avLst/>
          </a:prstGeom>
        </p:spPr>
        <p:txBody>
          <a:bodyPr vert="horz" wrap="square" numCol="1" anchor="b" anchorCtr="0" compatLnSpc="1">
            <a:prstTxWarp prst="textNoShape">
              <a:avLst/>
            </a:prstTxWarp>
            <a:normAutofit lnSpcReduction="10000"/>
          </a:bodyPr>
          <a:lstStyle/>
          <a:p>
            <a:pPr lvl="0" algn="ctr">
              <a:defRPr/>
            </a:pPr>
            <a:r>
              <a:rPr lang="en-JM" sz="2800" b="1" dirty="0" smtClean="0">
                <a:latin typeface="Calibri" panose="020F0502020204030204" pitchFamily="34" charset="0"/>
                <a:cs typeface="Calibri" panose="020F0502020204030204" pitchFamily="34" charset="0"/>
              </a:rPr>
              <a:t>the response</a:t>
            </a:r>
            <a:endParaRPr lang="en-JM" sz="2800" b="1" dirty="0">
              <a:latin typeface="Calibri" panose="020F0502020204030204" pitchFamily="34" charset="0"/>
              <a:cs typeface="Calibri" panose="020F0502020204030204" pitchFamily="34" charset="0"/>
            </a:endParaRPr>
          </a:p>
        </p:txBody>
      </p:sp>
      <p:sp>
        <p:nvSpPr>
          <p:cNvPr id="28" name="Title 1"/>
          <p:cNvSpPr txBox="1">
            <a:spLocks/>
          </p:cNvSpPr>
          <p:nvPr/>
        </p:nvSpPr>
        <p:spPr>
          <a:xfrm>
            <a:off x="6084168" y="6313482"/>
            <a:ext cx="3024336" cy="499894"/>
          </a:xfrm>
          <a:prstGeom prst="rect">
            <a:avLst/>
          </a:prstGeom>
        </p:spPr>
        <p:txBody>
          <a:bodyPr vert="horz" wrap="square" numCol="1" anchor="b" anchorCtr="0" compatLnSpc="1">
            <a:prstTxWarp prst="textNoShape">
              <a:avLst/>
            </a:prstTxWarp>
            <a:normAutofit lnSpcReduction="10000"/>
          </a:bodyPr>
          <a:lstStyle/>
          <a:p>
            <a:pPr lvl="0" algn="ctr">
              <a:defRPr/>
            </a:pPr>
            <a:r>
              <a:rPr lang="en-JM" sz="2800" b="1" dirty="0" smtClean="0">
                <a:solidFill>
                  <a:schemeClr val="tx2">
                    <a:lumMod val="40000"/>
                    <a:lumOff val="60000"/>
                  </a:schemeClr>
                </a:solidFill>
                <a:latin typeface="Calibri" panose="020F0502020204030204" pitchFamily="34" charset="0"/>
                <a:cs typeface="Calibri" panose="020F0502020204030204" pitchFamily="34" charset="0"/>
              </a:rPr>
              <a:t>the contribution</a:t>
            </a:r>
            <a:endParaRPr lang="en-JM" sz="2800" b="1" dirty="0">
              <a:solidFill>
                <a:schemeClr val="tx2">
                  <a:lumMod val="40000"/>
                  <a:lumOff val="60000"/>
                </a:schemeClr>
              </a:solidFill>
              <a:latin typeface="Calibri" panose="020F0502020204030204" pitchFamily="34" charset="0"/>
              <a:cs typeface="Calibri" panose="020F0502020204030204" pitchFamily="34" charset="0"/>
            </a:endParaRPr>
          </a:p>
        </p:txBody>
      </p:sp>
      <p:sp>
        <p:nvSpPr>
          <p:cNvPr id="29" name="Title 1"/>
          <p:cNvSpPr>
            <a:spLocks noGrp="1"/>
          </p:cNvSpPr>
          <p:nvPr>
            <p:ph type="title"/>
          </p:nvPr>
        </p:nvSpPr>
        <p:spPr>
          <a:xfrm>
            <a:off x="276540" y="303125"/>
            <a:ext cx="8565370" cy="731838"/>
          </a:xfrm>
        </p:spPr>
        <p:txBody>
          <a:bodyPr wrap="square" numCol="1" anchorCtr="0" compatLnSpc="1">
            <a:prstTxWarp prst="textNoShape">
              <a:avLst/>
            </a:prstTxWarp>
            <a:normAutofit fontScale="90000"/>
          </a:bodyPr>
          <a:lstStyle/>
          <a:p>
            <a:pPr algn="l">
              <a:defRPr/>
            </a:pPr>
            <a:r>
              <a:rPr lang="en-JM" sz="3600" dirty="0" smtClean="0">
                <a:latin typeface="Arial Rounded MT Bold" pitchFamily="34" charset="0"/>
              </a:rPr>
              <a:t>There’s lots more questions to be answered…</a:t>
            </a:r>
            <a:endParaRPr lang="en-JM" sz="3600" cap="none" dirty="0" smtClean="0">
              <a:latin typeface="Arial Rounded MT Bold" pitchFamily="34" charset="0"/>
            </a:endParaRPr>
          </a:p>
        </p:txBody>
      </p:sp>
      <p:sp>
        <p:nvSpPr>
          <p:cNvPr id="39" name="TextBox 38"/>
          <p:cNvSpPr txBox="1"/>
          <p:nvPr/>
        </p:nvSpPr>
        <p:spPr>
          <a:xfrm>
            <a:off x="5076056" y="1377874"/>
            <a:ext cx="1980220" cy="132343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dirty="0" smtClean="0">
                <a:solidFill>
                  <a:srgbClr val="000099"/>
                </a:solidFill>
              </a:rPr>
              <a:t>Drought and the multi-hazard dilemma</a:t>
            </a:r>
            <a:endParaRPr lang="en-US" sz="2000" b="1" dirty="0">
              <a:solidFill>
                <a:srgbClr val="000099"/>
              </a:solidFill>
            </a:endParaRPr>
          </a:p>
        </p:txBody>
      </p:sp>
      <p:sp>
        <p:nvSpPr>
          <p:cNvPr id="41" name="TextBox 10"/>
          <p:cNvSpPr txBox="1"/>
          <p:nvPr/>
        </p:nvSpPr>
        <p:spPr>
          <a:xfrm>
            <a:off x="2420093" y="5601434"/>
            <a:ext cx="2516908" cy="70788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dirty="0" smtClean="0">
                <a:solidFill>
                  <a:srgbClr val="000099"/>
                </a:solidFill>
              </a:rPr>
              <a:t>Regional Climate modelling - SSPs</a:t>
            </a:r>
            <a:endParaRPr lang="en-US" sz="2000" b="1" dirty="0">
              <a:solidFill>
                <a:srgbClr val="000099"/>
              </a:solidFill>
            </a:endParaRPr>
          </a:p>
        </p:txBody>
      </p:sp>
      <p:sp>
        <p:nvSpPr>
          <p:cNvPr id="43" name="TextBox 10"/>
          <p:cNvSpPr txBox="1"/>
          <p:nvPr/>
        </p:nvSpPr>
        <p:spPr>
          <a:xfrm>
            <a:off x="107504" y="3068960"/>
            <a:ext cx="1735012" cy="163121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dirty="0" smtClean="0">
                <a:solidFill>
                  <a:srgbClr val="000099"/>
                </a:solidFill>
              </a:rPr>
              <a:t>Sea level rise and the interaction with coastal societies</a:t>
            </a:r>
            <a:endParaRPr lang="en-US" sz="2000" b="1" dirty="0">
              <a:solidFill>
                <a:srgbClr val="000099"/>
              </a:solidFill>
            </a:endParaRPr>
          </a:p>
        </p:txBody>
      </p:sp>
      <p:sp>
        <p:nvSpPr>
          <p:cNvPr id="45" name="TextBox 10"/>
          <p:cNvSpPr txBox="1"/>
          <p:nvPr/>
        </p:nvSpPr>
        <p:spPr>
          <a:xfrm>
            <a:off x="4598231" y="4650419"/>
            <a:ext cx="2298658" cy="101566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dirty="0" smtClean="0">
                <a:solidFill>
                  <a:srgbClr val="000099"/>
                </a:solidFill>
              </a:rPr>
              <a:t>Attribution studies – anthropogenic?</a:t>
            </a:r>
            <a:endParaRPr lang="en-US" sz="2000" b="1" dirty="0">
              <a:solidFill>
                <a:srgbClr val="000099"/>
              </a:solidFill>
            </a:endParaRPr>
          </a:p>
        </p:txBody>
      </p:sp>
      <p:sp>
        <p:nvSpPr>
          <p:cNvPr id="47" name="TextBox 10"/>
          <p:cNvSpPr txBox="1"/>
          <p:nvPr/>
        </p:nvSpPr>
        <p:spPr>
          <a:xfrm>
            <a:off x="2273329" y="1249026"/>
            <a:ext cx="2741265" cy="101566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dirty="0" smtClean="0">
                <a:solidFill>
                  <a:srgbClr val="000099"/>
                </a:solidFill>
              </a:rPr>
              <a:t>Cost of climate variability &amp; change – sector and regional </a:t>
            </a:r>
            <a:endParaRPr lang="en-US" sz="2000" b="1" dirty="0">
              <a:solidFill>
                <a:srgbClr val="000099"/>
              </a:solidFill>
            </a:endParaRPr>
          </a:p>
        </p:txBody>
      </p:sp>
      <p:sp>
        <p:nvSpPr>
          <p:cNvPr id="22" name="TextBox 10"/>
          <p:cNvSpPr txBox="1"/>
          <p:nvPr/>
        </p:nvSpPr>
        <p:spPr>
          <a:xfrm>
            <a:off x="338361" y="1268760"/>
            <a:ext cx="1857375" cy="163121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dirty="0" smtClean="0">
                <a:solidFill>
                  <a:srgbClr val="000099"/>
                </a:solidFill>
              </a:rPr>
              <a:t>Hurricane analysis – the future  Caribbean vulnerability </a:t>
            </a:r>
            <a:endParaRPr lang="en-US" sz="2000" b="1" dirty="0">
              <a:solidFill>
                <a:srgbClr val="000099"/>
              </a:solidFill>
            </a:endParaRPr>
          </a:p>
        </p:txBody>
      </p:sp>
      <p:pic>
        <p:nvPicPr>
          <p:cNvPr id="32" name="Content Placeholder 7" descr="domain.bmp"/>
          <p:cNvPicPr>
            <a:picLocks noGrp="1" noChangeAspect="1"/>
          </p:cNvPicPr>
          <p:nvPr/>
        </p:nvPicPr>
        <p:blipFill>
          <a:blip r:embed="rId5" cstate="print"/>
          <a:srcRect/>
          <a:stretch>
            <a:fillRect/>
          </a:stretch>
        </p:blipFill>
        <p:spPr bwMode="auto">
          <a:xfrm>
            <a:off x="2555776" y="4329389"/>
            <a:ext cx="1528205" cy="11554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5" name="Picture 34"/>
          <p:cNvPicPr>
            <a:picLocks noChangeAspect="1"/>
          </p:cNvPicPr>
          <p:nvPr/>
        </p:nvPicPr>
        <p:blipFill rotWithShape="1">
          <a:blip r:embed="rId6"/>
          <a:srcRect l="31888" t="10781" r="33462" b="6580"/>
          <a:stretch/>
        </p:blipFill>
        <p:spPr>
          <a:xfrm>
            <a:off x="2473208" y="2285456"/>
            <a:ext cx="558049" cy="741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Picture 35"/>
          <p:cNvPicPr>
            <a:picLocks noChangeAspect="1"/>
          </p:cNvPicPr>
          <p:nvPr/>
        </p:nvPicPr>
        <p:blipFill rotWithShape="1">
          <a:blip r:embed="rId7"/>
          <a:srcRect l="32675" t="10781" r="32675" b="6580"/>
          <a:stretch/>
        </p:blipFill>
        <p:spPr>
          <a:xfrm>
            <a:off x="2915816" y="2314403"/>
            <a:ext cx="556261" cy="745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Picture 36"/>
          <p:cNvPicPr>
            <a:picLocks noChangeAspect="1"/>
          </p:cNvPicPr>
          <p:nvPr/>
        </p:nvPicPr>
        <p:blipFill rotWithShape="1">
          <a:blip r:embed="rId8"/>
          <a:srcRect l="31888" t="9381" r="31887" b="5179"/>
          <a:stretch/>
        </p:blipFill>
        <p:spPr>
          <a:xfrm>
            <a:off x="3363639" y="2318984"/>
            <a:ext cx="559527" cy="749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 name="Text Box 11"/>
          <p:cNvSpPr txBox="1">
            <a:spLocks noChangeArrowheads="1"/>
          </p:cNvSpPr>
          <p:nvPr/>
        </p:nvSpPr>
        <p:spPr bwMode="auto">
          <a:xfrm>
            <a:off x="2183244" y="3207812"/>
            <a:ext cx="3801474" cy="830997"/>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GB" sz="2400" dirty="0" smtClean="0">
                <a:latin typeface="+mn-lt"/>
              </a:rPr>
              <a:t>Caribbean Modellers Consortium</a:t>
            </a:r>
            <a:endParaRPr lang="en-GB" sz="2400" dirty="0">
              <a:latin typeface="+mn-lt"/>
            </a:endParaRPr>
          </a:p>
        </p:txBody>
      </p:sp>
      <p:pic>
        <p:nvPicPr>
          <p:cNvPr id="42"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0471" t="15941" r="14401" b="10869"/>
          <a:stretch/>
        </p:blipFill>
        <p:spPr bwMode="auto">
          <a:xfrm>
            <a:off x="6300192" y="2719569"/>
            <a:ext cx="2741355" cy="204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10"/>
          <p:cNvSpPr txBox="1"/>
          <p:nvPr/>
        </p:nvSpPr>
        <p:spPr>
          <a:xfrm>
            <a:off x="6665830" y="5013176"/>
            <a:ext cx="2298658" cy="132343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dirty="0" smtClean="0">
                <a:solidFill>
                  <a:srgbClr val="000099"/>
                </a:solidFill>
              </a:rPr>
              <a:t>Sector modelling – health, tourism, infrastructure, biodiversity?</a:t>
            </a:r>
            <a:endParaRPr lang="en-US" sz="2000" b="1" dirty="0">
              <a:solidFill>
                <a:srgbClr val="000099"/>
              </a:solidFill>
            </a:endParaRPr>
          </a:p>
        </p:txBody>
      </p:sp>
      <p:sp>
        <p:nvSpPr>
          <p:cNvPr id="46" name="TextBox 45"/>
          <p:cNvSpPr txBox="1"/>
          <p:nvPr/>
        </p:nvSpPr>
        <p:spPr>
          <a:xfrm>
            <a:off x="6984268" y="1340768"/>
            <a:ext cx="1980220" cy="132343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dirty="0" smtClean="0">
                <a:solidFill>
                  <a:srgbClr val="000099"/>
                </a:solidFill>
              </a:rPr>
              <a:t>Dynamics of climate variability &amp; change</a:t>
            </a:r>
            <a:endParaRPr lang="en-US" sz="2000" b="1" dirty="0">
              <a:solidFill>
                <a:srgbClr val="000099"/>
              </a:solidFill>
            </a:endParaRPr>
          </a:p>
        </p:txBody>
      </p:sp>
      <p:sp>
        <p:nvSpPr>
          <p:cNvPr id="48" name="TextBox 10"/>
          <p:cNvSpPr txBox="1"/>
          <p:nvPr/>
        </p:nvSpPr>
        <p:spPr>
          <a:xfrm>
            <a:off x="35495" y="5837202"/>
            <a:ext cx="2312589"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dirty="0" smtClean="0">
                <a:solidFill>
                  <a:srgbClr val="000099"/>
                </a:solidFill>
              </a:rPr>
              <a:t>Loss &amp; damage</a:t>
            </a:r>
            <a:endParaRPr lang="en-US" sz="2000" b="1" dirty="0">
              <a:solidFill>
                <a:srgbClr val="000099"/>
              </a:solidFill>
            </a:endParaRPr>
          </a:p>
        </p:txBody>
      </p:sp>
      <p:sp>
        <p:nvSpPr>
          <p:cNvPr id="49" name="TextBox 10"/>
          <p:cNvSpPr txBox="1"/>
          <p:nvPr/>
        </p:nvSpPr>
        <p:spPr>
          <a:xfrm>
            <a:off x="529933" y="4881354"/>
            <a:ext cx="1735012" cy="70788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dirty="0" smtClean="0">
                <a:solidFill>
                  <a:srgbClr val="000099"/>
                </a:solidFill>
              </a:rPr>
              <a:t>Geo-engineering</a:t>
            </a:r>
            <a:endParaRPr lang="en-US" sz="2000" b="1" dirty="0">
              <a:solidFill>
                <a:srgbClr val="000099"/>
              </a:solidFill>
            </a:endParaRPr>
          </a:p>
        </p:txBody>
      </p:sp>
      <p:sp>
        <p:nvSpPr>
          <p:cNvPr id="2" name="Rectangle 1"/>
          <p:cNvSpPr/>
          <p:nvPr/>
        </p:nvSpPr>
        <p:spPr>
          <a:xfrm>
            <a:off x="-25549" y="6309320"/>
            <a:ext cx="9169549" cy="5040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66599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ooding in Mandeville Jamaica">
            <a:extLst>
              <a:ext uri="{FF2B5EF4-FFF2-40B4-BE49-F238E27FC236}">
                <a16:creationId xmlns="" xmlns:a16="http://schemas.microsoft.com/office/drawing/2014/main" id="{AE79BB91-BD45-4566-9D67-B92497642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836712"/>
            <a:ext cx="2149200" cy="1214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mountain in the background&#10;&#10;Description automatically generated">
            <a:extLst>
              <a:ext uri="{FF2B5EF4-FFF2-40B4-BE49-F238E27FC236}">
                <a16:creationId xmlns="" xmlns:a16="http://schemas.microsoft.com/office/drawing/2014/main" id="{21F2CFF8-9ED9-468C-8480-BB988A56C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060848"/>
            <a:ext cx="2145600" cy="1609200"/>
          </a:xfrm>
          <a:prstGeom prst="rect">
            <a:avLst/>
          </a:prstGeom>
        </p:spPr>
      </p:pic>
      <p:pic>
        <p:nvPicPr>
          <p:cNvPr id="8" name="Picture 7" descr="A picture containing outdoor, grass, water, building&#10;&#10;Description automatically generated">
            <a:extLst>
              <a:ext uri="{FF2B5EF4-FFF2-40B4-BE49-F238E27FC236}">
                <a16:creationId xmlns="" xmlns:a16="http://schemas.microsoft.com/office/drawing/2014/main" id="{8B8BBEEC-4EA6-4905-B149-2AFCBBBE5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 y="3645024"/>
            <a:ext cx="2148622" cy="1609200"/>
          </a:xfrm>
          <a:prstGeom prst="rect">
            <a:avLst/>
          </a:prstGeom>
        </p:spPr>
      </p:pic>
      <p:pic>
        <p:nvPicPr>
          <p:cNvPr id="4" name="Picture 3" descr="A picture containing grass, outdoor, water, boat&#10;&#10;Description automatically generated">
            <a:extLst>
              <a:ext uri="{FF2B5EF4-FFF2-40B4-BE49-F238E27FC236}">
                <a16:creationId xmlns="" xmlns:a16="http://schemas.microsoft.com/office/drawing/2014/main" id="{B00E0DE5-1B13-4DBC-BBAC-82EDD6D9E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5229200"/>
            <a:ext cx="2149200" cy="1206648"/>
          </a:xfrm>
          <a:prstGeom prst="rect">
            <a:avLst/>
          </a:prstGeom>
        </p:spPr>
      </p:pic>
      <p:sp>
        <p:nvSpPr>
          <p:cNvPr id="11" name="Content Placeholder 2">
            <a:extLst>
              <a:ext uri="{FF2B5EF4-FFF2-40B4-BE49-F238E27FC236}">
                <a16:creationId xmlns="" xmlns:a16="http://schemas.microsoft.com/office/drawing/2014/main" id="{8E731B83-F990-4594-B5B3-191AAC2BBF3D}"/>
              </a:ext>
            </a:extLst>
          </p:cNvPr>
          <p:cNvSpPr txBox="1">
            <a:spLocks/>
          </p:cNvSpPr>
          <p:nvPr/>
        </p:nvSpPr>
        <p:spPr>
          <a:xfrm>
            <a:off x="2340472" y="1484784"/>
            <a:ext cx="6480000" cy="4873752"/>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3600" dirty="0"/>
              <a:t>CONTENT:  </a:t>
            </a:r>
            <a:r>
              <a:rPr lang="en-JM" sz="3600" dirty="0" smtClean="0"/>
              <a:t>6+3 </a:t>
            </a:r>
            <a:endParaRPr lang="en-JM" sz="3600" dirty="0"/>
          </a:p>
          <a:p>
            <a:endParaRPr lang="en-JM" sz="3600" dirty="0"/>
          </a:p>
          <a:p>
            <a:r>
              <a:rPr lang="en-JM" sz="3600" dirty="0"/>
              <a:t> 6</a:t>
            </a:r>
            <a:r>
              <a:rPr lang="en-JM" sz="3600" dirty="0" smtClean="0"/>
              <a:t> Science Questions</a:t>
            </a:r>
            <a:endParaRPr lang="en-JM" sz="3600" dirty="0"/>
          </a:p>
          <a:p>
            <a:r>
              <a:rPr lang="en-JM" sz="3600" dirty="0"/>
              <a:t> </a:t>
            </a:r>
            <a:r>
              <a:rPr lang="en-JM" sz="3600" dirty="0" smtClean="0"/>
              <a:t>3 Impacts Questions</a:t>
            </a:r>
            <a:endParaRPr lang="en-JM" sz="3600" dirty="0"/>
          </a:p>
        </p:txBody>
      </p:sp>
      <p:cxnSp>
        <p:nvCxnSpPr>
          <p:cNvPr id="13" name="Straight Connector 12">
            <a:extLst>
              <a:ext uri="{FF2B5EF4-FFF2-40B4-BE49-F238E27FC236}">
                <a16:creationId xmlns="" xmlns:a16="http://schemas.microsoft.com/office/drawing/2014/main" id="{45456CA6-CE06-4CBE-A625-B283FFB4DE91}"/>
              </a:ext>
            </a:extLst>
          </p:cNvPr>
          <p:cNvCxnSpPr/>
          <p:nvPr/>
        </p:nvCxnSpPr>
        <p:spPr>
          <a:xfrm flipH="1">
            <a:off x="2411760" y="2204864"/>
            <a:ext cx="5400000" cy="91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87824" y="4725144"/>
            <a:ext cx="4248472" cy="523220"/>
          </a:xfrm>
          <a:prstGeom prst="rect">
            <a:avLst/>
          </a:prstGeom>
          <a:noFill/>
        </p:spPr>
        <p:txBody>
          <a:bodyPr wrap="square" rtlCol="0">
            <a:spAutoFit/>
          </a:bodyPr>
          <a:lstStyle/>
          <a:p>
            <a:pPr algn="ctr"/>
            <a:r>
              <a:rPr lang="en-US" sz="2800" b="1" dirty="0" smtClean="0"/>
              <a:t>Thank you for listening</a:t>
            </a:r>
            <a:endParaRPr lang="en-US" sz="2800" b="1" dirty="0"/>
          </a:p>
        </p:txBody>
      </p:sp>
    </p:spTree>
    <p:extLst>
      <p:ext uri="{BB962C8B-B14F-4D97-AF65-F5344CB8AC3E}">
        <p14:creationId xmlns:p14="http://schemas.microsoft.com/office/powerpoint/2010/main" val="181154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1000"/>
                                        <p:tgtEl>
                                          <p:spTgt spid="11">
                                            <p:txEl>
                                              <p:pRg st="3" end="3"/>
                                            </p:txEl>
                                          </p:spTgt>
                                        </p:tgtEl>
                                      </p:cBhvr>
                                    </p:animEffect>
                                    <p:anim calcmode="lin" valueType="num">
                                      <p:cBhvr>
                                        <p:cTn id="1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ooding in Mandeville Jamaica">
            <a:extLst>
              <a:ext uri="{FF2B5EF4-FFF2-40B4-BE49-F238E27FC236}">
                <a16:creationId xmlns="" xmlns:a16="http://schemas.microsoft.com/office/drawing/2014/main" id="{AE79BB91-BD45-4566-9D67-B92497642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836712"/>
            <a:ext cx="2149200" cy="1214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mountain in the background&#10;&#10;Description automatically generated">
            <a:extLst>
              <a:ext uri="{FF2B5EF4-FFF2-40B4-BE49-F238E27FC236}">
                <a16:creationId xmlns="" xmlns:a16="http://schemas.microsoft.com/office/drawing/2014/main" id="{21F2CFF8-9ED9-468C-8480-BB988A56C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060848"/>
            <a:ext cx="2145600" cy="1609200"/>
          </a:xfrm>
          <a:prstGeom prst="rect">
            <a:avLst/>
          </a:prstGeom>
        </p:spPr>
      </p:pic>
      <p:pic>
        <p:nvPicPr>
          <p:cNvPr id="8" name="Picture 7" descr="A picture containing outdoor, grass, water, building&#10;&#10;Description automatically generated">
            <a:extLst>
              <a:ext uri="{FF2B5EF4-FFF2-40B4-BE49-F238E27FC236}">
                <a16:creationId xmlns="" xmlns:a16="http://schemas.microsoft.com/office/drawing/2014/main" id="{8B8BBEEC-4EA6-4905-B149-2AFCBBBE5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 y="3645024"/>
            <a:ext cx="2148622" cy="1609200"/>
          </a:xfrm>
          <a:prstGeom prst="rect">
            <a:avLst/>
          </a:prstGeom>
        </p:spPr>
      </p:pic>
      <p:pic>
        <p:nvPicPr>
          <p:cNvPr id="4" name="Picture 3" descr="A picture containing grass, outdoor, water, boat&#10;&#10;Description automatically generated">
            <a:extLst>
              <a:ext uri="{FF2B5EF4-FFF2-40B4-BE49-F238E27FC236}">
                <a16:creationId xmlns="" xmlns:a16="http://schemas.microsoft.com/office/drawing/2014/main" id="{B00E0DE5-1B13-4DBC-BBAC-82EDD6D9E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5229200"/>
            <a:ext cx="2149200" cy="1206648"/>
          </a:xfrm>
          <a:prstGeom prst="rect">
            <a:avLst/>
          </a:prstGeom>
        </p:spPr>
      </p:pic>
      <p:sp>
        <p:nvSpPr>
          <p:cNvPr id="11" name="Content Placeholder 2">
            <a:extLst>
              <a:ext uri="{FF2B5EF4-FFF2-40B4-BE49-F238E27FC236}">
                <a16:creationId xmlns="" xmlns:a16="http://schemas.microsoft.com/office/drawing/2014/main" id="{8E731B83-F990-4594-B5B3-191AAC2BBF3D}"/>
              </a:ext>
            </a:extLst>
          </p:cNvPr>
          <p:cNvSpPr txBox="1">
            <a:spLocks/>
          </p:cNvSpPr>
          <p:nvPr/>
        </p:nvSpPr>
        <p:spPr>
          <a:xfrm>
            <a:off x="2195736" y="1562096"/>
            <a:ext cx="6480000" cy="4873752"/>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3600" dirty="0"/>
              <a:t>CONTEXT 1</a:t>
            </a:r>
          </a:p>
          <a:p>
            <a:endParaRPr lang="en-JM" sz="3600" dirty="0"/>
          </a:p>
          <a:p>
            <a:r>
              <a:rPr lang="en-US" altLang="en-US" dirty="0"/>
              <a:t>To investigate and promote the advantageous uses of climate prediction and projections in socio-economic sectors;</a:t>
            </a:r>
          </a:p>
          <a:p>
            <a:r>
              <a:rPr lang="en-US" altLang="en-US" dirty="0"/>
              <a:t>To investigate prospects of exploiting renewable energy resources for Jamaica</a:t>
            </a:r>
            <a:r>
              <a:rPr lang="en-US" altLang="en-US" dirty="0" smtClean="0"/>
              <a:t>;</a:t>
            </a:r>
          </a:p>
          <a:p>
            <a:endParaRPr lang="en-US" altLang="en-US" dirty="0"/>
          </a:p>
          <a:p>
            <a:r>
              <a:rPr lang="en-JM" dirty="0"/>
              <a:t>Lecturers, students, practitioners across various sectors</a:t>
            </a:r>
          </a:p>
        </p:txBody>
      </p:sp>
      <p:cxnSp>
        <p:nvCxnSpPr>
          <p:cNvPr id="13" name="Straight Connector 12">
            <a:extLst>
              <a:ext uri="{FF2B5EF4-FFF2-40B4-BE49-F238E27FC236}">
                <a16:creationId xmlns="" xmlns:a16="http://schemas.microsoft.com/office/drawing/2014/main" id="{45456CA6-CE06-4CBE-A625-B283FFB4DE91}"/>
              </a:ext>
            </a:extLst>
          </p:cNvPr>
          <p:cNvCxnSpPr/>
          <p:nvPr/>
        </p:nvCxnSpPr>
        <p:spPr>
          <a:xfrm flipH="1">
            <a:off x="2339752" y="2276872"/>
            <a:ext cx="5400000" cy="91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56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ooding in Mandeville Jamaica">
            <a:extLst>
              <a:ext uri="{FF2B5EF4-FFF2-40B4-BE49-F238E27FC236}">
                <a16:creationId xmlns="" xmlns:a16="http://schemas.microsoft.com/office/drawing/2014/main" id="{AE79BB91-BD45-4566-9D67-B92497642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836712"/>
            <a:ext cx="2149200" cy="1214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mountain in the background&#10;&#10;Description automatically generated">
            <a:extLst>
              <a:ext uri="{FF2B5EF4-FFF2-40B4-BE49-F238E27FC236}">
                <a16:creationId xmlns="" xmlns:a16="http://schemas.microsoft.com/office/drawing/2014/main" id="{21F2CFF8-9ED9-468C-8480-BB988A56C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060848"/>
            <a:ext cx="2145600" cy="1609200"/>
          </a:xfrm>
          <a:prstGeom prst="rect">
            <a:avLst/>
          </a:prstGeom>
        </p:spPr>
      </p:pic>
      <p:pic>
        <p:nvPicPr>
          <p:cNvPr id="8" name="Picture 7" descr="A picture containing outdoor, grass, water, building&#10;&#10;Description automatically generated">
            <a:extLst>
              <a:ext uri="{FF2B5EF4-FFF2-40B4-BE49-F238E27FC236}">
                <a16:creationId xmlns="" xmlns:a16="http://schemas.microsoft.com/office/drawing/2014/main" id="{8B8BBEEC-4EA6-4905-B149-2AFCBBBE5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 y="3645024"/>
            <a:ext cx="2148622" cy="1609200"/>
          </a:xfrm>
          <a:prstGeom prst="rect">
            <a:avLst/>
          </a:prstGeom>
        </p:spPr>
      </p:pic>
      <p:pic>
        <p:nvPicPr>
          <p:cNvPr id="4" name="Picture 3" descr="A picture containing grass, outdoor, water, boat&#10;&#10;Description automatically generated">
            <a:extLst>
              <a:ext uri="{FF2B5EF4-FFF2-40B4-BE49-F238E27FC236}">
                <a16:creationId xmlns="" xmlns:a16="http://schemas.microsoft.com/office/drawing/2014/main" id="{B00E0DE5-1B13-4DBC-BBAC-82EDD6D9E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5229200"/>
            <a:ext cx="2149200" cy="1206648"/>
          </a:xfrm>
          <a:prstGeom prst="rect">
            <a:avLst/>
          </a:prstGeom>
        </p:spPr>
      </p:pic>
      <p:sp>
        <p:nvSpPr>
          <p:cNvPr id="11" name="Content Placeholder 2">
            <a:extLst>
              <a:ext uri="{FF2B5EF4-FFF2-40B4-BE49-F238E27FC236}">
                <a16:creationId xmlns="" xmlns:a16="http://schemas.microsoft.com/office/drawing/2014/main" id="{8E731B83-F990-4594-B5B3-191AAC2BBF3D}"/>
              </a:ext>
            </a:extLst>
          </p:cNvPr>
          <p:cNvSpPr txBox="1">
            <a:spLocks/>
          </p:cNvSpPr>
          <p:nvPr/>
        </p:nvSpPr>
        <p:spPr>
          <a:xfrm>
            <a:off x="2195736" y="1052736"/>
            <a:ext cx="6480000" cy="5544616"/>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3600" dirty="0"/>
              <a:t>CONTEXT 2</a:t>
            </a:r>
          </a:p>
          <a:p>
            <a:endParaRPr lang="en-JM" sz="2800" dirty="0"/>
          </a:p>
          <a:p>
            <a:r>
              <a:rPr lang="en-JM" dirty="0"/>
              <a:t>Caribbean Climate Modelling Consortium </a:t>
            </a:r>
          </a:p>
          <a:p>
            <a:r>
              <a:rPr lang="en-JM" dirty="0">
                <a:cs typeface="Calibri" panose="020F0502020204030204" pitchFamily="34" charset="0"/>
              </a:rPr>
              <a:t>Established in 2005 </a:t>
            </a:r>
          </a:p>
          <a:p>
            <a:r>
              <a:rPr lang="en-US" dirty="0">
                <a:cs typeface="Calibri" panose="020F0502020204030204" pitchFamily="34" charset="0"/>
              </a:rPr>
              <a:t>Provide Caribbean climate information at the scale of the Caribbean islands for the present and through the end of the century for developmental planning at the national and regional levels. </a:t>
            </a:r>
          </a:p>
          <a:p>
            <a:endParaRPr lang="en-JM" dirty="0"/>
          </a:p>
        </p:txBody>
      </p:sp>
      <p:cxnSp>
        <p:nvCxnSpPr>
          <p:cNvPr id="13" name="Straight Connector 12">
            <a:extLst>
              <a:ext uri="{FF2B5EF4-FFF2-40B4-BE49-F238E27FC236}">
                <a16:creationId xmlns="" xmlns:a16="http://schemas.microsoft.com/office/drawing/2014/main" id="{45456CA6-CE06-4CBE-A625-B283FFB4DE91}"/>
              </a:ext>
            </a:extLst>
          </p:cNvPr>
          <p:cNvCxnSpPr/>
          <p:nvPr/>
        </p:nvCxnSpPr>
        <p:spPr>
          <a:xfrm flipH="1">
            <a:off x="2339752" y="1767512"/>
            <a:ext cx="5400000" cy="91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255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ooding in Mandeville Jamaica">
            <a:extLst>
              <a:ext uri="{FF2B5EF4-FFF2-40B4-BE49-F238E27FC236}">
                <a16:creationId xmlns="" xmlns:a16="http://schemas.microsoft.com/office/drawing/2014/main" id="{AE79BB91-BD45-4566-9D67-B92497642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836712"/>
            <a:ext cx="2149200" cy="1214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mountain in the background&#10;&#10;Description automatically generated">
            <a:extLst>
              <a:ext uri="{FF2B5EF4-FFF2-40B4-BE49-F238E27FC236}">
                <a16:creationId xmlns="" xmlns:a16="http://schemas.microsoft.com/office/drawing/2014/main" id="{21F2CFF8-9ED9-468C-8480-BB988A56C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060848"/>
            <a:ext cx="2145600" cy="1609200"/>
          </a:xfrm>
          <a:prstGeom prst="rect">
            <a:avLst/>
          </a:prstGeom>
        </p:spPr>
      </p:pic>
      <p:pic>
        <p:nvPicPr>
          <p:cNvPr id="8" name="Picture 7" descr="A picture containing outdoor, grass, water, building&#10;&#10;Description automatically generated">
            <a:extLst>
              <a:ext uri="{FF2B5EF4-FFF2-40B4-BE49-F238E27FC236}">
                <a16:creationId xmlns="" xmlns:a16="http://schemas.microsoft.com/office/drawing/2014/main" id="{8B8BBEEC-4EA6-4905-B149-2AFCBBBE5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 y="3645024"/>
            <a:ext cx="2148622" cy="1609200"/>
          </a:xfrm>
          <a:prstGeom prst="rect">
            <a:avLst/>
          </a:prstGeom>
        </p:spPr>
      </p:pic>
      <p:pic>
        <p:nvPicPr>
          <p:cNvPr id="4" name="Picture 3" descr="A picture containing grass, outdoor, water, boat&#10;&#10;Description automatically generated">
            <a:extLst>
              <a:ext uri="{FF2B5EF4-FFF2-40B4-BE49-F238E27FC236}">
                <a16:creationId xmlns="" xmlns:a16="http://schemas.microsoft.com/office/drawing/2014/main" id="{B00E0DE5-1B13-4DBC-BBAC-82EDD6D9E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5229200"/>
            <a:ext cx="2149200" cy="1206648"/>
          </a:xfrm>
          <a:prstGeom prst="rect">
            <a:avLst/>
          </a:prstGeom>
        </p:spPr>
      </p:pic>
      <p:sp>
        <p:nvSpPr>
          <p:cNvPr id="11" name="Content Placeholder 2">
            <a:extLst>
              <a:ext uri="{FF2B5EF4-FFF2-40B4-BE49-F238E27FC236}">
                <a16:creationId xmlns="" xmlns:a16="http://schemas.microsoft.com/office/drawing/2014/main" id="{8E731B83-F990-4594-B5B3-191AAC2BBF3D}"/>
              </a:ext>
            </a:extLst>
          </p:cNvPr>
          <p:cNvSpPr txBox="1">
            <a:spLocks/>
          </p:cNvSpPr>
          <p:nvPr/>
        </p:nvSpPr>
        <p:spPr>
          <a:xfrm>
            <a:off x="2195736" y="1052736"/>
            <a:ext cx="6480000" cy="2808312"/>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3600" dirty="0"/>
              <a:t>CONTEXT 2</a:t>
            </a:r>
          </a:p>
          <a:p>
            <a:pPr>
              <a:spcBef>
                <a:spcPts val="1800"/>
              </a:spcBef>
            </a:pPr>
            <a:r>
              <a:rPr lang="en-JM" sz="2200" dirty="0">
                <a:cs typeface="Calibri" panose="020F0502020204030204" pitchFamily="34" charset="0"/>
              </a:rPr>
              <a:t>In 2005: Barbados, Belize, Cuba, Jamaica; </a:t>
            </a:r>
          </a:p>
          <a:p>
            <a:endParaRPr lang="en-JM" sz="2200" dirty="0"/>
          </a:p>
          <a:p>
            <a:endParaRPr lang="en-JM" sz="2200" dirty="0"/>
          </a:p>
          <a:p>
            <a:r>
              <a:rPr lang="en-JM" sz="2200" dirty="0"/>
              <a:t>In 2019: Barbados, Belize, Cuba, Guyana, Jamaica, St. Lucia, Suriname, Trinidad. </a:t>
            </a:r>
          </a:p>
          <a:p>
            <a:pPr marL="0" indent="0">
              <a:buNone/>
            </a:pPr>
            <a:endParaRPr lang="en-US" sz="800" dirty="0"/>
          </a:p>
          <a:p>
            <a:endParaRPr lang="en-JM" dirty="0"/>
          </a:p>
        </p:txBody>
      </p:sp>
      <p:cxnSp>
        <p:nvCxnSpPr>
          <p:cNvPr id="13" name="Straight Connector 12">
            <a:extLst>
              <a:ext uri="{FF2B5EF4-FFF2-40B4-BE49-F238E27FC236}">
                <a16:creationId xmlns="" xmlns:a16="http://schemas.microsoft.com/office/drawing/2014/main" id="{45456CA6-CE06-4CBE-A625-B283FFB4DE91}"/>
              </a:ext>
            </a:extLst>
          </p:cNvPr>
          <p:cNvCxnSpPr/>
          <p:nvPr/>
        </p:nvCxnSpPr>
        <p:spPr>
          <a:xfrm flipH="1">
            <a:off x="2339752" y="1700808"/>
            <a:ext cx="5400000" cy="91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 xmlns:a16="http://schemas.microsoft.com/office/drawing/2014/main" id="{84EFD588-785B-4021-8C52-90F27D541C97}"/>
              </a:ext>
            </a:extLst>
          </p:cNvPr>
          <p:cNvPicPr>
            <a:picLocks noChangeAspect="1"/>
          </p:cNvPicPr>
          <p:nvPr/>
        </p:nvPicPr>
        <p:blipFill>
          <a:blip r:embed="rId7"/>
          <a:stretch>
            <a:fillRect/>
          </a:stretch>
        </p:blipFill>
        <p:spPr>
          <a:xfrm>
            <a:off x="5892204" y="5254224"/>
            <a:ext cx="2544526" cy="1514227"/>
          </a:xfrm>
          <a:prstGeom prst="rect">
            <a:avLst/>
          </a:prstGeom>
        </p:spPr>
      </p:pic>
      <p:sp>
        <p:nvSpPr>
          <p:cNvPr id="7" name="Rectangle: Rounded Corners 6">
            <a:extLst>
              <a:ext uri="{FF2B5EF4-FFF2-40B4-BE49-F238E27FC236}">
                <a16:creationId xmlns="" xmlns:a16="http://schemas.microsoft.com/office/drawing/2014/main" id="{21E24620-0AC2-4015-BA4F-E52C03CF2EEC}"/>
              </a:ext>
            </a:extLst>
          </p:cNvPr>
          <p:cNvSpPr/>
          <p:nvPr/>
        </p:nvSpPr>
        <p:spPr>
          <a:xfrm>
            <a:off x="2483767" y="2357021"/>
            <a:ext cx="5952963" cy="39765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3" name="TextBox 2">
            <a:extLst>
              <a:ext uri="{FF2B5EF4-FFF2-40B4-BE49-F238E27FC236}">
                <a16:creationId xmlns="" xmlns:a16="http://schemas.microsoft.com/office/drawing/2014/main" id="{3275425F-60F2-4170-A1A1-2A843ED538A0}"/>
              </a:ext>
            </a:extLst>
          </p:cNvPr>
          <p:cNvSpPr txBox="1"/>
          <p:nvPr/>
        </p:nvSpPr>
        <p:spPr>
          <a:xfrm>
            <a:off x="2519472" y="2357021"/>
            <a:ext cx="5917258" cy="646331"/>
          </a:xfrm>
          <a:prstGeom prst="rect">
            <a:avLst/>
          </a:prstGeom>
          <a:noFill/>
        </p:spPr>
        <p:txBody>
          <a:bodyPr wrap="square" rtlCol="0">
            <a:spAutoFit/>
          </a:bodyPr>
          <a:lstStyle/>
          <a:p>
            <a:pPr algn="ctr"/>
            <a:r>
              <a:rPr lang="en-JM" dirty="0">
                <a:cs typeface="Calibri" panose="020F0502020204030204" pitchFamily="34" charset="0"/>
              </a:rPr>
              <a:t>physics,</a:t>
            </a:r>
            <a:r>
              <a:rPr lang="en-JM" dirty="0"/>
              <a:t> meteorology, computer science </a:t>
            </a:r>
          </a:p>
          <a:p>
            <a:pPr algn="ctr"/>
            <a:endParaRPr lang="en-JM" dirty="0"/>
          </a:p>
        </p:txBody>
      </p:sp>
      <p:sp>
        <p:nvSpPr>
          <p:cNvPr id="18" name="Rectangle: Rounded Corners 17">
            <a:extLst>
              <a:ext uri="{FF2B5EF4-FFF2-40B4-BE49-F238E27FC236}">
                <a16:creationId xmlns="" xmlns:a16="http://schemas.microsoft.com/office/drawing/2014/main" id="{8C0244A6-371C-4C1D-8133-71B3F2942086}"/>
              </a:ext>
            </a:extLst>
          </p:cNvPr>
          <p:cNvSpPr/>
          <p:nvPr/>
        </p:nvSpPr>
        <p:spPr>
          <a:xfrm>
            <a:off x="2411760" y="3846023"/>
            <a:ext cx="6122656" cy="11984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5" name="TextBox 4">
            <a:extLst>
              <a:ext uri="{FF2B5EF4-FFF2-40B4-BE49-F238E27FC236}">
                <a16:creationId xmlns="" xmlns:a16="http://schemas.microsoft.com/office/drawing/2014/main" id="{4CE7FA28-9397-4035-90BE-BBE6620375D8}"/>
              </a:ext>
            </a:extLst>
          </p:cNvPr>
          <p:cNvSpPr txBox="1"/>
          <p:nvPr/>
        </p:nvSpPr>
        <p:spPr>
          <a:xfrm>
            <a:off x="2520072" y="3861048"/>
            <a:ext cx="6012368" cy="1200329"/>
          </a:xfrm>
          <a:prstGeom prst="rect">
            <a:avLst/>
          </a:prstGeom>
          <a:noFill/>
        </p:spPr>
        <p:txBody>
          <a:bodyPr wrap="square" rtlCol="0">
            <a:spAutoFit/>
          </a:bodyPr>
          <a:lstStyle/>
          <a:p>
            <a:pPr algn="just"/>
            <a:r>
              <a:rPr lang="en-US" dirty="0"/>
              <a:t>climate dynamics and modelling, meteorology, water, energy, agriculture, tourism, health, economics, policy, engineering, vulnerability and impacts and adaptation and mitigation. </a:t>
            </a:r>
            <a:endParaRPr lang="en-JM" dirty="0"/>
          </a:p>
        </p:txBody>
      </p:sp>
    </p:spTree>
    <p:extLst>
      <p:ext uri="{BB962C8B-B14F-4D97-AF65-F5344CB8AC3E}">
        <p14:creationId xmlns:p14="http://schemas.microsoft.com/office/powerpoint/2010/main" val="3314196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6" name="Picture 2" descr="Image result for Flooding in Mandeville Jamaica">
            <a:extLst>
              <a:ext uri="{FF2B5EF4-FFF2-40B4-BE49-F238E27FC236}">
                <a16:creationId xmlns="" xmlns:a16="http://schemas.microsoft.com/office/drawing/2014/main" id="{AE79BB91-BD45-4566-9D67-B92497642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836712"/>
            <a:ext cx="2149200" cy="1214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mountain in the background&#10;&#10;Description automatically generated">
            <a:extLst>
              <a:ext uri="{FF2B5EF4-FFF2-40B4-BE49-F238E27FC236}">
                <a16:creationId xmlns="" xmlns:a16="http://schemas.microsoft.com/office/drawing/2014/main" id="{21F2CFF8-9ED9-468C-8480-BB988A56C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060848"/>
            <a:ext cx="2145600" cy="1609200"/>
          </a:xfrm>
          <a:prstGeom prst="rect">
            <a:avLst/>
          </a:prstGeom>
        </p:spPr>
      </p:pic>
      <p:pic>
        <p:nvPicPr>
          <p:cNvPr id="8" name="Picture 7" descr="A picture containing outdoor, grass, water, building&#10;&#10;Description automatically generated">
            <a:extLst>
              <a:ext uri="{FF2B5EF4-FFF2-40B4-BE49-F238E27FC236}">
                <a16:creationId xmlns="" xmlns:a16="http://schemas.microsoft.com/office/drawing/2014/main" id="{8B8BBEEC-4EA6-4905-B149-2AFCBBBE5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 y="3645024"/>
            <a:ext cx="2148622" cy="1609200"/>
          </a:xfrm>
          <a:prstGeom prst="rect">
            <a:avLst/>
          </a:prstGeom>
        </p:spPr>
      </p:pic>
      <p:pic>
        <p:nvPicPr>
          <p:cNvPr id="4" name="Picture 3" descr="A picture containing grass, outdoor, water, boat&#10;&#10;Description automatically generated">
            <a:extLst>
              <a:ext uri="{FF2B5EF4-FFF2-40B4-BE49-F238E27FC236}">
                <a16:creationId xmlns="" xmlns:a16="http://schemas.microsoft.com/office/drawing/2014/main" id="{B00E0DE5-1B13-4DBC-BBAC-82EDD6D9E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5229200"/>
            <a:ext cx="2149200" cy="1206648"/>
          </a:xfrm>
          <a:prstGeom prst="rect">
            <a:avLst/>
          </a:prstGeom>
        </p:spPr>
      </p:pic>
      <p:sp>
        <p:nvSpPr>
          <p:cNvPr id="11" name="Content Placeholder 2">
            <a:extLst>
              <a:ext uri="{FF2B5EF4-FFF2-40B4-BE49-F238E27FC236}">
                <a16:creationId xmlns="" xmlns:a16="http://schemas.microsoft.com/office/drawing/2014/main" id="{8E731B83-F990-4594-B5B3-191AAC2BBF3D}"/>
              </a:ext>
            </a:extLst>
          </p:cNvPr>
          <p:cNvSpPr txBox="1">
            <a:spLocks/>
          </p:cNvSpPr>
          <p:nvPr/>
        </p:nvSpPr>
        <p:spPr>
          <a:xfrm>
            <a:off x="2195736" y="1052736"/>
            <a:ext cx="6480000" cy="936104"/>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3600" dirty="0"/>
              <a:t>CONTEXT 3</a:t>
            </a:r>
          </a:p>
          <a:p>
            <a:endParaRPr lang="en-JM" sz="2800" dirty="0"/>
          </a:p>
          <a:p>
            <a:endParaRPr lang="en-JM" dirty="0"/>
          </a:p>
          <a:p>
            <a:endParaRPr lang="en-JM" dirty="0"/>
          </a:p>
        </p:txBody>
      </p:sp>
      <p:cxnSp>
        <p:nvCxnSpPr>
          <p:cNvPr id="13" name="Straight Connector 12">
            <a:extLst>
              <a:ext uri="{FF2B5EF4-FFF2-40B4-BE49-F238E27FC236}">
                <a16:creationId xmlns="" xmlns:a16="http://schemas.microsoft.com/office/drawing/2014/main" id="{45456CA6-CE06-4CBE-A625-B283FFB4DE91}"/>
              </a:ext>
            </a:extLst>
          </p:cNvPr>
          <p:cNvCxnSpPr/>
          <p:nvPr/>
        </p:nvCxnSpPr>
        <p:spPr>
          <a:xfrm flipH="1">
            <a:off x="2339752" y="1767512"/>
            <a:ext cx="5400000" cy="915"/>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99199024-84EC-451A-9C7A-5645B23EE8B3}"/>
              </a:ext>
            </a:extLst>
          </p:cNvPr>
          <p:cNvPicPr/>
          <p:nvPr/>
        </p:nvPicPr>
        <p:blipFill rotWithShape="1">
          <a:blip r:embed="rId7">
            <a:extLst>
              <a:ext uri="{28A0092B-C50C-407E-A947-70E740481C1C}">
                <a14:useLocalDpi xmlns:a14="http://schemas.microsoft.com/office/drawing/2010/main" val="0"/>
              </a:ext>
            </a:extLst>
          </a:blip>
          <a:srcRect l="3566" t="9231" r="79793" b="8072"/>
          <a:stretch/>
        </p:blipFill>
        <p:spPr bwMode="auto">
          <a:xfrm>
            <a:off x="2195736" y="1825263"/>
            <a:ext cx="1008113" cy="1152128"/>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 xmlns:a16="http://schemas.microsoft.com/office/drawing/2014/main" id="{6A85A1D7-C70E-4C30-8EC7-77A7A065A8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320" y="1974584"/>
            <a:ext cx="892017" cy="892017"/>
          </a:xfrm>
          <a:prstGeom prst="rect">
            <a:avLst/>
          </a:prstGeom>
        </p:spPr>
      </p:pic>
      <p:pic>
        <p:nvPicPr>
          <p:cNvPr id="12" name="Picture 11">
            <a:extLst>
              <a:ext uri="{FF2B5EF4-FFF2-40B4-BE49-F238E27FC236}">
                <a16:creationId xmlns="" xmlns:a16="http://schemas.microsoft.com/office/drawing/2014/main" id="{41ACCCC6-24E9-4438-9896-EC919F6732B3}"/>
              </a:ext>
            </a:extLst>
          </p:cNvPr>
          <p:cNvPicPr/>
          <p:nvPr/>
        </p:nvPicPr>
        <p:blipFill rotWithShape="1">
          <a:blip r:embed="rId7">
            <a:extLst>
              <a:ext uri="{28A0092B-C50C-407E-A947-70E740481C1C}">
                <a14:useLocalDpi xmlns:a14="http://schemas.microsoft.com/office/drawing/2010/main" val="0"/>
              </a:ext>
            </a:extLst>
          </a:blip>
          <a:srcRect l="34223" t="9231" r="38438" b="8072"/>
          <a:stretch/>
        </p:blipFill>
        <p:spPr bwMode="auto">
          <a:xfrm>
            <a:off x="3491879" y="1830568"/>
            <a:ext cx="1656185" cy="1152128"/>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 xmlns:a16="http://schemas.microsoft.com/office/drawing/2014/main" id="{D66351A8-C7F9-4068-B01B-11CA11413A60}"/>
              </a:ext>
            </a:extLst>
          </p:cNvPr>
          <p:cNvPicPr/>
          <p:nvPr/>
        </p:nvPicPr>
        <p:blipFill rotWithShape="1">
          <a:blip r:embed="rId7">
            <a:extLst>
              <a:ext uri="{28A0092B-C50C-407E-A947-70E740481C1C}">
                <a14:useLocalDpi xmlns:a14="http://schemas.microsoft.com/office/drawing/2010/main" val="0"/>
              </a:ext>
            </a:extLst>
          </a:blip>
          <a:srcRect l="71402" t="9231" r="2448" b="8072"/>
          <a:stretch/>
        </p:blipFill>
        <p:spPr bwMode="auto">
          <a:xfrm>
            <a:off x="5292080" y="1799813"/>
            <a:ext cx="1584176" cy="1152128"/>
          </a:xfrm>
          <a:prstGeom prst="rect">
            <a:avLst/>
          </a:prstGeom>
          <a:noFill/>
          <a:ln>
            <a:noFill/>
          </a:ln>
          <a:extLst>
            <a:ext uri="{53640926-AAD7-44D8-BBD7-CCE9431645EC}">
              <a14:shadowObscured xmlns:a14="http://schemas.microsoft.com/office/drawing/2010/main"/>
            </a:ext>
          </a:extLst>
        </p:spPr>
      </p:pic>
      <p:pic>
        <p:nvPicPr>
          <p:cNvPr id="3" name="Picture 2" descr="A picture containing food&#10;&#10;Description automatically generated">
            <a:extLst>
              <a:ext uri="{FF2B5EF4-FFF2-40B4-BE49-F238E27FC236}">
                <a16:creationId xmlns="" xmlns:a16="http://schemas.microsoft.com/office/drawing/2014/main" id="{8F33E502-9DD0-4A5F-BE48-CF2F4E7A2C8A}"/>
              </a:ext>
            </a:extLst>
          </p:cNvPr>
          <p:cNvPicPr>
            <a:picLocks noChangeAspect="1"/>
          </p:cNvPicPr>
          <p:nvPr/>
        </p:nvPicPr>
        <p:blipFill rotWithShape="1">
          <a:blip r:embed="rId9">
            <a:extLst>
              <a:ext uri="{28A0092B-C50C-407E-A947-70E740481C1C}">
                <a14:useLocalDpi xmlns:a14="http://schemas.microsoft.com/office/drawing/2010/main" val="0"/>
              </a:ext>
            </a:extLst>
          </a:blip>
          <a:srcRect r="79255" b="26274"/>
          <a:stretch/>
        </p:blipFill>
        <p:spPr>
          <a:xfrm>
            <a:off x="2169104" y="2986661"/>
            <a:ext cx="1250767" cy="119380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1DD3A256-E332-4E2C-B1EC-3D19D2D0FF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50944" y="3016757"/>
            <a:ext cx="1524797" cy="1036036"/>
          </a:xfrm>
          <a:prstGeom prst="rect">
            <a:avLst/>
          </a:prstGeom>
        </p:spPr>
      </p:pic>
      <p:pic>
        <p:nvPicPr>
          <p:cNvPr id="16" name="Picture 15" descr="A picture containing food&#10;&#10;Description automatically generated">
            <a:extLst>
              <a:ext uri="{FF2B5EF4-FFF2-40B4-BE49-F238E27FC236}">
                <a16:creationId xmlns="" xmlns:a16="http://schemas.microsoft.com/office/drawing/2014/main" id="{394E23AB-9885-43DE-BD63-E5FED930AC1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24126" y="3042672"/>
            <a:ext cx="1102233" cy="1152963"/>
          </a:xfrm>
          <a:prstGeom prst="rect">
            <a:avLst/>
          </a:prstGeom>
        </p:spPr>
      </p:pic>
      <p:pic>
        <p:nvPicPr>
          <p:cNvPr id="18" name="Picture 17" descr="A close up of a logo&#10;&#10;Description automatically generated">
            <a:extLst>
              <a:ext uri="{FF2B5EF4-FFF2-40B4-BE49-F238E27FC236}">
                <a16:creationId xmlns="" xmlns:a16="http://schemas.microsoft.com/office/drawing/2014/main" id="{9672BE9E-E4EA-4B1C-B51D-8BFDDDA2AF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84503" y="4504969"/>
            <a:ext cx="1949050" cy="551040"/>
          </a:xfrm>
          <a:prstGeom prst="rect">
            <a:avLst/>
          </a:prstGeom>
        </p:spPr>
      </p:pic>
      <p:pic>
        <p:nvPicPr>
          <p:cNvPr id="20" name="Picture 19" descr="A picture containing drawing&#10;&#10;Description automatically generated">
            <a:extLst>
              <a:ext uri="{FF2B5EF4-FFF2-40B4-BE49-F238E27FC236}">
                <a16:creationId xmlns="" xmlns:a16="http://schemas.microsoft.com/office/drawing/2014/main" id="{E9C5B8F5-C6AF-4540-9CF0-50C7EC2F6C4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52319" y="2984197"/>
            <a:ext cx="863797" cy="978123"/>
          </a:xfrm>
          <a:prstGeom prst="rect">
            <a:avLst/>
          </a:prstGeom>
        </p:spPr>
      </p:pic>
      <p:pic>
        <p:nvPicPr>
          <p:cNvPr id="5123" name="Picture 3" descr="Image result for noaa">
            <a:hlinkClick r:id="rId14"/>
            <a:extLst>
              <a:ext uri="{FF2B5EF4-FFF2-40B4-BE49-F238E27FC236}">
                <a16:creationId xmlns="" xmlns:a16="http://schemas.microsoft.com/office/drawing/2014/main" id="{894986CE-3CD0-4A11-864F-C054B6ABAEB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3655" y="4305146"/>
            <a:ext cx="1036036" cy="1036036"/>
          </a:xfrm>
          <a:prstGeom prst="rect">
            <a:avLst/>
          </a:prstGeom>
          <a:noFill/>
          <a:extLst>
            <a:ext uri="{909E8E84-426E-40DD-AFC4-6F175D3DCCD1}">
              <a14:hiddenFill xmlns:a14="http://schemas.microsoft.com/office/drawing/2010/main">
                <a:solidFill>
                  <a:srgbClr val="FFFFFF"/>
                </a:solidFill>
              </a14:hiddenFill>
            </a:ext>
          </a:extLst>
        </p:spPr>
      </p:pic>
      <p:pic>
        <p:nvPicPr>
          <p:cNvPr id="23" name="Graphic 22">
            <a:extLst>
              <a:ext uri="{FF2B5EF4-FFF2-40B4-BE49-F238E27FC236}">
                <a16:creationId xmlns="" xmlns:a16="http://schemas.microsoft.com/office/drawing/2014/main" id="{1BF4B722-4AB0-42A7-8738-60FED9A9B321}"/>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2359296" y="5793271"/>
            <a:ext cx="3921350" cy="775651"/>
          </a:xfrm>
          <a:prstGeom prst="rect">
            <a:avLst/>
          </a:prstGeom>
        </p:spPr>
      </p:pic>
      <p:pic>
        <p:nvPicPr>
          <p:cNvPr id="24" name="Picture 3">
            <a:extLst>
              <a:ext uri="{FF2B5EF4-FFF2-40B4-BE49-F238E27FC236}">
                <a16:creationId xmlns="" xmlns:a16="http://schemas.microsoft.com/office/drawing/2014/main" id="{A042683D-7515-449E-A053-68370AF3E06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23401" y="4278382"/>
            <a:ext cx="654896" cy="12817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 xmlns:a16="http://schemas.microsoft.com/office/drawing/2014/main" id="{B1439C7B-F7D9-45F1-AF94-7855B48A655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27567" y="4305146"/>
            <a:ext cx="971550" cy="112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229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ooding in Mandeville Jamaica">
            <a:extLst>
              <a:ext uri="{FF2B5EF4-FFF2-40B4-BE49-F238E27FC236}">
                <a16:creationId xmlns="" xmlns:a16="http://schemas.microsoft.com/office/drawing/2014/main" id="{AE79BB91-BD45-4566-9D67-B92497642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836712"/>
            <a:ext cx="2149200" cy="1214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mountain in the background&#10;&#10;Description automatically generated">
            <a:extLst>
              <a:ext uri="{FF2B5EF4-FFF2-40B4-BE49-F238E27FC236}">
                <a16:creationId xmlns="" xmlns:a16="http://schemas.microsoft.com/office/drawing/2014/main" id="{21F2CFF8-9ED9-468C-8480-BB988A56C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060848"/>
            <a:ext cx="2145600" cy="1609200"/>
          </a:xfrm>
          <a:prstGeom prst="rect">
            <a:avLst/>
          </a:prstGeom>
        </p:spPr>
      </p:pic>
      <p:pic>
        <p:nvPicPr>
          <p:cNvPr id="8" name="Picture 7" descr="A picture containing outdoor, grass, water, building&#10;&#10;Description automatically generated">
            <a:extLst>
              <a:ext uri="{FF2B5EF4-FFF2-40B4-BE49-F238E27FC236}">
                <a16:creationId xmlns="" xmlns:a16="http://schemas.microsoft.com/office/drawing/2014/main" id="{8B8BBEEC-4EA6-4905-B149-2AFCBBBE5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 y="3645024"/>
            <a:ext cx="2148622" cy="1609200"/>
          </a:xfrm>
          <a:prstGeom prst="rect">
            <a:avLst/>
          </a:prstGeom>
        </p:spPr>
      </p:pic>
      <p:pic>
        <p:nvPicPr>
          <p:cNvPr id="4" name="Picture 3" descr="A picture containing grass, outdoor, water, boat&#10;&#10;Description automatically generated">
            <a:extLst>
              <a:ext uri="{FF2B5EF4-FFF2-40B4-BE49-F238E27FC236}">
                <a16:creationId xmlns="" xmlns:a16="http://schemas.microsoft.com/office/drawing/2014/main" id="{B00E0DE5-1B13-4DBC-BBAC-82EDD6D9E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5229200"/>
            <a:ext cx="2149200" cy="1206648"/>
          </a:xfrm>
          <a:prstGeom prst="rect">
            <a:avLst/>
          </a:prstGeom>
        </p:spPr>
      </p:pic>
      <p:sp>
        <p:nvSpPr>
          <p:cNvPr id="11" name="Content Placeholder 2">
            <a:extLst>
              <a:ext uri="{FF2B5EF4-FFF2-40B4-BE49-F238E27FC236}">
                <a16:creationId xmlns="" xmlns:a16="http://schemas.microsoft.com/office/drawing/2014/main" id="{8E731B83-F990-4594-B5B3-191AAC2BBF3D}"/>
              </a:ext>
            </a:extLst>
          </p:cNvPr>
          <p:cNvSpPr txBox="1">
            <a:spLocks/>
          </p:cNvSpPr>
          <p:nvPr/>
        </p:nvSpPr>
        <p:spPr>
          <a:xfrm>
            <a:off x="2340472" y="1484784"/>
            <a:ext cx="6480000" cy="4873752"/>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3600" dirty="0"/>
              <a:t>CONTENT:  </a:t>
            </a:r>
            <a:r>
              <a:rPr lang="en-JM" sz="3600" dirty="0" smtClean="0"/>
              <a:t>6+3 </a:t>
            </a:r>
            <a:endParaRPr lang="en-JM" sz="3600" dirty="0"/>
          </a:p>
          <a:p>
            <a:endParaRPr lang="en-JM" sz="3600" dirty="0"/>
          </a:p>
          <a:p>
            <a:r>
              <a:rPr lang="en-JM" sz="3600" dirty="0"/>
              <a:t> 6</a:t>
            </a:r>
            <a:r>
              <a:rPr lang="en-JM" sz="3600" dirty="0" smtClean="0"/>
              <a:t> Science Questions</a:t>
            </a:r>
            <a:endParaRPr lang="en-JM" sz="3600" dirty="0"/>
          </a:p>
          <a:p>
            <a:r>
              <a:rPr lang="en-JM" sz="3600" dirty="0"/>
              <a:t> </a:t>
            </a:r>
            <a:r>
              <a:rPr lang="en-JM" sz="3600" dirty="0" smtClean="0"/>
              <a:t>3 Impacts Questions</a:t>
            </a:r>
            <a:endParaRPr lang="en-JM" sz="3600" dirty="0"/>
          </a:p>
        </p:txBody>
      </p:sp>
      <p:cxnSp>
        <p:nvCxnSpPr>
          <p:cNvPr id="13" name="Straight Connector 12">
            <a:extLst>
              <a:ext uri="{FF2B5EF4-FFF2-40B4-BE49-F238E27FC236}">
                <a16:creationId xmlns="" xmlns:a16="http://schemas.microsoft.com/office/drawing/2014/main" id="{45456CA6-CE06-4CBE-A625-B283FFB4DE91}"/>
              </a:ext>
            </a:extLst>
          </p:cNvPr>
          <p:cNvCxnSpPr/>
          <p:nvPr/>
        </p:nvCxnSpPr>
        <p:spPr>
          <a:xfrm flipH="1">
            <a:off x="2411760" y="2204864"/>
            <a:ext cx="5400000" cy="91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437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1000"/>
                                        <p:tgtEl>
                                          <p:spTgt spid="11">
                                            <p:txEl>
                                              <p:pRg st="3" end="3"/>
                                            </p:txEl>
                                          </p:spTgt>
                                        </p:tgtEl>
                                      </p:cBhvr>
                                    </p:animEffect>
                                    <p:anim calcmode="lin" valueType="num">
                                      <p:cBhvr>
                                        <p:cTn id="1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ooding in Mandeville Jamaica">
            <a:extLst>
              <a:ext uri="{FF2B5EF4-FFF2-40B4-BE49-F238E27FC236}">
                <a16:creationId xmlns="" xmlns:a16="http://schemas.microsoft.com/office/drawing/2014/main" id="{AE79BB91-BD45-4566-9D67-B92497642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836712"/>
            <a:ext cx="2149200" cy="1214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mountain in the background&#10;&#10;Description automatically generated">
            <a:extLst>
              <a:ext uri="{FF2B5EF4-FFF2-40B4-BE49-F238E27FC236}">
                <a16:creationId xmlns="" xmlns:a16="http://schemas.microsoft.com/office/drawing/2014/main" id="{21F2CFF8-9ED9-468C-8480-BB988A56C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2060848"/>
            <a:ext cx="2145600" cy="1609200"/>
          </a:xfrm>
          <a:prstGeom prst="rect">
            <a:avLst/>
          </a:prstGeom>
        </p:spPr>
      </p:pic>
      <p:pic>
        <p:nvPicPr>
          <p:cNvPr id="8" name="Picture 7" descr="A picture containing outdoor, grass, water, building&#10;&#10;Description automatically generated">
            <a:extLst>
              <a:ext uri="{FF2B5EF4-FFF2-40B4-BE49-F238E27FC236}">
                <a16:creationId xmlns="" xmlns:a16="http://schemas.microsoft.com/office/drawing/2014/main" id="{8B8BBEEC-4EA6-4905-B149-2AFCBBBE5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4" y="3645024"/>
            <a:ext cx="2148622" cy="1609200"/>
          </a:xfrm>
          <a:prstGeom prst="rect">
            <a:avLst/>
          </a:prstGeom>
        </p:spPr>
      </p:pic>
      <p:pic>
        <p:nvPicPr>
          <p:cNvPr id="4" name="Picture 3" descr="A picture containing grass, outdoor, water, boat&#10;&#10;Description automatically generated">
            <a:extLst>
              <a:ext uri="{FF2B5EF4-FFF2-40B4-BE49-F238E27FC236}">
                <a16:creationId xmlns="" xmlns:a16="http://schemas.microsoft.com/office/drawing/2014/main" id="{B00E0DE5-1B13-4DBC-BBAC-82EDD6D9E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5229200"/>
            <a:ext cx="2149200" cy="1206648"/>
          </a:xfrm>
          <a:prstGeom prst="rect">
            <a:avLst/>
          </a:prstGeom>
        </p:spPr>
      </p:pic>
      <p:sp>
        <p:nvSpPr>
          <p:cNvPr id="11" name="Content Placeholder 2">
            <a:extLst>
              <a:ext uri="{FF2B5EF4-FFF2-40B4-BE49-F238E27FC236}">
                <a16:creationId xmlns="" xmlns:a16="http://schemas.microsoft.com/office/drawing/2014/main" id="{8E731B83-F990-4594-B5B3-191AAC2BBF3D}"/>
              </a:ext>
            </a:extLst>
          </p:cNvPr>
          <p:cNvSpPr txBox="1">
            <a:spLocks/>
          </p:cNvSpPr>
          <p:nvPr/>
        </p:nvSpPr>
        <p:spPr>
          <a:xfrm>
            <a:off x="2340472" y="1484784"/>
            <a:ext cx="6480000" cy="4873752"/>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sz="3600" dirty="0"/>
              <a:t>CONTENT:  </a:t>
            </a:r>
            <a:r>
              <a:rPr lang="en-JM" sz="3600" dirty="0" smtClean="0"/>
              <a:t>6+4</a:t>
            </a:r>
            <a:endParaRPr lang="en-JM" sz="3600" dirty="0"/>
          </a:p>
          <a:p>
            <a:endParaRPr lang="en-JM" sz="3600" dirty="0"/>
          </a:p>
          <a:p>
            <a:r>
              <a:rPr lang="en-JM" sz="3600" dirty="0"/>
              <a:t> </a:t>
            </a:r>
            <a:r>
              <a:rPr lang="en-JM" sz="3600" dirty="0" smtClean="0"/>
              <a:t>6 Science Questions</a:t>
            </a:r>
            <a:endParaRPr lang="en-JM" sz="3600" dirty="0"/>
          </a:p>
          <a:p>
            <a:endParaRPr lang="en-JM" sz="3600" dirty="0"/>
          </a:p>
        </p:txBody>
      </p:sp>
      <p:cxnSp>
        <p:nvCxnSpPr>
          <p:cNvPr id="13" name="Straight Connector 12">
            <a:extLst>
              <a:ext uri="{FF2B5EF4-FFF2-40B4-BE49-F238E27FC236}">
                <a16:creationId xmlns="" xmlns:a16="http://schemas.microsoft.com/office/drawing/2014/main" id="{45456CA6-CE06-4CBE-A625-B283FFB4DE91}"/>
              </a:ext>
            </a:extLst>
          </p:cNvPr>
          <p:cNvCxnSpPr/>
          <p:nvPr/>
        </p:nvCxnSpPr>
        <p:spPr>
          <a:xfrm flipH="1">
            <a:off x="2411760" y="2204864"/>
            <a:ext cx="5400000" cy="91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037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F7E98A-DD99-4D9F-BD93-9E76B047C6D1}" type="slidenum">
              <a:rPr lang="en-JM" smtClean="0"/>
              <a:pPr fontAlgn="base">
                <a:spcBef>
                  <a:spcPct val="0"/>
                </a:spcBef>
                <a:spcAft>
                  <a:spcPct val="0"/>
                </a:spcAft>
                <a:defRPr/>
              </a:pPr>
              <a:t>9</a:t>
            </a:fld>
            <a:endParaRPr lang="en-JM"/>
          </a:p>
        </p:txBody>
      </p:sp>
      <p:cxnSp>
        <p:nvCxnSpPr>
          <p:cNvPr id="14" name="Straight Connector 13"/>
          <p:cNvCxnSpPr/>
          <p:nvPr/>
        </p:nvCxnSpPr>
        <p:spPr>
          <a:xfrm rot="5400000">
            <a:off x="-1606997" y="3298676"/>
            <a:ext cx="659735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3"/>
          <p:cNvSpPr txBox="1">
            <a:spLocks noChangeArrowheads="1"/>
          </p:cNvSpPr>
          <p:nvPr/>
        </p:nvSpPr>
        <p:spPr bwMode="auto">
          <a:xfrm>
            <a:off x="107504" y="1916832"/>
            <a:ext cx="1512168" cy="3312368"/>
          </a:xfrm>
          <a:prstGeom prst="rect">
            <a:avLst/>
          </a:prstGeom>
          <a:noFill/>
          <a:ln w="9525">
            <a:noFill/>
            <a:miter lim="800000"/>
            <a:headEnd/>
            <a:tailEnd/>
          </a:ln>
        </p:spPr>
        <p:txBody>
          <a:bodyPr/>
          <a:lstStyle/>
          <a:p>
            <a:pPr algn="ctr" fontAlgn="auto">
              <a:lnSpc>
                <a:spcPct val="80000"/>
              </a:lnSpc>
              <a:spcBef>
                <a:spcPts val="1800"/>
              </a:spcBef>
              <a:spcAft>
                <a:spcPts val="0"/>
              </a:spcAft>
              <a:buClr>
                <a:schemeClr val="accent1"/>
              </a:buClr>
              <a:buSzPct val="80000"/>
              <a:defRPr/>
            </a:pPr>
            <a:r>
              <a:rPr lang="en-GB" sz="1700" b="1" dirty="0" smtClean="0">
                <a:solidFill>
                  <a:srgbClr val="0070C0"/>
                </a:solidFill>
                <a:latin typeface="Berlin Sans FB" pitchFamily="34" charset="0"/>
              </a:rPr>
              <a:t>Science Questions</a:t>
            </a:r>
            <a:endParaRPr lang="en-GB" sz="1700" dirty="0">
              <a:solidFill>
                <a:srgbClr val="0070C0"/>
              </a:solidFill>
              <a:latin typeface="Berlin Sans FB" pitchFamily="34" charset="0"/>
            </a:endParaRPr>
          </a:p>
          <a:p>
            <a:pPr algn="ctr" fontAlgn="auto">
              <a:lnSpc>
                <a:spcPct val="80000"/>
              </a:lnSpc>
              <a:spcBef>
                <a:spcPts val="1800"/>
              </a:spcBef>
              <a:spcAft>
                <a:spcPts val="0"/>
              </a:spcAft>
              <a:buClr>
                <a:schemeClr val="accent1"/>
              </a:buClr>
              <a:buSzPct val="80000"/>
              <a:defRPr/>
            </a:pPr>
            <a:endParaRPr lang="en-GB" sz="1000" dirty="0">
              <a:solidFill>
                <a:srgbClr val="FF0000"/>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endParaRPr lang="en-GB" sz="800" dirty="0">
              <a:solidFill>
                <a:srgbClr val="FFCCCC"/>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sz="1700" b="1" dirty="0" smtClean="0">
                <a:solidFill>
                  <a:schemeClr val="accent3">
                    <a:lumMod val="40000"/>
                    <a:lumOff val="60000"/>
                  </a:schemeClr>
                </a:solidFill>
                <a:latin typeface="Berlin Sans FB" pitchFamily="34" charset="0"/>
                <a:cs typeface="+mn-cs"/>
              </a:rPr>
              <a:t>Impacts Questions</a:t>
            </a: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r>
              <a:rPr lang="en-GB" dirty="0">
                <a:solidFill>
                  <a:schemeClr val="accent3">
                    <a:lumMod val="40000"/>
                    <a:lumOff val="60000"/>
                  </a:schemeClr>
                </a:solidFill>
                <a:latin typeface="Berlin Sans FB" pitchFamily="34" charset="0"/>
                <a:cs typeface="+mn-cs"/>
              </a:rPr>
              <a:t/>
            </a:r>
            <a:br>
              <a:rPr lang="en-GB" dirty="0">
                <a:solidFill>
                  <a:schemeClr val="accent3">
                    <a:lumMod val="40000"/>
                    <a:lumOff val="60000"/>
                  </a:schemeClr>
                </a:solidFill>
                <a:latin typeface="Berlin Sans FB" pitchFamily="34" charset="0"/>
                <a:cs typeface="+mn-cs"/>
              </a:rPr>
            </a:br>
            <a:endParaRPr lang="en-GB" dirty="0">
              <a:solidFill>
                <a:schemeClr val="accent3">
                  <a:lumMod val="40000"/>
                  <a:lumOff val="60000"/>
                </a:schemeClr>
              </a:solidFill>
              <a:latin typeface="Berlin Sans FB" pitchFamily="34" charset="0"/>
              <a:cs typeface="+mn-cs"/>
            </a:endParaRPr>
          </a:p>
          <a:p>
            <a:pPr algn="ctr" fontAlgn="auto">
              <a:lnSpc>
                <a:spcPct val="80000"/>
              </a:lnSpc>
              <a:spcBef>
                <a:spcPts val="1800"/>
              </a:spcBef>
              <a:spcAft>
                <a:spcPts val="0"/>
              </a:spcAft>
              <a:buClr>
                <a:schemeClr val="accent1"/>
              </a:buClr>
              <a:buSzPct val="80000"/>
              <a:defRPr/>
            </a:pPr>
            <a:r>
              <a:rPr lang="en-GB" dirty="0">
                <a:solidFill>
                  <a:srgbClr val="FFCCCC"/>
                </a:solidFill>
                <a:latin typeface="Berlin Sans FB" pitchFamily="34" charset="0"/>
                <a:cs typeface="+mn-cs"/>
              </a:rPr>
              <a:t/>
            </a:r>
            <a:br>
              <a:rPr lang="en-GB" dirty="0">
                <a:solidFill>
                  <a:srgbClr val="FFCCCC"/>
                </a:solidFill>
                <a:latin typeface="Berlin Sans FB" pitchFamily="34" charset="0"/>
                <a:cs typeface="+mn-cs"/>
              </a:rPr>
            </a:br>
            <a:r>
              <a:rPr lang="en-GB" sz="1600" b="1" dirty="0">
                <a:solidFill>
                  <a:srgbClr val="FF0000"/>
                </a:solidFill>
                <a:latin typeface="+mn-lt"/>
                <a:cs typeface="+mn-cs"/>
              </a:rPr>
              <a:t/>
            </a:r>
            <a:br>
              <a:rPr lang="en-GB" sz="1600" b="1" dirty="0">
                <a:solidFill>
                  <a:srgbClr val="FF0000"/>
                </a:solidFill>
                <a:latin typeface="+mn-lt"/>
                <a:cs typeface="+mn-cs"/>
              </a:rPr>
            </a:br>
            <a:endParaRPr lang="en-GB" b="1" dirty="0">
              <a:solidFill>
                <a:srgbClr val="FF0000"/>
              </a:solidFill>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buFont typeface="Wingdings" pitchFamily="2" charset="2"/>
              <a:buChar char=""/>
              <a:defRPr/>
            </a:pPr>
            <a:endParaRPr lang="en-GB" dirty="0">
              <a:latin typeface="+mn-lt"/>
              <a:cs typeface="+mn-cs"/>
            </a:endParaRPr>
          </a:p>
          <a:p>
            <a:pPr marL="457200" indent="-457200" fontAlgn="auto">
              <a:lnSpc>
                <a:spcPct val="80000"/>
              </a:lnSpc>
              <a:spcBef>
                <a:spcPts val="1800"/>
              </a:spcBef>
              <a:spcAft>
                <a:spcPts val="0"/>
              </a:spcAft>
              <a:buClr>
                <a:schemeClr val="accent1"/>
              </a:buClr>
              <a:buSzPct val="80000"/>
              <a:defRPr/>
            </a:pPr>
            <a:r>
              <a:rPr lang="en-GB" b="1" dirty="0">
                <a:solidFill>
                  <a:srgbClr val="FF0000"/>
                </a:solidFill>
                <a:latin typeface="+mn-lt"/>
                <a:cs typeface="+mn-cs"/>
              </a:rPr>
              <a:t>		</a:t>
            </a:r>
          </a:p>
        </p:txBody>
      </p:sp>
      <p:sp>
        <p:nvSpPr>
          <p:cNvPr id="13" name="Title 1">
            <a:extLst>
              <a:ext uri="{FF2B5EF4-FFF2-40B4-BE49-F238E27FC236}">
                <a16:creationId xmlns="" xmlns:a16="http://schemas.microsoft.com/office/drawing/2014/main" id="{47CF14C6-223A-4D52-9659-7A8810D244BC}"/>
              </a:ext>
            </a:extLst>
          </p:cNvPr>
          <p:cNvSpPr>
            <a:spLocks noGrp="1"/>
          </p:cNvSpPr>
          <p:nvPr>
            <p:ph type="title"/>
          </p:nvPr>
        </p:nvSpPr>
        <p:spPr>
          <a:xfrm>
            <a:off x="1980432" y="-207304"/>
            <a:ext cx="6480000" cy="900000"/>
          </a:xfrm>
        </p:spPr>
        <p:txBody>
          <a:bodyPr>
            <a:normAutofit/>
          </a:bodyPr>
          <a:lstStyle/>
          <a:p>
            <a:r>
              <a:rPr lang="en-JM" dirty="0">
                <a:latin typeface="Arial Rounded MT Bold" panose="020F0704030504030204" pitchFamily="34" charset="0"/>
              </a:rPr>
              <a:t>6 </a:t>
            </a:r>
            <a:r>
              <a:rPr lang="en-JM" dirty="0" smtClean="0">
                <a:latin typeface="Arial Rounded MT Bold" panose="020F0704030504030204" pitchFamily="34" charset="0"/>
              </a:rPr>
              <a:t>Science Questions</a:t>
            </a:r>
            <a:endParaRPr lang="en-JM" dirty="0">
              <a:latin typeface="Arial Rounded MT Bold" panose="020F0704030504030204" pitchFamily="34" charset="0"/>
            </a:endParaRPr>
          </a:p>
        </p:txBody>
      </p:sp>
      <p:sp>
        <p:nvSpPr>
          <p:cNvPr id="15" name="Content Placeholder 2">
            <a:extLst>
              <a:ext uri="{FF2B5EF4-FFF2-40B4-BE49-F238E27FC236}">
                <a16:creationId xmlns="" xmlns:a16="http://schemas.microsoft.com/office/drawing/2014/main" id="{427CEBE2-BBB0-4B3F-9AAA-3474E49E27FA}"/>
              </a:ext>
            </a:extLst>
          </p:cNvPr>
          <p:cNvSpPr txBox="1">
            <a:spLocks/>
          </p:cNvSpPr>
          <p:nvPr/>
        </p:nvSpPr>
        <p:spPr>
          <a:xfrm>
            <a:off x="1835696" y="908720"/>
            <a:ext cx="6768752" cy="4873752"/>
          </a:xfrm>
          <a:prstGeom prst="rect">
            <a:avLst/>
          </a:prstGeom>
        </p:spPr>
        <p:txBody>
          <a:bodyPr/>
          <a:lstStyle>
            <a:lvl1pPr marL="273050" indent="-273050" algn="l" rtl="0" eaLnBrk="0" fontAlgn="base" hangingPunct="0">
              <a:spcBef>
                <a:spcPts val="600"/>
              </a:spcBef>
              <a:spcAft>
                <a:spcPct val="0"/>
              </a:spcAft>
              <a:buClr>
                <a:srgbClr val="C00000"/>
              </a:buClr>
              <a:buSzPct val="70000"/>
              <a:buFont typeface="Wingdings" pitchFamily="2" charset="2"/>
              <a:buChar char=""/>
              <a:defRPr sz="2400" kern="1200">
                <a:solidFill>
                  <a:schemeClr val="tx1"/>
                </a:solidFill>
                <a:latin typeface="Calibri" pitchFamily="34" charset="0"/>
                <a:ea typeface="+mn-ea"/>
                <a:cs typeface="+mn-cs"/>
              </a:defRPr>
            </a:lvl1pPr>
            <a:lvl2pPr marL="639763" indent="-273050" algn="l" rtl="0" eaLnBrk="0" fontAlgn="base" hangingPunct="0">
              <a:spcBef>
                <a:spcPct val="20000"/>
              </a:spcBef>
              <a:spcAft>
                <a:spcPct val="0"/>
              </a:spcAft>
              <a:buClr>
                <a:srgbClr val="C00000"/>
              </a:buClr>
              <a:buSzPct val="80000"/>
              <a:buFont typeface="Wingdings 2" pitchFamily="18" charset="2"/>
              <a:buChar char=""/>
              <a:defRPr sz="2100" kern="1200">
                <a:solidFill>
                  <a:schemeClr val="tx1"/>
                </a:solidFill>
                <a:latin typeface="Calibri" pitchFamily="34" charset="0"/>
                <a:ea typeface="+mn-ea"/>
                <a:cs typeface="+mn-cs"/>
              </a:defRPr>
            </a:lvl2pPr>
            <a:lvl3pPr marL="91440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3pPr>
            <a:lvl4pPr marL="1187450" indent="-182563" algn="l" rtl="0" eaLnBrk="0" fontAlgn="base" hangingPunct="0">
              <a:spcBef>
                <a:spcPct val="20000"/>
              </a:spcBef>
              <a:spcAft>
                <a:spcPct val="0"/>
              </a:spcAft>
              <a:buClr>
                <a:srgbClr val="C00000"/>
              </a:buClr>
              <a:buSzPct val="60000"/>
              <a:buFont typeface="Wingdings" pitchFamily="2" charset="2"/>
              <a:buChar char=""/>
              <a:defRPr kern="1200">
                <a:solidFill>
                  <a:schemeClr val="tx1"/>
                </a:solidFill>
                <a:latin typeface="Calibri"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JM" dirty="0"/>
              <a:t>1</a:t>
            </a:r>
            <a:r>
              <a:rPr lang="en-JM" sz="2000" dirty="0"/>
              <a:t>.  </a:t>
            </a:r>
            <a:r>
              <a:rPr lang="en-JM" sz="2000" b="1" dirty="0" smtClean="0"/>
              <a:t>What are potential oceanic and atmospheric drivers of Caribbean seasonal rainfall variability?</a:t>
            </a:r>
            <a:endParaRPr lang="en-JM" sz="2000" b="1" dirty="0"/>
          </a:p>
          <a:p>
            <a:r>
              <a:rPr lang="en-029" sz="2000" dirty="0" smtClean="0"/>
              <a:t>Early </a:t>
            </a:r>
            <a:r>
              <a:rPr lang="en-029" sz="2000" dirty="0"/>
              <a:t>season </a:t>
            </a:r>
            <a:r>
              <a:rPr lang="en-029" sz="2000" dirty="0" smtClean="0"/>
              <a:t>(MJJ) is </a:t>
            </a:r>
            <a:r>
              <a:rPr lang="en-029" sz="2000" dirty="0"/>
              <a:t>influenced strongly by anomalies in </a:t>
            </a:r>
            <a:r>
              <a:rPr lang="en-029" sz="2000" dirty="0" smtClean="0"/>
              <a:t>the sea </a:t>
            </a:r>
            <a:r>
              <a:rPr lang="en-029" sz="2000" dirty="0"/>
              <a:t>surface temperatures of the tropical North </a:t>
            </a:r>
            <a:r>
              <a:rPr lang="en-029" sz="2000" dirty="0" smtClean="0"/>
              <a:t>Atlantic. </a:t>
            </a:r>
            <a:r>
              <a:rPr lang="en-029" sz="2000" b="1" dirty="0" smtClean="0">
                <a:solidFill>
                  <a:srgbClr val="C00000"/>
                </a:solidFill>
              </a:rPr>
              <a:t>Warmer TNA -&gt; Positive rainfall anomalies</a:t>
            </a:r>
          </a:p>
          <a:p>
            <a:r>
              <a:rPr lang="en-029" sz="2000" dirty="0" smtClean="0"/>
              <a:t>The </a:t>
            </a:r>
            <a:r>
              <a:rPr lang="en-029" sz="2000" dirty="0"/>
              <a:t>strong influence of the tropical North Atlantic wanes in the late </a:t>
            </a:r>
            <a:r>
              <a:rPr lang="en-029" sz="2000" dirty="0" smtClean="0"/>
              <a:t>season (ASO), </a:t>
            </a:r>
            <a:r>
              <a:rPr lang="en-029" sz="2000" dirty="0"/>
              <a:t>with </a:t>
            </a:r>
            <a:r>
              <a:rPr lang="en-029" sz="2000" dirty="0" smtClean="0"/>
              <a:t>the equatorial </a:t>
            </a:r>
            <a:r>
              <a:rPr lang="en-029" sz="2000" dirty="0"/>
              <a:t>Pacific and equatorial Atlantic becoming more significant modulators of</a:t>
            </a:r>
            <a:br>
              <a:rPr lang="en-029" sz="2000" dirty="0"/>
            </a:br>
            <a:r>
              <a:rPr lang="en-029" sz="2000" dirty="0"/>
              <a:t>interannual variability. </a:t>
            </a:r>
            <a:endParaRPr lang="en-029" sz="2000" dirty="0" smtClean="0"/>
          </a:p>
          <a:p>
            <a:pPr marL="0" indent="0">
              <a:buNone/>
            </a:pPr>
            <a:r>
              <a:rPr lang="en-029" sz="2000" b="1" dirty="0" smtClean="0"/>
              <a:t>    </a:t>
            </a:r>
            <a:r>
              <a:rPr lang="en-029" sz="2000" b="1" dirty="0" smtClean="0">
                <a:solidFill>
                  <a:srgbClr val="C00000"/>
                </a:solidFill>
              </a:rPr>
              <a:t>Warm </a:t>
            </a:r>
            <a:r>
              <a:rPr lang="en-029" sz="2000" b="1" dirty="0">
                <a:solidFill>
                  <a:srgbClr val="C00000"/>
                </a:solidFill>
              </a:rPr>
              <a:t>Pacific </a:t>
            </a:r>
            <a:r>
              <a:rPr lang="en-029" sz="2000" b="1" dirty="0" smtClean="0">
                <a:solidFill>
                  <a:srgbClr val="C00000"/>
                </a:solidFill>
              </a:rPr>
              <a:t>+ Cool Atlantic -&gt; Depressed </a:t>
            </a:r>
            <a:r>
              <a:rPr lang="en-029" sz="2000" b="1" dirty="0">
                <a:solidFill>
                  <a:srgbClr val="C00000"/>
                </a:solidFill>
              </a:rPr>
              <a:t>late season</a:t>
            </a:r>
            <a:r>
              <a:rPr lang="en-029" sz="2000" dirty="0"/>
              <a:t/>
            </a:r>
            <a:br>
              <a:rPr lang="en-029" sz="2000" dirty="0"/>
            </a:br>
            <a:endParaRPr lang="en-029" sz="2000" dirty="0" smtClean="0"/>
          </a:p>
        </p:txBody>
      </p:sp>
      <p:pic>
        <p:nvPicPr>
          <p:cNvPr id="2" name="Picture 1"/>
          <p:cNvPicPr>
            <a:picLocks noChangeAspect="1"/>
          </p:cNvPicPr>
          <p:nvPr/>
        </p:nvPicPr>
        <p:blipFill rotWithShape="1">
          <a:blip r:embed="rId3"/>
          <a:srcRect l="6885" t="37773" r="15154" b="34083"/>
          <a:stretch/>
        </p:blipFill>
        <p:spPr>
          <a:xfrm>
            <a:off x="2053414" y="4581128"/>
            <a:ext cx="6154771" cy="1714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1463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1000"/>
                                        <p:tgtEl>
                                          <p:spTgt spid="15">
                                            <p:txEl>
                                              <p:pRg st="2" end="2"/>
                                            </p:txEl>
                                          </p:spTgt>
                                        </p:tgtEl>
                                      </p:cBhvr>
                                    </p:animEffect>
                                    <p:anim calcmode="lin" valueType="num">
                                      <p:cBhvr>
                                        <p:cTn id="13"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1000"/>
                                        <p:tgtEl>
                                          <p:spTgt spid="15">
                                            <p:txEl>
                                              <p:pRg st="3" end="3"/>
                                            </p:txEl>
                                          </p:spTgt>
                                        </p:tgtEl>
                                      </p:cBhvr>
                                    </p:animEffect>
                                    <p:anim calcmode="lin" valueType="num">
                                      <p:cBhvr>
                                        <p:cTn id="18"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WI_MONA">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UWI_MONA</Template>
  <TotalTime>14626</TotalTime>
  <Words>1753</Words>
  <Application>Microsoft Office PowerPoint</Application>
  <PresentationFormat>On-screen Show (4:3)</PresentationFormat>
  <Paragraphs>311</Paragraphs>
  <Slides>29</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Arial</vt:lpstr>
      <vt:lpstr>Arial Rounded MT Bold</vt:lpstr>
      <vt:lpstr>Berlin Sans FB</vt:lpstr>
      <vt:lpstr>Calibri</vt:lpstr>
      <vt:lpstr>Century Schoolbook</vt:lpstr>
      <vt:lpstr>Courier New</vt:lpstr>
      <vt:lpstr>Montserrat</vt:lpstr>
      <vt:lpstr>Tahoma</vt:lpstr>
      <vt:lpstr>Times-Roman</vt:lpstr>
      <vt:lpstr>Trebuchet MS</vt:lpstr>
      <vt:lpstr>Wingdings</vt:lpstr>
      <vt:lpstr>Wingdings 2</vt:lpstr>
      <vt:lpstr>UWI_MONA</vt:lpstr>
      <vt:lpstr>Exploring Caribbean Climatology Contributions from the Climate Studies Group Mona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Science Questions</vt:lpstr>
      <vt:lpstr>6 Science Questions</vt:lpstr>
      <vt:lpstr>6 Science Questions</vt:lpstr>
      <vt:lpstr>6 Science Questions</vt:lpstr>
      <vt:lpstr>6 Science Questions</vt:lpstr>
      <vt:lpstr>6 Science Questions</vt:lpstr>
      <vt:lpstr>6 Science Questions</vt:lpstr>
      <vt:lpstr>6 Science Questions</vt:lpstr>
      <vt:lpstr>6 Science Questions</vt:lpstr>
      <vt:lpstr>6 Science Questions</vt:lpstr>
      <vt:lpstr>6 Science Questions</vt:lpstr>
      <vt:lpstr>6 Science Questions</vt:lpstr>
      <vt:lpstr>PowerPoint Presentation</vt:lpstr>
      <vt:lpstr>3 Impacts Questions</vt:lpstr>
      <vt:lpstr>Simple model schematic diagram</vt:lpstr>
      <vt:lpstr>3 Impacts Questions</vt:lpstr>
      <vt:lpstr>3 Impacts Questions</vt:lpstr>
      <vt:lpstr>3 Impacts Questions</vt:lpstr>
      <vt:lpstr>3 Impacts Questions</vt:lpstr>
      <vt:lpstr>There’s lots more questions to be answered…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projections for  Jamaica</dc:title>
  <dc:creator>Janett Brown</dc:creator>
  <cp:lastModifiedBy>tannysyd</cp:lastModifiedBy>
  <cp:revision>925</cp:revision>
  <dcterms:created xsi:type="dcterms:W3CDTF">2011-01-24T06:34:45Z</dcterms:created>
  <dcterms:modified xsi:type="dcterms:W3CDTF">2020-02-01T17:42:30Z</dcterms:modified>
</cp:coreProperties>
</file>