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2" r:id="rId2"/>
    <p:sldId id="299" r:id="rId3"/>
    <p:sldId id="284" r:id="rId4"/>
    <p:sldId id="285" r:id="rId5"/>
    <p:sldId id="286" r:id="rId6"/>
    <p:sldId id="292" r:id="rId7"/>
    <p:sldId id="288" r:id="rId8"/>
    <p:sldId id="289" r:id="rId9"/>
    <p:sldId id="298" r:id="rId10"/>
    <p:sldId id="275" r:id="rId11"/>
    <p:sldId id="277" r:id="rId12"/>
    <p:sldId id="293" r:id="rId13"/>
    <p:sldId id="290" r:id="rId14"/>
    <p:sldId id="295" r:id="rId15"/>
    <p:sldId id="294" r:id="rId16"/>
    <p:sldId id="296" r:id="rId17"/>
    <p:sldId id="297" r:id="rId18"/>
    <p:sldId id="300" r:id="rId19"/>
    <p:sldId id="265" r:id="rId20"/>
    <p:sldId id="276" r:id="rId21"/>
    <p:sldId id="281" r:id="rId22"/>
    <p:sldId id="278" r:id="rId23"/>
    <p:sldId id="279" r:id="rId24"/>
    <p:sldId id="280" r:id="rId25"/>
    <p:sldId id="291" r:id="rId26"/>
    <p:sldId id="268" r:id="rId27"/>
    <p:sldId id="269" r:id="rId28"/>
    <p:sldId id="270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llen" initials="t" lastIdx="1" clrIdx="0">
    <p:extLst>
      <p:ext uri="{19B8F6BF-5375-455C-9EA6-DF929625EA0E}">
        <p15:presenceInfo xmlns:p15="http://schemas.microsoft.com/office/powerpoint/2012/main" userId="tall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16T13:17:32.430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2A5AF-FC47-401C-97D0-3470F043A98C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B3F-88BA-499C-A2CF-B8D40C39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8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23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Threat related</a:t>
            </a:r>
            <a:r>
              <a:rPr lang="en-US" baseline="0" dirty="0" smtClean="0"/>
              <a:t> to non-</a:t>
            </a:r>
            <a:r>
              <a:rPr lang="en-US" baseline="0" dirty="0" err="1" smtClean="0"/>
              <a:t>landfalling</a:t>
            </a:r>
            <a:r>
              <a:rPr lang="en-US" baseline="0" dirty="0" smtClean="0"/>
              <a:t> can be complemented to add to things other than wind-speed / category --- GOOD for NHC</a:t>
            </a:r>
          </a:p>
          <a:p>
            <a:r>
              <a:rPr lang="en-US" baseline="0" dirty="0" smtClean="0"/>
              <a:t>“Derecho” analog from Jen, heat wave post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storm</a:t>
            </a:r>
          </a:p>
          <a:p>
            <a:r>
              <a:rPr lang="en-US" baseline="0" dirty="0" smtClean="0"/>
              <a:t>Researcher from </a:t>
            </a:r>
            <a:r>
              <a:rPr lang="en-US" baseline="0" dirty="0" err="1" smtClean="0"/>
              <a:t>Ariz</a:t>
            </a:r>
            <a:r>
              <a:rPr lang="en-US" baseline="0" dirty="0" smtClean="0"/>
              <a:t> detailing nighttime </a:t>
            </a:r>
            <a:r>
              <a:rPr lang="en-US" baseline="0" smtClean="0"/>
              <a:t>cooling requirements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14B3F-88BA-499C-A2CF-B8D40C399D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1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 waves</a:t>
            </a:r>
            <a:r>
              <a:rPr lang="en-US" baseline="0" dirty="0" smtClean="0"/>
              <a:t> in the Caribbean plot</a:t>
            </a:r>
          </a:p>
          <a:p>
            <a:r>
              <a:rPr lang="en-US" baseline="0" dirty="0" smtClean="0"/>
              <a:t>Heat wave definitions</a:t>
            </a:r>
          </a:p>
          <a:p>
            <a:r>
              <a:rPr lang="en-US" baseline="0" dirty="0" smtClean="0"/>
              <a:t>CIMH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2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 waves</a:t>
            </a:r>
            <a:r>
              <a:rPr lang="en-US" baseline="0" dirty="0" smtClean="0"/>
              <a:t> in the Caribbean plot</a:t>
            </a:r>
          </a:p>
          <a:p>
            <a:r>
              <a:rPr lang="en-US" baseline="0" dirty="0" smtClean="0"/>
              <a:t>Heat wave definitions</a:t>
            </a:r>
          </a:p>
          <a:p>
            <a:r>
              <a:rPr lang="en-US" baseline="0" dirty="0" smtClean="0"/>
              <a:t>CIMH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statement:</a:t>
            </a:r>
            <a:r>
              <a:rPr lang="en-US" baseline="0" dirty="0" smtClean="0"/>
              <a:t> post hurricane heat</a:t>
            </a:r>
          </a:p>
          <a:p>
            <a:r>
              <a:rPr lang="en-US" baseline="0" dirty="0" smtClean="0"/>
              <a:t>Barbados time series and Antigua</a:t>
            </a:r>
          </a:p>
          <a:p>
            <a:r>
              <a:rPr lang="en-US" baseline="0" dirty="0" smtClean="0"/>
              <a:t>…one result that emerged was the low spatial coherence……are these heat waves?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1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statement:</a:t>
            </a:r>
            <a:r>
              <a:rPr lang="en-US" baseline="0" dirty="0" smtClean="0"/>
              <a:t> post hurricane heat</a:t>
            </a:r>
          </a:p>
          <a:p>
            <a:r>
              <a:rPr lang="en-US" baseline="0" dirty="0" smtClean="0"/>
              <a:t>Barbados time series and Antigua</a:t>
            </a:r>
          </a:p>
          <a:p>
            <a:r>
              <a:rPr lang="en-US" baseline="0" dirty="0" smtClean="0"/>
              <a:t>…one result that emerged was the low spatial coherence……are these heat waves?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3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statement:</a:t>
            </a:r>
            <a:r>
              <a:rPr lang="en-US" baseline="0" dirty="0" smtClean="0"/>
              <a:t> post hurricane heat</a:t>
            </a:r>
          </a:p>
          <a:p>
            <a:r>
              <a:rPr lang="en-US" baseline="0" dirty="0" smtClean="0"/>
              <a:t>Barbados time series and Antigua</a:t>
            </a:r>
          </a:p>
          <a:p>
            <a:r>
              <a:rPr lang="en-US" baseline="0" dirty="0" smtClean="0"/>
              <a:t>…one result that emerged was the low spatial coherence……are these heat waves?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statement:</a:t>
            </a:r>
            <a:r>
              <a:rPr lang="en-US" baseline="0" dirty="0" smtClean="0"/>
              <a:t> post hurricane heat</a:t>
            </a:r>
          </a:p>
          <a:p>
            <a:r>
              <a:rPr lang="en-US" baseline="0" dirty="0" smtClean="0"/>
              <a:t>Barbados time series and Antigua</a:t>
            </a:r>
          </a:p>
          <a:p>
            <a:r>
              <a:rPr lang="en-US" baseline="0" dirty="0" smtClean="0"/>
              <a:t>…one result that emerged was the low spatial coherence……are these heat waves?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statement:</a:t>
            </a:r>
            <a:r>
              <a:rPr lang="en-US" baseline="0" dirty="0" smtClean="0"/>
              <a:t> post hurricane heat</a:t>
            </a:r>
          </a:p>
          <a:p>
            <a:r>
              <a:rPr lang="en-US" baseline="0" dirty="0" smtClean="0"/>
              <a:t>Barbados time series and Antigua</a:t>
            </a:r>
          </a:p>
          <a:p>
            <a:r>
              <a:rPr lang="en-US" baseline="0" dirty="0" smtClean="0"/>
              <a:t>…one result that emerged was the low spatial coherence……are these heat waves?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with IRAP2 and Puerto Rico heat health</a:t>
            </a:r>
          </a:p>
          <a:p>
            <a:r>
              <a:rPr lang="en-US" dirty="0" smtClean="0"/>
              <a:t>PR </a:t>
            </a:r>
            <a:r>
              <a:rPr lang="en-US" dirty="0" err="1" smtClean="0"/>
              <a:t>climo</a:t>
            </a:r>
            <a:r>
              <a:rPr lang="en-US" dirty="0" smtClean="0"/>
              <a:t> 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DE9C-0776-49CA-B9B3-532564F66F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5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7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0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2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8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1DFDC-65D3-4E7C-AB18-296077C2217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8ED3B-5EE3-42FA-9BD1-0BF7C3AF2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66675" y="-104775"/>
            <a:ext cx="12258675" cy="7077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41" b="18927"/>
          <a:stretch/>
        </p:blipFill>
        <p:spPr>
          <a:xfrm>
            <a:off x="113766" y="122830"/>
            <a:ext cx="11897792" cy="6656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766" y="5072896"/>
            <a:ext cx="129241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Zack Guido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Univ. of Arizona Tucson</a:t>
            </a:r>
          </a:p>
          <a:p>
            <a:r>
              <a:rPr lang="en-US" sz="1000" b="1" i="0" dirty="0" err="1" smtClean="0">
                <a:solidFill>
                  <a:srgbClr val="1A1A1A"/>
                </a:solidFill>
                <a:effectLst/>
                <a:latin typeface="pg-1ff1b"/>
              </a:rPr>
              <a:t>Firoz</a:t>
            </a:r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 </a:t>
            </a:r>
            <a:r>
              <a:rPr lang="en-US" sz="1000" b="1" i="0" dirty="0" err="1" smtClean="0">
                <a:solidFill>
                  <a:srgbClr val="1A1A1A"/>
                </a:solidFill>
                <a:effectLst/>
                <a:latin typeface="pg-1ff1b"/>
              </a:rPr>
              <a:t>Abdoel</a:t>
            </a:r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 Wahid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Tulane Univ. School of Public Health and Tropical Medicine 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Theodore Allen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Caribbean Institute for Meteorology and Hydrology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Hannah Covert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Tulane Univ. School of Public Health and Tropical Medicine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Jazmin Diaz Rivera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Univ. of Puerto Rico-Medical Sciences Campus</a:t>
            </a:r>
          </a:p>
          <a:p>
            <a:r>
              <a:rPr lang="en-US" sz="1000" b="1" i="0" dirty="0" err="1" smtClean="0">
                <a:solidFill>
                  <a:srgbClr val="1A1A1A"/>
                </a:solidFill>
                <a:effectLst/>
                <a:latin typeface="pg-1ff1b"/>
              </a:rPr>
              <a:t>Benét</a:t>
            </a:r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 Duncan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Western Water Assessment, University of Colorado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Jennifer Henderson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CIRES, University of Colorado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Pablo A Mendez-Lazaro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</a:t>
            </a:r>
            <a:r>
              <a:rPr lang="en-US" sz="1000" b="0" i="0" dirty="0" smtClean="0">
                <a:solidFill>
                  <a:srgbClr val="0A272E"/>
                </a:solidFill>
                <a:effectLst/>
                <a:latin typeface="pg-1ff16"/>
              </a:rPr>
              <a:t>University of Puerto Rico-Medical Sciences Campus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Maureen Y. </a:t>
            </a:r>
            <a:r>
              <a:rPr lang="en-US" sz="1000" b="1" i="0" dirty="0" err="1" smtClean="0">
                <a:solidFill>
                  <a:srgbClr val="1A1A1A"/>
                </a:solidFill>
                <a:effectLst/>
                <a:latin typeface="pg-1ff1b"/>
              </a:rPr>
              <a:t>Lichtveld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Tulane Univ. School of Public Health and Tropical Medicine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Simon J. Mason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International Research Institute for Climate and Society </a:t>
            </a:r>
          </a:p>
          <a:p>
            <a:r>
              <a:rPr lang="en-US" sz="1000" b="1" i="0" dirty="0" smtClean="0">
                <a:solidFill>
                  <a:srgbClr val="1A1A1A"/>
                </a:solidFill>
                <a:effectLst/>
                <a:latin typeface="pg-1ff1b"/>
              </a:rPr>
              <a:t>Jennifer Spinney</a:t>
            </a:r>
            <a:r>
              <a:rPr lang="en-US" sz="1000" b="0" i="0" dirty="0" smtClean="0">
                <a:solidFill>
                  <a:srgbClr val="1A1A1A"/>
                </a:solidFill>
                <a:effectLst/>
                <a:latin typeface="pg-1ff16"/>
              </a:rPr>
              <a:t>, CIRES, University of Colorado, Boulder, CO</a:t>
            </a:r>
            <a:endParaRPr lang="en-US" sz="1000" b="0" i="0" dirty="0">
              <a:solidFill>
                <a:srgbClr val="1A1A1A"/>
              </a:solidFill>
              <a:effectLst/>
              <a:latin typeface="pg-1ff1b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67" y="5190003"/>
            <a:ext cx="846678" cy="846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1" y="6098010"/>
            <a:ext cx="674456" cy="681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27" y="6109086"/>
            <a:ext cx="672546" cy="67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6183942"/>
            <a:ext cx="1642422" cy="584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23" y="6186346"/>
            <a:ext cx="592903" cy="592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76" y="6282385"/>
            <a:ext cx="693591" cy="461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17" y="6180448"/>
            <a:ext cx="2017133" cy="601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06" y="5037295"/>
            <a:ext cx="3181350" cy="1152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44" y="6195616"/>
            <a:ext cx="1463711" cy="1097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4537" y="600501"/>
            <a:ext cx="11717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Hurricane Heat Trails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and Their </a:t>
            </a:r>
            <a:r>
              <a:rPr lang="en-US" sz="4800" b="1" dirty="0">
                <a:solidFill>
                  <a:srgbClr val="FF0000"/>
                </a:solidFill>
              </a:rPr>
              <a:t>I</a:t>
            </a:r>
            <a:r>
              <a:rPr lang="en-US" sz="4800" b="1" dirty="0" smtClean="0">
                <a:solidFill>
                  <a:srgbClr val="FF0000"/>
                </a:solidFill>
              </a:rPr>
              <a:t>mpact on Caribbean “Heat Waves”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537" y="2205762"/>
            <a:ext cx="8052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Teddy Allen</a:t>
            </a:r>
          </a:p>
          <a:p>
            <a:r>
              <a:rPr lang="en-US" sz="2400" b="1" dirty="0" smtClean="0"/>
              <a:t>tallen@cimh.edu.bb</a:t>
            </a:r>
          </a:p>
          <a:p>
            <a:r>
              <a:rPr lang="en-US" sz="2400" b="1" dirty="0" smtClean="0"/>
              <a:t>Caribbean Institute for Meteorology and Hydrology, Barbados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16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797" y="6235337"/>
            <a:ext cx="2957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Maria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7052" y="113211"/>
            <a:ext cx="705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Hourly Heat Index Time Series – San Juan, Puerto Rico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58781" y="6173781"/>
            <a:ext cx="2284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derived 2m heat index</a:t>
            </a:r>
          </a:p>
          <a:p>
            <a:r>
              <a:rPr lang="en-US" dirty="0" smtClean="0"/>
              <a:t>ERA-5 Reanalysis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512" t="12013" r="3425" b="26386"/>
          <a:stretch/>
        </p:blipFill>
        <p:spPr>
          <a:xfrm>
            <a:off x="357052" y="3166946"/>
            <a:ext cx="2838994" cy="2144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2142309" y="2447109"/>
            <a:ext cx="1741029" cy="1406490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40" y="6235337"/>
            <a:ext cx="3138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Jeanne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052" y="113211"/>
            <a:ext cx="705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Hourly Heat Index Time Series – San Juan, Puerto Rico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51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3574"/>
          <a:stretch/>
        </p:blipFill>
        <p:spPr>
          <a:xfrm>
            <a:off x="1890446" y="261258"/>
            <a:ext cx="8529360" cy="6505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76" y="2047221"/>
            <a:ext cx="209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</a:t>
            </a:r>
            <a:r>
              <a:rPr lang="en-US" sz="3200" b="1" dirty="0" smtClean="0"/>
              <a:t>Jeanne</a:t>
            </a:r>
          </a:p>
          <a:p>
            <a:pPr algn="ctr"/>
            <a:r>
              <a:rPr lang="en-US" sz="3200" b="1" dirty="0" smtClean="0"/>
              <a:t>2004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5040" y="748938"/>
            <a:ext cx="2010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Heat Index</a:t>
            </a:r>
          </a:p>
          <a:p>
            <a:r>
              <a:rPr lang="en-US" sz="2800" b="1" dirty="0" smtClean="0"/>
              <a:t>Sept 19, 17Z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924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3574"/>
          <a:stretch/>
        </p:blipFill>
        <p:spPr>
          <a:xfrm>
            <a:off x="1890446" y="261258"/>
            <a:ext cx="8529360" cy="6505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76" y="2047221"/>
            <a:ext cx="209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</a:t>
            </a:r>
            <a:r>
              <a:rPr lang="en-US" sz="3200" b="1" dirty="0" smtClean="0"/>
              <a:t>Jeanne</a:t>
            </a:r>
          </a:p>
          <a:p>
            <a:pPr algn="ctr"/>
            <a:r>
              <a:rPr lang="en-US" sz="3200" b="1" dirty="0" smtClean="0"/>
              <a:t>2004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5040" y="748938"/>
            <a:ext cx="2010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Heat Index</a:t>
            </a:r>
          </a:p>
          <a:p>
            <a:r>
              <a:rPr lang="en-US" sz="2800" b="1" dirty="0" smtClean="0"/>
              <a:t>Sept 19, 17Z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3846700" y="1757350"/>
            <a:ext cx="939903" cy="9391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71116" y="1910987"/>
            <a:ext cx="1122336" cy="3133971"/>
          </a:xfrm>
          <a:custGeom>
            <a:avLst/>
            <a:gdLst>
              <a:gd name="connsiteX0" fmla="*/ 476541 w 1122336"/>
              <a:gd name="connsiteY0" fmla="*/ 179070 h 3133971"/>
              <a:gd name="connsiteX1" fmla="*/ 896419 w 1122336"/>
              <a:gd name="connsiteY1" fmla="*/ 608278 h 3133971"/>
              <a:gd name="connsiteX2" fmla="*/ 896419 w 1122336"/>
              <a:gd name="connsiteY2" fmla="*/ 1261421 h 3133971"/>
              <a:gd name="connsiteX3" fmla="*/ 840435 w 1122336"/>
              <a:gd name="connsiteY3" fmla="*/ 1718621 h 3133971"/>
              <a:gd name="connsiteX4" fmla="*/ 868427 w 1122336"/>
              <a:gd name="connsiteY4" fmla="*/ 2194482 h 3133971"/>
              <a:gd name="connsiteX5" fmla="*/ 1073700 w 1122336"/>
              <a:gd name="connsiteY5" fmla="*/ 2698335 h 3133971"/>
              <a:gd name="connsiteX6" fmla="*/ 1083031 w 1122336"/>
              <a:gd name="connsiteY6" fmla="*/ 3062229 h 3133971"/>
              <a:gd name="connsiteX7" fmla="*/ 625831 w 1122336"/>
              <a:gd name="connsiteY7" fmla="*/ 3127544 h 3133971"/>
              <a:gd name="connsiteX8" fmla="*/ 261937 w 1122336"/>
              <a:gd name="connsiteY8" fmla="*/ 2968923 h 3133971"/>
              <a:gd name="connsiteX9" fmla="*/ 75325 w 1122336"/>
              <a:gd name="connsiteY9" fmla="*/ 2707666 h 3133971"/>
              <a:gd name="connsiteX10" fmla="*/ 680 w 1122336"/>
              <a:gd name="connsiteY10" fmla="*/ 2371764 h 3133971"/>
              <a:gd name="connsiteX11" fmla="*/ 112647 w 1122336"/>
              <a:gd name="connsiteY11" fmla="*/ 1914564 h 3133971"/>
              <a:gd name="connsiteX12" fmla="*/ 224615 w 1122336"/>
              <a:gd name="connsiteY12" fmla="*/ 1336066 h 3133971"/>
              <a:gd name="connsiteX13" fmla="*/ 336582 w 1122336"/>
              <a:gd name="connsiteY13" fmla="*/ 757568 h 3133971"/>
              <a:gd name="connsiteX14" fmla="*/ 196623 w 1122336"/>
              <a:gd name="connsiteY14" fmla="*/ 542964 h 3133971"/>
              <a:gd name="connsiteX15" fmla="*/ 75325 w 1122336"/>
              <a:gd name="connsiteY15" fmla="*/ 263046 h 3133971"/>
              <a:gd name="connsiteX16" fmla="*/ 149970 w 1122336"/>
              <a:gd name="connsiteY16" fmla="*/ 39111 h 3133971"/>
              <a:gd name="connsiteX17" fmla="*/ 317921 w 1122336"/>
              <a:gd name="connsiteY17" fmla="*/ 11119 h 3133971"/>
              <a:gd name="connsiteX18" fmla="*/ 476541 w 1122336"/>
              <a:gd name="connsiteY18" fmla="*/ 179070 h 313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2336" h="3133971">
                <a:moveTo>
                  <a:pt x="476541" y="179070"/>
                </a:moveTo>
                <a:cubicBezTo>
                  <a:pt x="572957" y="278597"/>
                  <a:pt x="826439" y="427886"/>
                  <a:pt x="896419" y="608278"/>
                </a:cubicBezTo>
                <a:cubicBezTo>
                  <a:pt x="966399" y="788670"/>
                  <a:pt x="905750" y="1076364"/>
                  <a:pt x="896419" y="1261421"/>
                </a:cubicBezTo>
                <a:cubicBezTo>
                  <a:pt x="887088" y="1446478"/>
                  <a:pt x="845100" y="1563111"/>
                  <a:pt x="840435" y="1718621"/>
                </a:cubicBezTo>
                <a:cubicBezTo>
                  <a:pt x="835770" y="1874131"/>
                  <a:pt x="829550" y="2031196"/>
                  <a:pt x="868427" y="2194482"/>
                </a:cubicBezTo>
                <a:cubicBezTo>
                  <a:pt x="907304" y="2357768"/>
                  <a:pt x="1037933" y="2553711"/>
                  <a:pt x="1073700" y="2698335"/>
                </a:cubicBezTo>
                <a:cubicBezTo>
                  <a:pt x="1109467" y="2842959"/>
                  <a:pt x="1157676" y="2990694"/>
                  <a:pt x="1083031" y="3062229"/>
                </a:cubicBezTo>
                <a:cubicBezTo>
                  <a:pt x="1008386" y="3133764"/>
                  <a:pt x="762680" y="3143095"/>
                  <a:pt x="625831" y="3127544"/>
                </a:cubicBezTo>
                <a:cubicBezTo>
                  <a:pt x="488982" y="3111993"/>
                  <a:pt x="353688" y="3038903"/>
                  <a:pt x="261937" y="2968923"/>
                </a:cubicBezTo>
                <a:cubicBezTo>
                  <a:pt x="170186" y="2898943"/>
                  <a:pt x="118868" y="2807193"/>
                  <a:pt x="75325" y="2707666"/>
                </a:cubicBezTo>
                <a:cubicBezTo>
                  <a:pt x="31782" y="2608139"/>
                  <a:pt x="-5540" y="2503948"/>
                  <a:pt x="680" y="2371764"/>
                </a:cubicBezTo>
                <a:cubicBezTo>
                  <a:pt x="6900" y="2239580"/>
                  <a:pt x="75325" y="2087180"/>
                  <a:pt x="112647" y="1914564"/>
                </a:cubicBezTo>
                <a:cubicBezTo>
                  <a:pt x="149969" y="1741948"/>
                  <a:pt x="224615" y="1336066"/>
                  <a:pt x="224615" y="1336066"/>
                </a:cubicBezTo>
                <a:cubicBezTo>
                  <a:pt x="261937" y="1143234"/>
                  <a:pt x="341247" y="889752"/>
                  <a:pt x="336582" y="757568"/>
                </a:cubicBezTo>
                <a:cubicBezTo>
                  <a:pt x="331917" y="625384"/>
                  <a:pt x="240166" y="625384"/>
                  <a:pt x="196623" y="542964"/>
                </a:cubicBezTo>
                <a:cubicBezTo>
                  <a:pt x="153080" y="460544"/>
                  <a:pt x="83100" y="347021"/>
                  <a:pt x="75325" y="263046"/>
                </a:cubicBezTo>
                <a:cubicBezTo>
                  <a:pt x="67550" y="179071"/>
                  <a:pt x="109538" y="81099"/>
                  <a:pt x="149970" y="39111"/>
                </a:cubicBezTo>
                <a:cubicBezTo>
                  <a:pt x="190402" y="-2877"/>
                  <a:pt x="266603" y="-9097"/>
                  <a:pt x="317921" y="11119"/>
                </a:cubicBezTo>
                <a:cubicBezTo>
                  <a:pt x="369239" y="31335"/>
                  <a:pt x="380125" y="79543"/>
                  <a:pt x="476541" y="179070"/>
                </a:cubicBezTo>
                <a:close/>
              </a:path>
            </a:pathLst>
          </a:cu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3574"/>
          <a:stretch/>
        </p:blipFill>
        <p:spPr>
          <a:xfrm>
            <a:off x="1890446" y="261258"/>
            <a:ext cx="8529360" cy="6505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76" y="2047221"/>
            <a:ext cx="209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Hurricane </a:t>
            </a:r>
            <a:r>
              <a:rPr lang="en-US" sz="3200" b="1" dirty="0" smtClean="0"/>
              <a:t>Jeanne</a:t>
            </a:r>
          </a:p>
          <a:p>
            <a:pPr algn="ctr"/>
            <a:r>
              <a:rPr lang="en-US" sz="3200" b="1" dirty="0" smtClean="0"/>
              <a:t>2004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5040" y="748938"/>
            <a:ext cx="2010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Heat Index</a:t>
            </a:r>
          </a:p>
          <a:p>
            <a:r>
              <a:rPr lang="en-US" sz="2800" b="1" dirty="0" smtClean="0"/>
              <a:t>Sept 19, 17Z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3846700" y="1757350"/>
            <a:ext cx="939903" cy="9391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71116" y="1910987"/>
            <a:ext cx="1122336" cy="3133971"/>
          </a:xfrm>
          <a:custGeom>
            <a:avLst/>
            <a:gdLst>
              <a:gd name="connsiteX0" fmla="*/ 476541 w 1122336"/>
              <a:gd name="connsiteY0" fmla="*/ 179070 h 3133971"/>
              <a:gd name="connsiteX1" fmla="*/ 896419 w 1122336"/>
              <a:gd name="connsiteY1" fmla="*/ 608278 h 3133971"/>
              <a:gd name="connsiteX2" fmla="*/ 896419 w 1122336"/>
              <a:gd name="connsiteY2" fmla="*/ 1261421 h 3133971"/>
              <a:gd name="connsiteX3" fmla="*/ 840435 w 1122336"/>
              <a:gd name="connsiteY3" fmla="*/ 1718621 h 3133971"/>
              <a:gd name="connsiteX4" fmla="*/ 868427 w 1122336"/>
              <a:gd name="connsiteY4" fmla="*/ 2194482 h 3133971"/>
              <a:gd name="connsiteX5" fmla="*/ 1073700 w 1122336"/>
              <a:gd name="connsiteY5" fmla="*/ 2698335 h 3133971"/>
              <a:gd name="connsiteX6" fmla="*/ 1083031 w 1122336"/>
              <a:gd name="connsiteY6" fmla="*/ 3062229 h 3133971"/>
              <a:gd name="connsiteX7" fmla="*/ 625831 w 1122336"/>
              <a:gd name="connsiteY7" fmla="*/ 3127544 h 3133971"/>
              <a:gd name="connsiteX8" fmla="*/ 261937 w 1122336"/>
              <a:gd name="connsiteY8" fmla="*/ 2968923 h 3133971"/>
              <a:gd name="connsiteX9" fmla="*/ 75325 w 1122336"/>
              <a:gd name="connsiteY9" fmla="*/ 2707666 h 3133971"/>
              <a:gd name="connsiteX10" fmla="*/ 680 w 1122336"/>
              <a:gd name="connsiteY10" fmla="*/ 2371764 h 3133971"/>
              <a:gd name="connsiteX11" fmla="*/ 112647 w 1122336"/>
              <a:gd name="connsiteY11" fmla="*/ 1914564 h 3133971"/>
              <a:gd name="connsiteX12" fmla="*/ 224615 w 1122336"/>
              <a:gd name="connsiteY12" fmla="*/ 1336066 h 3133971"/>
              <a:gd name="connsiteX13" fmla="*/ 336582 w 1122336"/>
              <a:gd name="connsiteY13" fmla="*/ 757568 h 3133971"/>
              <a:gd name="connsiteX14" fmla="*/ 196623 w 1122336"/>
              <a:gd name="connsiteY14" fmla="*/ 542964 h 3133971"/>
              <a:gd name="connsiteX15" fmla="*/ 75325 w 1122336"/>
              <a:gd name="connsiteY15" fmla="*/ 263046 h 3133971"/>
              <a:gd name="connsiteX16" fmla="*/ 149970 w 1122336"/>
              <a:gd name="connsiteY16" fmla="*/ 39111 h 3133971"/>
              <a:gd name="connsiteX17" fmla="*/ 317921 w 1122336"/>
              <a:gd name="connsiteY17" fmla="*/ 11119 h 3133971"/>
              <a:gd name="connsiteX18" fmla="*/ 476541 w 1122336"/>
              <a:gd name="connsiteY18" fmla="*/ 179070 h 313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22336" h="3133971">
                <a:moveTo>
                  <a:pt x="476541" y="179070"/>
                </a:moveTo>
                <a:cubicBezTo>
                  <a:pt x="572957" y="278597"/>
                  <a:pt x="826439" y="427886"/>
                  <a:pt x="896419" y="608278"/>
                </a:cubicBezTo>
                <a:cubicBezTo>
                  <a:pt x="966399" y="788670"/>
                  <a:pt x="905750" y="1076364"/>
                  <a:pt x="896419" y="1261421"/>
                </a:cubicBezTo>
                <a:cubicBezTo>
                  <a:pt x="887088" y="1446478"/>
                  <a:pt x="845100" y="1563111"/>
                  <a:pt x="840435" y="1718621"/>
                </a:cubicBezTo>
                <a:cubicBezTo>
                  <a:pt x="835770" y="1874131"/>
                  <a:pt x="829550" y="2031196"/>
                  <a:pt x="868427" y="2194482"/>
                </a:cubicBezTo>
                <a:cubicBezTo>
                  <a:pt x="907304" y="2357768"/>
                  <a:pt x="1037933" y="2553711"/>
                  <a:pt x="1073700" y="2698335"/>
                </a:cubicBezTo>
                <a:cubicBezTo>
                  <a:pt x="1109467" y="2842959"/>
                  <a:pt x="1157676" y="2990694"/>
                  <a:pt x="1083031" y="3062229"/>
                </a:cubicBezTo>
                <a:cubicBezTo>
                  <a:pt x="1008386" y="3133764"/>
                  <a:pt x="762680" y="3143095"/>
                  <a:pt x="625831" y="3127544"/>
                </a:cubicBezTo>
                <a:cubicBezTo>
                  <a:pt x="488982" y="3111993"/>
                  <a:pt x="353688" y="3038903"/>
                  <a:pt x="261937" y="2968923"/>
                </a:cubicBezTo>
                <a:cubicBezTo>
                  <a:pt x="170186" y="2898943"/>
                  <a:pt x="118868" y="2807193"/>
                  <a:pt x="75325" y="2707666"/>
                </a:cubicBezTo>
                <a:cubicBezTo>
                  <a:pt x="31782" y="2608139"/>
                  <a:pt x="-5540" y="2503948"/>
                  <a:pt x="680" y="2371764"/>
                </a:cubicBezTo>
                <a:cubicBezTo>
                  <a:pt x="6900" y="2239580"/>
                  <a:pt x="75325" y="2087180"/>
                  <a:pt x="112647" y="1914564"/>
                </a:cubicBezTo>
                <a:cubicBezTo>
                  <a:pt x="149969" y="1741948"/>
                  <a:pt x="224615" y="1336066"/>
                  <a:pt x="224615" y="1336066"/>
                </a:cubicBezTo>
                <a:cubicBezTo>
                  <a:pt x="261937" y="1143234"/>
                  <a:pt x="341247" y="889752"/>
                  <a:pt x="336582" y="757568"/>
                </a:cubicBezTo>
                <a:cubicBezTo>
                  <a:pt x="331917" y="625384"/>
                  <a:pt x="240166" y="625384"/>
                  <a:pt x="196623" y="542964"/>
                </a:cubicBezTo>
                <a:cubicBezTo>
                  <a:pt x="153080" y="460544"/>
                  <a:pt x="83100" y="347021"/>
                  <a:pt x="75325" y="263046"/>
                </a:cubicBezTo>
                <a:cubicBezTo>
                  <a:pt x="67550" y="179071"/>
                  <a:pt x="109538" y="81099"/>
                  <a:pt x="149970" y="39111"/>
                </a:cubicBezTo>
                <a:cubicBezTo>
                  <a:pt x="190402" y="-2877"/>
                  <a:pt x="266603" y="-9097"/>
                  <a:pt x="317921" y="11119"/>
                </a:cubicBezTo>
                <a:cubicBezTo>
                  <a:pt x="369239" y="31335"/>
                  <a:pt x="380125" y="79543"/>
                  <a:pt x="476541" y="179070"/>
                </a:cubicBezTo>
                <a:close/>
              </a:path>
            </a:pathLst>
          </a:cu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898" y="791382"/>
            <a:ext cx="5712447" cy="3810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2579" y="856659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degrees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842171" y="1031995"/>
            <a:ext cx="1203041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604451" y="1041325"/>
            <a:ext cx="1642186" cy="1164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6555685" y="2369649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degrees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163479" y="1118881"/>
            <a:ext cx="483" cy="79038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153041" y="3199363"/>
            <a:ext cx="10438" cy="91543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3574"/>
          <a:stretch/>
        </p:blipFill>
        <p:spPr>
          <a:xfrm>
            <a:off x="1890446" y="261258"/>
            <a:ext cx="8529360" cy="6505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3909"/>
            <a:ext cx="3906772" cy="3125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33" y="-233265"/>
            <a:ext cx="3906772" cy="3125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28" y="839756"/>
            <a:ext cx="3906772" cy="312541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513034" y="3088433"/>
            <a:ext cx="2043137" cy="8767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449559" y="2621902"/>
            <a:ext cx="41906" cy="10195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89853" y="3498644"/>
            <a:ext cx="2149107" cy="6372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3574"/>
          <a:stretch/>
        </p:blipFill>
        <p:spPr>
          <a:xfrm>
            <a:off x="1890446" y="261258"/>
            <a:ext cx="8529360" cy="6505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3909"/>
            <a:ext cx="3906772" cy="3125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33" y="-233265"/>
            <a:ext cx="3906772" cy="3125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28" y="839756"/>
            <a:ext cx="3906772" cy="312541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513034" y="3088433"/>
            <a:ext cx="2043137" cy="876741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449559" y="2621902"/>
            <a:ext cx="41906" cy="10195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89853" y="3498644"/>
            <a:ext cx="2149107" cy="6372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 rot="20067867">
            <a:off x="5660796" y="1441124"/>
            <a:ext cx="1262742" cy="155821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8066048">
            <a:off x="10687842" y="2309326"/>
            <a:ext cx="1262742" cy="155821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256807">
            <a:off x="2780120" y="5313239"/>
            <a:ext cx="989596" cy="128515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47045" y="4273420"/>
            <a:ext cx="4245428" cy="209005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Hurricane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13613" y="4736944"/>
            <a:ext cx="3995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Hurricane Heat Trail</a:t>
            </a:r>
          </a:p>
          <a:p>
            <a:pPr algn="ctr"/>
            <a:r>
              <a:rPr lang="en-US" sz="3600" b="1" dirty="0" smtClean="0"/>
              <a:t> Snapshots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486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/>
          <a:stretch/>
        </p:blipFill>
        <p:spPr>
          <a:xfrm>
            <a:off x="3778898" y="31551"/>
            <a:ext cx="7567125" cy="6826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0086" y="129008"/>
            <a:ext cx="4058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Composite Heat Index Snapshots</a:t>
            </a:r>
            <a:endParaRPr lang="en-US" sz="3200" b="1" dirty="0"/>
          </a:p>
        </p:txBody>
      </p:sp>
      <p:sp>
        <p:nvSpPr>
          <p:cNvPr id="6" name="Oval 5"/>
          <p:cNvSpPr/>
          <p:nvPr/>
        </p:nvSpPr>
        <p:spPr>
          <a:xfrm rot="18861386">
            <a:off x="9013372" y="3498979"/>
            <a:ext cx="1782145" cy="30884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3404546" y="2808514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degree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04823" y="0"/>
            <a:ext cx="117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degree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77127" y="173020"/>
            <a:ext cx="1642186" cy="1164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462325" y="184666"/>
            <a:ext cx="1670179" cy="104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78730" y="1006338"/>
            <a:ext cx="1" cy="140815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67456" y="3638536"/>
            <a:ext cx="11274" cy="217443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510" y="2355762"/>
            <a:ext cx="349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Composite </a:t>
            </a:r>
          </a:p>
          <a:p>
            <a:r>
              <a:rPr lang="en-US" sz="2400" b="1" i="1" dirty="0" smtClean="0"/>
              <a:t>winds?, temperature?,</a:t>
            </a:r>
          </a:p>
          <a:p>
            <a:r>
              <a:rPr lang="en-US" sz="2400" b="1" i="1" dirty="0" smtClean="0"/>
              <a:t>humidity?, wind speed?</a:t>
            </a:r>
            <a:endParaRPr lang="en-US" sz="2400" b="1" i="1" dirty="0"/>
          </a:p>
        </p:txBody>
      </p:sp>
      <p:sp>
        <p:nvSpPr>
          <p:cNvPr id="17" name="TextBox 16"/>
          <p:cNvSpPr txBox="1"/>
          <p:nvPr/>
        </p:nvSpPr>
        <p:spPr>
          <a:xfrm rot="2603299">
            <a:off x="9401765" y="3933384"/>
            <a:ext cx="274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Hurricane Heat Trail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8337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3" y="600949"/>
            <a:ext cx="8315325" cy="6029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947" y="16174"/>
            <a:ext cx="5542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HUMAN HEALTH APPLICATIONS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313" y="2018271"/>
            <a:ext cx="93983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DIAGNOSE each land-falling case– why some had strong or weak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INVESTIGATE </a:t>
            </a:r>
            <a:r>
              <a:rPr lang="en-US" sz="2400" dirty="0" smtClean="0"/>
              <a:t>land falling versus non-land-falling events</a:t>
            </a:r>
          </a:p>
          <a:p>
            <a:r>
              <a:rPr lang="en-US" sz="2400" dirty="0" smtClean="0"/>
              <a:t>within </a:t>
            </a:r>
            <a:r>
              <a:rPr lang="en-US" sz="2400" dirty="0" smtClean="0"/>
              <a:t>100nm / 200nm distance from shore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COMPOSITES?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Heat Index THRESHOLD </a:t>
            </a:r>
            <a:r>
              <a:rPr lang="en-US" sz="2400" dirty="0" smtClean="0"/>
              <a:t>VALUES? Are there better options?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INTEGRATE station data into the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REGIONAL </a:t>
            </a:r>
            <a:r>
              <a:rPr lang="en-US" sz="2400" dirty="0" smtClean="0"/>
              <a:t>investigation vs island specific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08605" y="757882"/>
            <a:ext cx="1422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NEXT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1" y="971544"/>
            <a:ext cx="7110998" cy="5334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845" y="445679"/>
            <a:ext cx="6681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HEAT IN THE </a:t>
            </a:r>
            <a:r>
              <a:rPr lang="en-US" sz="3200" b="1" dirty="0" smtClean="0">
                <a:solidFill>
                  <a:srgbClr val="FF0000"/>
                </a:solidFill>
              </a:rPr>
              <a:t>CARIBBEAN - background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994" y="6056600"/>
            <a:ext cx="405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regional monthly climatology of hot days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835" y="558779"/>
            <a:ext cx="4438273" cy="3420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898" y="3428999"/>
            <a:ext cx="4304149" cy="33530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24214" y="189447"/>
            <a:ext cx="410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850hPa temperature advection and winds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279478" y="1679510"/>
            <a:ext cx="143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17, 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17533" y="4513949"/>
            <a:ext cx="136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 1,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40" y="6235337"/>
            <a:ext cx="350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Hortense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7052" y="113211"/>
            <a:ext cx="402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Hourly Heat Index Time Series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7133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40" y="6235337"/>
            <a:ext cx="3337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Georges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2342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40" y="6235337"/>
            <a:ext cx="283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Hugo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2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36"/>
            <a:ext cx="12039602" cy="6019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540" y="6235337"/>
            <a:ext cx="2830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Hurricane Irene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18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87" y="836901"/>
            <a:ext cx="5714527" cy="57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76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2" y="140099"/>
            <a:ext cx="9074333" cy="67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0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50" t="8502" r="4924" b="4984"/>
          <a:stretch/>
        </p:blipFill>
        <p:spPr>
          <a:xfrm>
            <a:off x="1628503" y="127090"/>
            <a:ext cx="9061439" cy="66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42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04" y="184573"/>
            <a:ext cx="8891453" cy="65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2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0826">
            <a:off x="986372" y="1608092"/>
            <a:ext cx="5187256" cy="316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6131">
            <a:off x="6622941" y="2041130"/>
            <a:ext cx="4908926" cy="3010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3543" y="266392"/>
            <a:ext cx="436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HEAT IN THE CARIBBEAN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8990" y="5702729"/>
            <a:ext cx="505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monthly heat products from the CIMH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52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6" y="463628"/>
            <a:ext cx="5362574" cy="4021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2804966"/>
            <a:ext cx="7574546" cy="388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87" y="4572597"/>
            <a:ext cx="2855463" cy="2113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6274" y="304099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HURRICANE IRMA - 2017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1618" y="2830102"/>
            <a:ext cx="5383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hourly heat index – Barbados airport (Sept. 1-16)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99177" y="724116"/>
            <a:ext cx="405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Category 5 – 185mph winds as it approached the eastern Caribbean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5" y="716055"/>
            <a:ext cx="11363239" cy="5823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65385" y="965529"/>
            <a:ext cx="6842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hourly heat index – Barbados airport (Sept. 1-16)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46274" y="304099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HURRICANE IRMA - 2017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6688" y="4829391"/>
            <a:ext cx="235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notice the decrease in diurnal range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92119" y="6244392"/>
            <a:ext cx="274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GAIA - station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5" y="716055"/>
            <a:ext cx="11363239" cy="5823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65385" y="965529"/>
            <a:ext cx="6842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hourly heat index – Barbados airport (Sept. 1-16)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46274" y="304099"/>
            <a:ext cx="4405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HURRICANE IRMA - 2017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8788" y="6057810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IRMA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83222" y="6057809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JOSE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106194" y="5860869"/>
            <a:ext cx="409303" cy="3222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462757" y="5791200"/>
            <a:ext cx="350317" cy="3918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6531" y="6183086"/>
            <a:ext cx="25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southerly winds &gt; 12knts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0" y="1033116"/>
            <a:ext cx="8467243" cy="53763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99276" y="478706"/>
            <a:ext cx="5363851" cy="2748712"/>
            <a:chOff x="6670651" y="3421931"/>
            <a:chExt cx="5363851" cy="2748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651" y="3421931"/>
              <a:ext cx="5363851" cy="274871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5" name="Oval 4"/>
            <p:cNvSpPr/>
            <p:nvPr/>
          </p:nvSpPr>
          <p:spPr>
            <a:xfrm>
              <a:off x="8493551" y="3968684"/>
              <a:ext cx="952107" cy="2073897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16500" y="297180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HURRICANE IRMA – Sept. 6. 20Z 2017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31736" y="5996363"/>
            <a:ext cx="320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2m temperature and 10m winds</a:t>
            </a:r>
          </a:p>
          <a:p>
            <a:r>
              <a:rPr lang="en-US" dirty="0" smtClean="0"/>
              <a:t>ERA-5 Reanalysis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0126" y="1552574"/>
            <a:ext cx="7506268" cy="5156754"/>
            <a:chOff x="1751411" y="1073201"/>
            <a:chExt cx="8938584" cy="6371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411" y="1073201"/>
              <a:ext cx="8938584" cy="56755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748714">
              <a:off x="7498079" y="5600469"/>
              <a:ext cx="2699893" cy="989565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HURRICANE HEAT TRAIL</a:t>
              </a:r>
              <a:endParaRPr lang="en-US" sz="24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4"/>
          <a:stretch/>
        </p:blipFill>
        <p:spPr>
          <a:xfrm>
            <a:off x="6983112" y="1002809"/>
            <a:ext cx="4903257" cy="5142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500" y="297180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HURRICANE IRMA – Sept. 6. 20Z 2017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5076" y="6344239"/>
            <a:ext cx="211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 trajectory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46019"/>
            <a:ext cx="11888230" cy="6565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10698" r="6935" b="7482"/>
          <a:stretch/>
        </p:blipFill>
        <p:spPr>
          <a:xfrm>
            <a:off x="191652" y="1103111"/>
            <a:ext cx="10927140" cy="5493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07" y="1487127"/>
            <a:ext cx="2519216" cy="1843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9188" y="1366887"/>
            <a:ext cx="6655323" cy="226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6920" y="355591"/>
            <a:ext cx="882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Daily max HEAT INDEX 2017 and climatology (1980-2009) – San Juan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43475" y="5095875"/>
            <a:ext cx="362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OBSERAVATIONS FROM SJU AIRPORT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672</Words>
  <Application>Microsoft Office PowerPoint</Application>
  <PresentationFormat>Widescreen</PresentationFormat>
  <Paragraphs>129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pg-1ff16</vt:lpstr>
      <vt:lpstr>pg-1ff1b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tallen</dc:creator>
  <cp:lastModifiedBy>tallen</cp:lastModifiedBy>
  <cp:revision>55</cp:revision>
  <dcterms:created xsi:type="dcterms:W3CDTF">2019-08-16T12:40:39Z</dcterms:created>
  <dcterms:modified xsi:type="dcterms:W3CDTF">2020-02-01T11:40:56Z</dcterms:modified>
</cp:coreProperties>
</file>