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362" r:id="rId4"/>
    <p:sldId id="320" r:id="rId5"/>
    <p:sldId id="321" r:id="rId6"/>
    <p:sldId id="326" r:id="rId7"/>
    <p:sldId id="308" r:id="rId8"/>
    <p:sldId id="322" r:id="rId9"/>
    <p:sldId id="323" r:id="rId10"/>
    <p:sldId id="361" r:id="rId11"/>
    <p:sldId id="347" r:id="rId12"/>
    <p:sldId id="356" r:id="rId13"/>
    <p:sldId id="369" r:id="rId14"/>
    <p:sldId id="370" r:id="rId15"/>
    <p:sldId id="334" r:id="rId16"/>
    <p:sldId id="357" r:id="rId17"/>
    <p:sldId id="358" r:id="rId18"/>
    <p:sldId id="335" r:id="rId19"/>
    <p:sldId id="364" r:id="rId20"/>
    <p:sldId id="258" r:id="rId21"/>
    <p:sldId id="337" r:id="rId22"/>
    <p:sldId id="363" r:id="rId23"/>
    <p:sldId id="338" r:id="rId24"/>
    <p:sldId id="339" r:id="rId25"/>
    <p:sldId id="340" r:id="rId26"/>
    <p:sldId id="359" r:id="rId27"/>
    <p:sldId id="360" r:id="rId28"/>
    <p:sldId id="348" r:id="rId29"/>
    <p:sldId id="349" r:id="rId30"/>
    <p:sldId id="350" r:id="rId31"/>
    <p:sldId id="352" r:id="rId32"/>
    <p:sldId id="353" r:id="rId33"/>
    <p:sldId id="354" r:id="rId34"/>
    <p:sldId id="341" r:id="rId35"/>
    <p:sldId id="342" r:id="rId36"/>
    <p:sldId id="343" r:id="rId37"/>
    <p:sldId id="344" r:id="rId38"/>
    <p:sldId id="345"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63A3A8F9-4BAF-7644-9830-DC9D4A5CC063}">
          <p14:sldIdLst>
            <p14:sldId id="256"/>
            <p14:sldId id="257"/>
            <p14:sldId id="362"/>
            <p14:sldId id="320"/>
            <p14:sldId id="321"/>
            <p14:sldId id="326"/>
            <p14:sldId id="308"/>
            <p14:sldId id="322"/>
            <p14:sldId id="323"/>
            <p14:sldId id="361"/>
            <p14:sldId id="347"/>
            <p14:sldId id="356"/>
            <p14:sldId id="369"/>
            <p14:sldId id="370"/>
            <p14:sldId id="334"/>
            <p14:sldId id="357"/>
            <p14:sldId id="358"/>
            <p14:sldId id="335"/>
            <p14:sldId id="364"/>
            <p14:sldId id="258"/>
            <p14:sldId id="337"/>
            <p14:sldId id="363"/>
            <p14:sldId id="338"/>
            <p14:sldId id="339"/>
            <p14:sldId id="340"/>
            <p14:sldId id="359"/>
            <p14:sldId id="360"/>
            <p14:sldId id="348"/>
            <p14:sldId id="349"/>
            <p14:sldId id="350"/>
            <p14:sldId id="352"/>
            <p14:sldId id="353"/>
            <p14:sldId id="354"/>
            <p14:sldId id="341"/>
            <p14:sldId id="342"/>
            <p14:sldId id="343"/>
            <p14:sldId id="344"/>
            <p14:sldId id="34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8000"/>
    <a:srgbClr val="FFB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8" autoAdjust="0"/>
  </p:normalViewPr>
  <p:slideViewPr>
    <p:cSldViewPr snapToGrid="0" snapToObjects="1">
      <p:cViewPr>
        <p:scale>
          <a:sx n="45" d="100"/>
          <a:sy n="45" d="100"/>
        </p:scale>
        <p:origin x="-1944" y="-8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7DCC3-457B-A94D-96DC-2562FAF220DE}" type="datetimeFigureOut">
              <a:rPr lang="en-US" smtClean="0"/>
              <a:t>1/31/20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D6DBD-8A6A-5543-B79B-641822C9F687}" type="slidenum">
              <a:rPr lang="en-US" smtClean="0"/>
              <a:t>‹#›</a:t>
            </a:fld>
            <a:endParaRPr lang="en-US"/>
          </a:p>
        </p:txBody>
      </p:sp>
    </p:spTree>
    <p:extLst>
      <p:ext uri="{BB962C8B-B14F-4D97-AF65-F5344CB8AC3E}">
        <p14:creationId xmlns:p14="http://schemas.microsoft.com/office/powerpoint/2010/main" val="3123062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1</a:t>
            </a:fld>
            <a:endParaRPr lang="en-US"/>
          </a:p>
        </p:txBody>
      </p:sp>
    </p:spTree>
    <p:extLst>
      <p:ext uri="{BB962C8B-B14F-4D97-AF65-F5344CB8AC3E}">
        <p14:creationId xmlns:p14="http://schemas.microsoft.com/office/powerpoint/2010/main" val="235999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19</a:t>
            </a:fld>
            <a:endParaRPr lang="en-US"/>
          </a:p>
        </p:txBody>
      </p:sp>
    </p:spTree>
    <p:extLst>
      <p:ext uri="{BB962C8B-B14F-4D97-AF65-F5344CB8AC3E}">
        <p14:creationId xmlns:p14="http://schemas.microsoft.com/office/powerpoint/2010/main" val="351473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4D6DBD-8A6A-5543-B79B-641822C9F687}" type="slidenum">
              <a:rPr lang="en-US" smtClean="0"/>
              <a:t>20</a:t>
            </a:fld>
            <a:endParaRPr lang="en-US"/>
          </a:p>
        </p:txBody>
      </p:sp>
    </p:spTree>
    <p:extLst>
      <p:ext uri="{BB962C8B-B14F-4D97-AF65-F5344CB8AC3E}">
        <p14:creationId xmlns:p14="http://schemas.microsoft.com/office/powerpoint/2010/main" val="5195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21</a:t>
            </a:fld>
            <a:endParaRPr lang="en-US"/>
          </a:p>
        </p:txBody>
      </p:sp>
    </p:spTree>
    <p:extLst>
      <p:ext uri="{BB962C8B-B14F-4D97-AF65-F5344CB8AC3E}">
        <p14:creationId xmlns:p14="http://schemas.microsoft.com/office/powerpoint/2010/main" val="255956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24</a:t>
            </a:fld>
            <a:endParaRPr lang="en-US"/>
          </a:p>
        </p:txBody>
      </p:sp>
    </p:spTree>
    <p:extLst>
      <p:ext uri="{BB962C8B-B14F-4D97-AF65-F5344CB8AC3E}">
        <p14:creationId xmlns:p14="http://schemas.microsoft.com/office/powerpoint/2010/main" val="780522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28</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29</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30</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31</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 working with Raphael</a:t>
            </a:r>
            <a:r>
              <a:rPr lang="en-US" baseline="0" dirty="0" smtClean="0"/>
              <a:t> Rousseau-</a:t>
            </a:r>
            <a:r>
              <a:rPr lang="en-US" baseline="0" dirty="0" err="1" smtClean="0"/>
              <a:t>Rizzi</a:t>
            </a:r>
            <a:r>
              <a:rPr lang="en-US" baseline="0" dirty="0" smtClean="0"/>
              <a:t> and Nick </a:t>
            </a:r>
            <a:r>
              <a:rPr lang="en-US" baseline="0" dirty="0" err="1" smtClean="0"/>
              <a:t>Lutsko</a:t>
            </a:r>
            <a:r>
              <a:rPr lang="en-US" baseline="0" dirty="0" smtClean="0"/>
              <a:t> to explain this contrast. I was really encouraged in this by Isaac’s statement that he doesn’t understand it, and that it would be really nice to have a theory for it. I agree, because I’d like to know why our moist tropical </a:t>
            </a:r>
            <a:r>
              <a:rPr lang="en-US" baseline="0" dirty="0" err="1" smtClean="0"/>
              <a:t>tropopause</a:t>
            </a:r>
            <a:r>
              <a:rPr lang="en-US" baseline="0" dirty="0" smtClean="0"/>
              <a:t> region looks utterly unlike the sharp top of a dry-convective troposphere. </a:t>
            </a:r>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36</a:t>
            </a:fld>
            <a:endParaRPr lang="en-US"/>
          </a:p>
        </p:txBody>
      </p:sp>
    </p:spTree>
    <p:extLst>
      <p:ext uri="{BB962C8B-B14F-4D97-AF65-F5344CB8AC3E}">
        <p14:creationId xmlns:p14="http://schemas.microsoft.com/office/powerpoint/2010/main" val="1579077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a:t>
            </a:r>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37</a:t>
            </a:fld>
            <a:endParaRPr lang="en-US"/>
          </a:p>
        </p:txBody>
      </p:sp>
    </p:spTree>
    <p:extLst>
      <p:ext uri="{BB962C8B-B14F-4D97-AF65-F5344CB8AC3E}">
        <p14:creationId xmlns:p14="http://schemas.microsoft.com/office/powerpoint/2010/main" val="77694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74D6DBD-8A6A-5543-B79B-641822C9F687}" type="slidenum">
              <a:rPr lang="en-US" smtClean="0"/>
              <a:t>2</a:t>
            </a:fld>
            <a:endParaRPr lang="en-US"/>
          </a:p>
        </p:txBody>
      </p:sp>
    </p:spTree>
    <p:extLst>
      <p:ext uri="{BB962C8B-B14F-4D97-AF65-F5344CB8AC3E}">
        <p14:creationId xmlns:p14="http://schemas.microsoft.com/office/powerpoint/2010/main" val="251597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 make point that these situations break the typical rule that precipitation equals the </a:t>
            </a:r>
            <a:r>
              <a:rPr lang="en-US" dirty="0" err="1" smtClean="0"/>
              <a:t>radiative</a:t>
            </a:r>
            <a:r>
              <a:rPr lang="en-US" dirty="0" smtClean="0"/>
              <a:t> cooling</a:t>
            </a:r>
            <a:r>
              <a:rPr lang="en-US" baseline="0" dirty="0" smtClean="0"/>
              <a:t> of the free troposphere. The </a:t>
            </a:r>
            <a:r>
              <a:rPr lang="en-US" baseline="0" dirty="0" err="1" smtClean="0"/>
              <a:t>radiative</a:t>
            </a:r>
            <a:r>
              <a:rPr lang="en-US" baseline="0" dirty="0" smtClean="0"/>
              <a:t> cooling of the free troposphere is much larger than the precipitation and evaporation in these cases, with the sensible heat flux contributing to rainfall evaporation in the </a:t>
            </a:r>
            <a:r>
              <a:rPr lang="en-US" baseline="0" dirty="0" err="1" smtClean="0"/>
              <a:t>subcloud</a:t>
            </a:r>
            <a:r>
              <a:rPr lang="en-US" baseline="0" dirty="0" smtClean="0"/>
              <a:t> layer which is then communicated to the cloud layer by moist convection. Does this picture help to understand constraints on hydrology and hydrological change over real semiarid land surfaces?</a:t>
            </a:r>
          </a:p>
          <a:p>
            <a:endParaRPr lang="en-US" baseline="0" dirty="0" smtClean="0"/>
          </a:p>
          <a:p>
            <a:r>
              <a:rPr lang="en-US" baseline="0" dirty="0" smtClean="0"/>
              <a:t>Text from earlier:</a:t>
            </a:r>
          </a:p>
          <a:p>
            <a:r>
              <a:rPr lang="en-US" baseline="0" dirty="0" smtClean="0"/>
              <a:t>~~~~~~~~~~~~~~</a:t>
            </a:r>
          </a:p>
          <a:p>
            <a:endParaRPr lang="en-US" baseline="0" dirty="0" smtClean="0"/>
          </a:p>
          <a:p>
            <a:r>
              <a:rPr lang="en-US" dirty="0" smtClean="0"/>
              <a:t>To finish off, I want to talk about</a:t>
            </a:r>
            <a:r>
              <a:rPr lang="en-US" baseline="0" dirty="0" smtClean="0"/>
              <a:t> some other interesting aspects of simulations that we did just to prepare the rotating cases on even footing. Each rotating RCE case was initialized from a non-rotating RCE state with the same boundary conditions </a:t>
            </a:r>
            <a:r>
              <a:rPr lang="mr-IN" baseline="0" dirty="0" smtClean="0"/>
              <a:t>–</a:t>
            </a:r>
            <a:r>
              <a:rPr lang="en-US" baseline="0" dirty="0" smtClean="0"/>
              <a:t> surface temperature and moisture availability. And these initialization simulations are themselves interesting.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as you can see from temperature profiles on the left, the very dry simulations develop a quite sharp </a:t>
            </a:r>
            <a:r>
              <a:rPr lang="en-US" baseline="0" dirty="0" err="1" smtClean="0"/>
              <a:t>tropopause</a:t>
            </a:r>
            <a:r>
              <a:rPr lang="en-US" baseline="0" dirty="0" smtClean="0"/>
              <a:t> inversion </a:t>
            </a:r>
            <a:r>
              <a:rPr lang="mr-IN" baseline="0" dirty="0" smtClean="0"/>
              <a:t>–</a:t>
            </a:r>
            <a:r>
              <a:rPr lang="en-US" baseline="0" dirty="0" smtClean="0"/>
              <a:t> up to a jump of 20 K with the parameters we’ve used! They have a deep, nearly dry-adiabatic overshooting layer, which is being cooled by convection and </a:t>
            </a:r>
            <a:r>
              <a:rPr lang="en-US" baseline="0" dirty="0" err="1" smtClean="0"/>
              <a:t>radiatively</a:t>
            </a:r>
            <a:r>
              <a:rPr lang="en-US" baseline="0" dirty="0" smtClean="0"/>
              <a:t> heated. This is similar to what was found in one of the few previous studies of dry RCE, by </a:t>
            </a:r>
            <a:r>
              <a:rPr lang="en-US" baseline="0" dirty="0" err="1" smtClean="0"/>
              <a:t>Pauluis</a:t>
            </a:r>
            <a:r>
              <a:rPr lang="en-US" baseline="0" dirty="0" smtClean="0"/>
              <a:t> and Held, and we’re working to understand what controls the depth and strength of the inversion associated with this “overshooting layer”.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in the middle, the cloud fraction in this setup strikingly increases as the surface is dried, and less surprisingly the whole cloud layer contracts in the upper troposphere. This might be explainable in terms of either the weaker asymmetry between up and downward motions for drier convection and thus greater convective mass flux in the upper troposphere for drier surfaces, or in terms of the change in static stability near the upper-tropospheric cloud peak, or maybe something else.     </a:t>
            </a:r>
            <a:endParaRPr lang="en-US" dirty="0" smtClean="0"/>
          </a:p>
          <a:p>
            <a:endParaRPr lang="en-US" baseline="0" dirty="0" smtClean="0"/>
          </a:p>
          <a:p>
            <a:r>
              <a:rPr lang="en-US" baseline="0" dirty="0" smtClean="0"/>
              <a:t>Finally, as the surface wetness \beta is reduced, the dry </a:t>
            </a:r>
            <a:r>
              <a:rPr lang="en-US" baseline="0" dirty="0" err="1" smtClean="0"/>
              <a:t>subcloud</a:t>
            </a:r>
            <a:r>
              <a:rPr lang="en-US" baseline="0" dirty="0" smtClean="0"/>
              <a:t> layer gets progressively deeper and drier, and as a consequence, even though there is moist convection above, it’s increasingly difficult for rain to survive as it falls through this layer. So what we get are precipitation profiles as a function of height shown on the right, where orange colors correspond to drier surfaces. We get these worlds where there is very little evaporation and rainfall at the surface, but a lot of internal moisture recycling </a:t>
            </a:r>
            <a:r>
              <a:rPr lang="mr-IN" baseline="0" dirty="0" smtClean="0"/>
              <a:t>–</a:t>
            </a:r>
            <a:r>
              <a:rPr lang="en-US" baseline="0" dirty="0" smtClean="0"/>
              <a:t> a lot of rain falling at altitude, getting evaporated and lifted and trying to rain again. This looks a lot in a qualitative sense like parts of the intermountain western US in summer when you can see rain falling from a lot of clouds, but it is so dry that little of it reaches the surface. </a:t>
            </a:r>
          </a:p>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38</a:t>
            </a:fld>
            <a:endParaRPr lang="en-US"/>
          </a:p>
        </p:txBody>
      </p:sp>
    </p:spTree>
    <p:extLst>
      <p:ext uri="{BB962C8B-B14F-4D97-AF65-F5344CB8AC3E}">
        <p14:creationId xmlns:p14="http://schemas.microsoft.com/office/powerpoint/2010/main" val="77694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5</a:t>
            </a:fld>
            <a:endParaRPr lang="en-US"/>
          </a:p>
        </p:txBody>
      </p:sp>
    </p:spTree>
    <p:extLst>
      <p:ext uri="{BB962C8B-B14F-4D97-AF65-F5344CB8AC3E}">
        <p14:creationId xmlns:p14="http://schemas.microsoft.com/office/powerpoint/2010/main" val="352973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especially that this work builds off the Takahashi paper!</a:t>
            </a:r>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6</a:t>
            </a:fld>
            <a:endParaRPr lang="en-US"/>
          </a:p>
        </p:txBody>
      </p:sp>
    </p:spTree>
    <p:extLst>
      <p:ext uri="{BB962C8B-B14F-4D97-AF65-F5344CB8AC3E}">
        <p14:creationId xmlns:p14="http://schemas.microsoft.com/office/powerpoint/2010/main" val="52929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7</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8</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relative humidity will follow from \sigma because</a:t>
            </a:r>
            <a:r>
              <a:rPr lang="en-US" baseline="0" dirty="0" smtClean="0"/>
              <a:t> if the </a:t>
            </a:r>
            <a:r>
              <a:rPr lang="en-US" baseline="0" dirty="0" err="1" smtClean="0"/>
              <a:t>subcloud</a:t>
            </a:r>
            <a:r>
              <a:rPr lang="en-US" baseline="0" dirty="0" smtClean="0"/>
              <a:t> layer top coincides with the lifted condensation level, then knowing the </a:t>
            </a:r>
            <a:r>
              <a:rPr lang="en-US" baseline="0" dirty="0" err="1" smtClean="0"/>
              <a:t>subcloud</a:t>
            </a:r>
            <a:r>
              <a:rPr lang="en-US" baseline="0" dirty="0" smtClean="0"/>
              <a:t> layer top/LCL amounts to knowing the surface air relative humidity. </a:t>
            </a:r>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9</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10</a:t>
            </a:fld>
            <a:endParaRPr lang="en-US"/>
          </a:p>
        </p:txBody>
      </p:sp>
    </p:spTree>
    <p:extLst>
      <p:ext uri="{BB962C8B-B14F-4D97-AF65-F5344CB8AC3E}">
        <p14:creationId xmlns:p14="http://schemas.microsoft.com/office/powerpoint/2010/main" val="198671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D6DBD-8A6A-5543-B79B-641822C9F687}" type="slidenum">
              <a:rPr lang="en-US" smtClean="0"/>
              <a:t>11</a:t>
            </a:fld>
            <a:endParaRPr lang="en-US"/>
          </a:p>
        </p:txBody>
      </p:sp>
    </p:spTree>
    <p:extLst>
      <p:ext uri="{BB962C8B-B14F-4D97-AF65-F5344CB8AC3E}">
        <p14:creationId xmlns:p14="http://schemas.microsoft.com/office/powerpoint/2010/main" val="19867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92918"/>
            <a:ext cx="8229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746320" y="2980328"/>
            <a:ext cx="5940479"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5068FF1-E88B-C245-A56D-1F7E87D6FE6E}" type="datetimeFigureOut">
              <a:rPr lang="en-US"/>
              <a:pPr>
                <a:defRPr/>
              </a:pPr>
              <a:t>1/31/20</a:t>
            </a:fld>
            <a:endParaRPr lang="en-US"/>
          </a:p>
        </p:txBody>
      </p:sp>
      <p:sp>
        <p:nvSpPr>
          <p:cNvPr id="5" name="Footer Placeholder 4"/>
          <p:cNvSpPr>
            <a:spLocks noGrp="1"/>
          </p:cNvSpPr>
          <p:nvPr>
            <p:ph type="ftr" sz="quarter" idx="11"/>
          </p:nvPr>
        </p:nvSpPr>
        <p:spPr>
          <a:xfrm>
            <a:off x="3124200" y="6356350"/>
            <a:ext cx="5562600"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Affiliations</a:t>
            </a:r>
          </a:p>
        </p:txBody>
      </p:sp>
    </p:spTree>
    <p:extLst>
      <p:ext uri="{BB962C8B-B14F-4D97-AF65-F5344CB8AC3E}">
        <p14:creationId xmlns:p14="http://schemas.microsoft.com/office/powerpoint/2010/main" val="190866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C553F45-0895-A44C-AB12-950947206AB9}" type="datetimeFigureOut">
              <a:rPr lang="en-US"/>
              <a:pPr>
                <a:defRPr/>
              </a:pPr>
              <a:t>1/31/20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A97DC8-7A4F-E046-B64D-D4EEC8A06C0A}" type="slidenum">
              <a:rPr lang="en-US"/>
              <a:pPr>
                <a:defRPr/>
              </a:pPr>
              <a:t>‹#›</a:t>
            </a:fld>
            <a:endParaRPr lang="en-US"/>
          </a:p>
        </p:txBody>
      </p:sp>
    </p:spTree>
    <p:extLst>
      <p:ext uri="{BB962C8B-B14F-4D97-AF65-F5344CB8AC3E}">
        <p14:creationId xmlns:p14="http://schemas.microsoft.com/office/powerpoint/2010/main" val="52271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F4D80FC-AB42-F448-A6E1-3F4D5E46DB4B}" type="datetimeFigureOut">
              <a:rPr lang="en-US"/>
              <a:pPr>
                <a:defRPr/>
              </a:pPr>
              <a:t>1/31/20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44F56F4-FCCB-164B-9374-B16986F2B5E0}" type="slidenum">
              <a:rPr lang="en-US"/>
              <a:pPr>
                <a:defRPr/>
              </a:pPr>
              <a:t>‹#›</a:t>
            </a:fld>
            <a:endParaRPr lang="en-US"/>
          </a:p>
        </p:txBody>
      </p:sp>
    </p:spTree>
    <p:extLst>
      <p:ext uri="{BB962C8B-B14F-4D97-AF65-F5344CB8AC3E}">
        <p14:creationId xmlns:p14="http://schemas.microsoft.com/office/powerpoint/2010/main" val="26995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744895" y="2060566"/>
            <a:ext cx="5941905" cy="2279238"/>
          </a:xfrm>
        </p:spPr>
        <p:txBody>
          <a:bodyPr/>
          <a:lstStyle>
            <a:lvl2pPr marL="457200" indent="0">
              <a:buNone/>
              <a:defRPr sz="2400">
                <a:solidFill>
                  <a:schemeClr val="bg1">
                    <a:lumMod val="50000"/>
                  </a:schemeClr>
                </a:solidFill>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C809226-1618-A841-AD86-EB20C47B37C4}" type="datetimeFigureOut">
              <a:rPr lang="en-US"/>
              <a:pPr>
                <a:defRPr/>
              </a:pPr>
              <a:t>1/31/20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45F2B02-4653-D04A-97C8-FB0023C6EBA4}" type="slidenum">
              <a:rPr lang="en-US"/>
              <a:pPr>
                <a:defRPr/>
              </a:pPr>
              <a:t>‹#›</a:t>
            </a:fld>
            <a:endParaRPr lang="en-US"/>
          </a:p>
        </p:txBody>
      </p:sp>
    </p:spTree>
    <p:extLst>
      <p:ext uri="{BB962C8B-B14F-4D97-AF65-F5344CB8AC3E}">
        <p14:creationId xmlns:p14="http://schemas.microsoft.com/office/powerpoint/2010/main" val="198465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9E5C018-2316-8B48-BD82-AE39A58EF738}" type="datetimeFigureOut">
              <a:rPr lang="en-US"/>
              <a:pPr>
                <a:defRPr/>
              </a:pPr>
              <a:t>1/31/20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B016105-BAC3-5D43-8019-1AC80ABAD3C9}" type="slidenum">
              <a:rPr lang="en-US"/>
              <a:pPr>
                <a:defRPr/>
              </a:pPr>
              <a:t>‹#›</a:t>
            </a:fld>
            <a:endParaRPr lang="en-US"/>
          </a:p>
        </p:txBody>
      </p:sp>
    </p:spTree>
    <p:extLst>
      <p:ext uri="{BB962C8B-B14F-4D97-AF65-F5344CB8AC3E}">
        <p14:creationId xmlns:p14="http://schemas.microsoft.com/office/powerpoint/2010/main" val="158839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AB18BBA-F7F5-0349-AC19-A257C1E7C2D2}" type="datetimeFigureOut">
              <a:rPr lang="en-US"/>
              <a:pPr>
                <a:defRPr/>
              </a:pPr>
              <a:t>1/31/20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E6F42FD-C5FB-3D42-8B44-87CE5651B1E0}" type="slidenum">
              <a:rPr lang="en-US"/>
              <a:pPr>
                <a:defRPr/>
              </a:pPr>
              <a:t>‹#›</a:t>
            </a:fld>
            <a:endParaRPr lang="en-US"/>
          </a:p>
        </p:txBody>
      </p:sp>
    </p:spTree>
    <p:extLst>
      <p:ext uri="{BB962C8B-B14F-4D97-AF65-F5344CB8AC3E}">
        <p14:creationId xmlns:p14="http://schemas.microsoft.com/office/powerpoint/2010/main" val="407430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651C214-97AB-A940-9D93-2A815C35A0AF}" type="datetimeFigureOut">
              <a:rPr lang="en-US"/>
              <a:pPr>
                <a:defRPr/>
              </a:pPr>
              <a:t>1/31/20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D38A47F-30CA-5A41-BFC1-2A4991F04763}" type="slidenum">
              <a:rPr lang="en-US"/>
              <a:pPr>
                <a:defRPr/>
              </a:pPr>
              <a:t>‹#›</a:t>
            </a:fld>
            <a:endParaRPr lang="en-US"/>
          </a:p>
        </p:txBody>
      </p:sp>
    </p:spTree>
    <p:extLst>
      <p:ext uri="{BB962C8B-B14F-4D97-AF65-F5344CB8AC3E}">
        <p14:creationId xmlns:p14="http://schemas.microsoft.com/office/powerpoint/2010/main" val="214985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11836C5-A7BC-D749-AD10-F7805C01A6DC}" type="datetimeFigureOut">
              <a:rPr lang="en-US"/>
              <a:pPr>
                <a:defRPr/>
              </a:pPr>
              <a:t>1/31/20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811B3D7-AD3A-6C42-8669-B46D50672286}" type="slidenum">
              <a:rPr lang="en-US"/>
              <a:pPr>
                <a:defRPr/>
              </a:pPr>
              <a:t>‹#›</a:t>
            </a:fld>
            <a:endParaRPr lang="en-US"/>
          </a:p>
        </p:txBody>
      </p:sp>
    </p:spTree>
    <p:extLst>
      <p:ext uri="{BB962C8B-B14F-4D97-AF65-F5344CB8AC3E}">
        <p14:creationId xmlns:p14="http://schemas.microsoft.com/office/powerpoint/2010/main" val="222608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93A92D8-8E60-C24E-B2EC-02F121A0F699}" type="datetimeFigureOut">
              <a:rPr lang="en-US"/>
              <a:pPr>
                <a:defRPr/>
              </a:pPr>
              <a:t>1/31/20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1D66C1B-C1C7-FC44-AE42-DA0B8E6B245B}" type="slidenum">
              <a:rPr lang="en-US"/>
              <a:pPr>
                <a:defRPr/>
              </a:pPr>
              <a:t>‹#›</a:t>
            </a:fld>
            <a:endParaRPr lang="en-US"/>
          </a:p>
        </p:txBody>
      </p:sp>
    </p:spTree>
    <p:extLst>
      <p:ext uri="{BB962C8B-B14F-4D97-AF65-F5344CB8AC3E}">
        <p14:creationId xmlns:p14="http://schemas.microsoft.com/office/powerpoint/2010/main" val="239005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4795824-FB17-C043-90D7-17755AEE09CB}" type="datetimeFigureOut">
              <a:rPr lang="en-US"/>
              <a:pPr>
                <a:defRPr/>
              </a:pPr>
              <a:t>1/31/20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C234004-78F9-D548-9426-95B011AAC636}" type="slidenum">
              <a:rPr lang="en-US"/>
              <a:pPr>
                <a:defRPr/>
              </a:pPr>
              <a:t>‹#›</a:t>
            </a:fld>
            <a:endParaRPr lang="en-US"/>
          </a:p>
        </p:txBody>
      </p:sp>
    </p:spTree>
    <p:extLst>
      <p:ext uri="{BB962C8B-B14F-4D97-AF65-F5344CB8AC3E}">
        <p14:creationId xmlns:p14="http://schemas.microsoft.com/office/powerpoint/2010/main" val="245206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48706C7-18B9-2A4E-B04E-9FD1AC6FBB74}" type="datetimeFigureOut">
              <a:rPr lang="en-US"/>
              <a:pPr>
                <a:defRPr/>
              </a:pPr>
              <a:t>1/31/20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A0BFE2F-D21D-3E4F-B6EB-5B3C2CC97228}" type="slidenum">
              <a:rPr lang="en-US"/>
              <a:pPr>
                <a:defRPr/>
              </a:pPr>
              <a:t>‹#›</a:t>
            </a:fld>
            <a:endParaRPr lang="en-US"/>
          </a:p>
        </p:txBody>
      </p:sp>
    </p:spTree>
    <p:extLst>
      <p:ext uri="{BB962C8B-B14F-4D97-AF65-F5344CB8AC3E}">
        <p14:creationId xmlns:p14="http://schemas.microsoft.com/office/powerpoint/2010/main" val="13751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Add main message here, </a:t>
            </a:r>
            <a:br>
              <a:rPr lang="en-US"/>
            </a:br>
            <a:r>
              <a:rPr lang="en-US"/>
              <a:t>with manual line break</a:t>
            </a:r>
          </a:p>
        </p:txBody>
      </p:sp>
      <p:sp>
        <p:nvSpPr>
          <p:cNvPr id="1027" name="Text Placeholder 2"/>
          <p:cNvSpPr>
            <a:spLocks noGrp="1"/>
          </p:cNvSpPr>
          <p:nvPr>
            <p:ph type="body" idx="1"/>
          </p:nvPr>
        </p:nvSpPr>
        <p:spPr bwMode="auto">
          <a:xfrm>
            <a:off x="2744788" y="2060575"/>
            <a:ext cx="5942012"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Left-alignment point for text</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57200" rtl="0" eaLnBrk="1" fontAlgn="base" hangingPunct="1">
        <a:spcBef>
          <a:spcPct val="0"/>
        </a:spcBef>
        <a:spcAft>
          <a:spcPct val="0"/>
        </a:spcAft>
        <a:defRPr sz="4000" kern="1200">
          <a:solidFill>
            <a:schemeClr val="tx1"/>
          </a:solidFill>
          <a:latin typeface="Helvetica"/>
          <a:ea typeface="ＭＳ Ｐゴシック" charset="0"/>
          <a:cs typeface="Helvetica"/>
        </a:defRPr>
      </a:lvl1pPr>
      <a:lvl2pPr algn="l" defTabSz="457200" rtl="0" eaLnBrk="1" fontAlgn="base" hangingPunct="1">
        <a:spcBef>
          <a:spcPct val="0"/>
        </a:spcBef>
        <a:spcAft>
          <a:spcPct val="0"/>
        </a:spcAft>
        <a:defRPr sz="4000">
          <a:solidFill>
            <a:schemeClr val="tx1"/>
          </a:solidFill>
          <a:latin typeface="Helvetica" charset="0"/>
          <a:ea typeface="ＭＳ Ｐゴシック" charset="0"/>
        </a:defRPr>
      </a:lvl2pPr>
      <a:lvl3pPr algn="l" defTabSz="457200" rtl="0" eaLnBrk="1" fontAlgn="base" hangingPunct="1">
        <a:spcBef>
          <a:spcPct val="0"/>
        </a:spcBef>
        <a:spcAft>
          <a:spcPct val="0"/>
        </a:spcAft>
        <a:defRPr sz="4000">
          <a:solidFill>
            <a:schemeClr val="tx1"/>
          </a:solidFill>
          <a:latin typeface="Helvetica" charset="0"/>
          <a:ea typeface="ＭＳ Ｐゴシック" charset="0"/>
        </a:defRPr>
      </a:lvl3pPr>
      <a:lvl4pPr algn="l" defTabSz="457200" rtl="0" eaLnBrk="1" fontAlgn="base" hangingPunct="1">
        <a:spcBef>
          <a:spcPct val="0"/>
        </a:spcBef>
        <a:spcAft>
          <a:spcPct val="0"/>
        </a:spcAft>
        <a:defRPr sz="4000">
          <a:solidFill>
            <a:schemeClr val="tx1"/>
          </a:solidFill>
          <a:latin typeface="Helvetica" charset="0"/>
          <a:ea typeface="ＭＳ Ｐゴシック" charset="0"/>
        </a:defRPr>
      </a:lvl4pPr>
      <a:lvl5pPr algn="l" defTabSz="457200" rtl="0" eaLnBrk="1" fontAlgn="base" hangingPunct="1">
        <a:spcBef>
          <a:spcPct val="0"/>
        </a:spcBef>
        <a:spcAft>
          <a:spcPct val="0"/>
        </a:spcAft>
        <a:defRPr sz="4000">
          <a:solidFill>
            <a:schemeClr val="tx1"/>
          </a:solidFill>
          <a:latin typeface="Helvetica"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Helvetica"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Helvetica"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Helvetica"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Helvetic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8788" y="469900"/>
            <a:ext cx="8229600" cy="1295400"/>
          </a:xfrm>
        </p:spPr>
        <p:txBody>
          <a:bodyPr/>
          <a:lstStyle/>
          <a:p>
            <a:r>
              <a:rPr lang="en-US" dirty="0" smtClean="0">
                <a:latin typeface="Helvetica" charset="0"/>
              </a:rPr>
              <a:t>Surface Relative Humidity</a:t>
            </a:r>
            <a:br>
              <a:rPr lang="en-US" dirty="0" smtClean="0">
                <a:latin typeface="Helvetica" charset="0"/>
              </a:rPr>
            </a:br>
            <a:r>
              <a:rPr lang="en-US" dirty="0" smtClean="0">
                <a:latin typeface="Helvetica" charset="0"/>
              </a:rPr>
              <a:t>in </a:t>
            </a:r>
            <a:r>
              <a:rPr lang="en-US" dirty="0" err="1" smtClean="0">
                <a:latin typeface="Helvetica" charset="0"/>
              </a:rPr>
              <a:t>Radiative</a:t>
            </a:r>
            <a:r>
              <a:rPr lang="en-US" dirty="0" smtClean="0">
                <a:latin typeface="Helvetica" charset="0"/>
              </a:rPr>
              <a:t>-Convective Equilibrium</a:t>
            </a:r>
            <a:br>
              <a:rPr lang="en-US" dirty="0" smtClean="0">
                <a:latin typeface="Helvetica" charset="0"/>
              </a:rPr>
            </a:br>
            <a:endParaRPr lang="en-US" sz="2400" dirty="0">
              <a:solidFill>
                <a:schemeClr val="bg1">
                  <a:lumMod val="50000"/>
                </a:schemeClr>
              </a:solidFill>
              <a:latin typeface="Helvetica" charset="0"/>
            </a:endParaRPr>
          </a:p>
        </p:txBody>
      </p:sp>
      <p:sp>
        <p:nvSpPr>
          <p:cNvPr id="3" name="Subtitle 2"/>
          <p:cNvSpPr>
            <a:spLocks noGrp="1"/>
          </p:cNvSpPr>
          <p:nvPr>
            <p:ph type="subTitle" idx="1"/>
          </p:nvPr>
        </p:nvSpPr>
        <p:spPr>
          <a:xfrm>
            <a:off x="3187700" y="2062161"/>
            <a:ext cx="5956300" cy="4203172"/>
          </a:xfrm>
        </p:spPr>
        <p:txBody>
          <a:bodyPr rtlCol="0">
            <a:normAutofit/>
          </a:bodyPr>
          <a:lstStyle/>
          <a:p>
            <a:pPr eaLnBrk="1" fontAlgn="auto" hangingPunct="1">
              <a:spcAft>
                <a:spcPts val="0"/>
              </a:spcAft>
              <a:buFont typeface="Arial"/>
              <a:buNone/>
              <a:defRPr/>
            </a:pPr>
            <a:r>
              <a:rPr lang="en-US" sz="2400" b="1" dirty="0" smtClean="0">
                <a:ea typeface="+mn-ea"/>
              </a:rPr>
              <a:t>Timothy Cronin</a:t>
            </a:r>
          </a:p>
          <a:p>
            <a:pPr fontAlgn="auto">
              <a:spcAft>
                <a:spcPts val="0"/>
              </a:spcAft>
              <a:defRPr/>
            </a:pPr>
            <a:r>
              <a:rPr lang="en-US" sz="2400" dirty="0" smtClean="0">
                <a:ea typeface="+mn-ea"/>
              </a:rPr>
              <a:t>MIT, </a:t>
            </a:r>
            <a:r>
              <a:rPr lang="en-US" sz="2400" dirty="0"/>
              <a:t>Department of Earth, Atmospheric and Planetary Sciences</a:t>
            </a:r>
          </a:p>
          <a:p>
            <a:pPr eaLnBrk="1" fontAlgn="auto" hangingPunct="1">
              <a:spcAft>
                <a:spcPts val="0"/>
              </a:spcAft>
              <a:buFont typeface="Arial"/>
              <a:buNone/>
              <a:defRPr/>
            </a:pPr>
            <a:endParaRPr lang="en-US" sz="2400" dirty="0" smtClean="0">
              <a:ea typeface="+mn-ea"/>
            </a:endParaRPr>
          </a:p>
          <a:p>
            <a:pPr eaLnBrk="1" fontAlgn="auto" hangingPunct="1">
              <a:spcAft>
                <a:spcPts val="0"/>
              </a:spcAft>
              <a:buFont typeface="Arial"/>
              <a:buNone/>
              <a:defRPr/>
            </a:pPr>
            <a:r>
              <a:rPr lang="en-US" sz="2400" dirty="0" smtClean="0">
                <a:ea typeface="+mn-ea"/>
              </a:rPr>
              <a:t>From BOMEX to EUREC4A </a:t>
            </a:r>
          </a:p>
          <a:p>
            <a:pPr eaLnBrk="1" fontAlgn="auto" hangingPunct="1">
              <a:spcAft>
                <a:spcPts val="0"/>
              </a:spcAft>
              <a:buFont typeface="Arial"/>
              <a:buNone/>
              <a:defRPr/>
            </a:pPr>
            <a:r>
              <a:rPr lang="en-US" sz="2400" dirty="0" smtClean="0">
                <a:ea typeface="+mn-ea"/>
              </a:rPr>
              <a:t>International Symposium at CIMH</a:t>
            </a:r>
            <a:endParaRPr lang="en-US" sz="2400" dirty="0" smtClean="0">
              <a:ea typeface="+mn-ea"/>
            </a:endParaRPr>
          </a:p>
          <a:p>
            <a:pPr eaLnBrk="1" fontAlgn="auto" hangingPunct="1">
              <a:spcAft>
                <a:spcPts val="0"/>
              </a:spcAft>
              <a:buFont typeface="Arial"/>
              <a:buNone/>
              <a:defRPr/>
            </a:pPr>
            <a:endParaRPr lang="en-US" sz="2400" dirty="0" smtClean="0">
              <a:ea typeface="+mn-ea"/>
            </a:endParaRPr>
          </a:p>
          <a:p>
            <a:pPr eaLnBrk="1" fontAlgn="auto" hangingPunct="1">
              <a:spcAft>
                <a:spcPts val="0"/>
              </a:spcAft>
              <a:buFont typeface="Arial"/>
              <a:buNone/>
              <a:defRPr/>
            </a:pPr>
            <a:r>
              <a:rPr lang="en-US" sz="2400" dirty="0" smtClean="0">
                <a:ea typeface="+mn-ea"/>
              </a:rPr>
              <a:t>01 February 2020</a:t>
            </a:r>
            <a:endParaRPr lang="en-US" sz="2400" dirty="0" smtClean="0">
              <a:ea typeface="+mn-ea"/>
            </a:endParaRPr>
          </a:p>
          <a:p>
            <a:pPr eaLnBrk="1" fontAlgn="auto" hangingPunct="1">
              <a:spcAft>
                <a:spcPts val="0"/>
              </a:spcAft>
              <a:buFont typeface="Arial"/>
              <a:buNone/>
              <a:defRPr/>
            </a:pPr>
            <a:endParaRPr lang="en-US" sz="2400" dirty="0" smtClean="0">
              <a:ea typeface="+mn-ea"/>
            </a:endParaRPr>
          </a:p>
        </p:txBody>
      </p:sp>
      <p:pic>
        <p:nvPicPr>
          <p:cNvPr id="2" name="Picture 1" descr="cc_spinup02_TS300-EF1.000-TT210-QR1.0_relhsfc_quiver_mframe_000960.png"/>
          <p:cNvPicPr>
            <a:picLocks noChangeAspect="1"/>
          </p:cNvPicPr>
          <p:nvPr/>
        </p:nvPicPr>
        <p:blipFill rotWithShape="1">
          <a:blip r:embed="rId3">
            <a:extLst>
              <a:ext uri="{28A0092B-C50C-407E-A947-70E740481C1C}">
                <a14:useLocalDpi xmlns:a14="http://schemas.microsoft.com/office/drawing/2010/main" val="0"/>
              </a:ext>
            </a:extLst>
          </a:blip>
          <a:srcRect l="19217" t="28012" r="32685" b="26363"/>
          <a:stretch/>
        </p:blipFill>
        <p:spPr>
          <a:xfrm>
            <a:off x="458789" y="2062161"/>
            <a:ext cx="1417044" cy="1344168"/>
          </a:xfrm>
          <a:prstGeom prst="rect">
            <a:avLst/>
          </a:prstGeom>
        </p:spPr>
      </p:pic>
      <p:pic>
        <p:nvPicPr>
          <p:cNvPr id="5" name="Picture 4" descr="cc_spinup02_TS300-EF0.300-TT210-QR1.0_relhsfc_quiver_mframe_000960.png"/>
          <p:cNvPicPr>
            <a:picLocks noChangeAspect="1"/>
          </p:cNvPicPr>
          <p:nvPr/>
        </p:nvPicPr>
        <p:blipFill rotWithShape="1">
          <a:blip r:embed="rId4">
            <a:extLst>
              <a:ext uri="{28A0092B-C50C-407E-A947-70E740481C1C}">
                <a14:useLocalDpi xmlns:a14="http://schemas.microsoft.com/office/drawing/2010/main" val="0"/>
              </a:ext>
            </a:extLst>
          </a:blip>
          <a:srcRect l="19217" t="26914" r="33510" b="26637"/>
          <a:stretch/>
        </p:blipFill>
        <p:spPr>
          <a:xfrm>
            <a:off x="458789" y="3545331"/>
            <a:ext cx="1417320" cy="1392599"/>
          </a:xfrm>
          <a:prstGeom prst="rect">
            <a:avLst/>
          </a:prstGeom>
        </p:spPr>
      </p:pic>
      <p:pic>
        <p:nvPicPr>
          <p:cNvPr id="6" name="Picture 5" descr="cc_spinup02_TS300-EF0.100-TT210-QR1.0_relhsfc_quiver_mframe_000960.png"/>
          <p:cNvPicPr>
            <a:picLocks noChangeAspect="1"/>
          </p:cNvPicPr>
          <p:nvPr/>
        </p:nvPicPr>
        <p:blipFill rotWithShape="1">
          <a:blip r:embed="rId5">
            <a:extLst>
              <a:ext uri="{28A0092B-C50C-407E-A947-70E740481C1C}">
                <a14:useLocalDpi xmlns:a14="http://schemas.microsoft.com/office/drawing/2010/main" val="0"/>
              </a:ext>
            </a:extLst>
          </a:blip>
          <a:srcRect l="19766" t="26914" r="33510" b="26637"/>
          <a:stretch/>
        </p:blipFill>
        <p:spPr>
          <a:xfrm>
            <a:off x="458789" y="5054600"/>
            <a:ext cx="1417320" cy="14089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0668"/>
          </a:xfrm>
        </p:spPr>
        <p:txBody>
          <a:bodyPr/>
          <a:lstStyle/>
          <a:p>
            <a:r>
              <a:rPr lang="en-US" sz="3600" dirty="0" smtClean="0"/>
              <a:t>Using these ingredients:</a:t>
            </a:r>
            <a:endParaRPr lang="en-US" sz="3600" dirty="0"/>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4330700" y="1100669"/>
            <a:ext cx="4813300" cy="575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dirty="0" smtClean="0">
                <a:solidFill>
                  <a:srgbClr val="000000"/>
                </a:solidFill>
              </a:rPr>
              <a:t>Full tropospheric energy balance</a:t>
            </a:r>
          </a:p>
          <a:p>
            <a:pPr marL="457200" indent="-457200">
              <a:buFont typeface="Arial"/>
              <a:buChar char="•"/>
            </a:pPr>
            <a:r>
              <a:rPr lang="en-US" dirty="0" err="1" smtClean="0">
                <a:solidFill>
                  <a:srgbClr val="000000"/>
                </a:solidFill>
              </a:rPr>
              <a:t>Subcloud</a:t>
            </a:r>
            <a:r>
              <a:rPr lang="en-US" dirty="0" smtClean="0">
                <a:solidFill>
                  <a:srgbClr val="000000"/>
                </a:solidFill>
              </a:rPr>
              <a:t>-layer heat balance</a:t>
            </a:r>
          </a:p>
          <a:p>
            <a:pPr marL="457200" indent="-457200">
              <a:buFont typeface="Arial"/>
              <a:buChar char="•"/>
            </a:pPr>
            <a:r>
              <a:rPr lang="en-US" dirty="0" smtClean="0">
                <a:solidFill>
                  <a:schemeClr val="bg1">
                    <a:lumMod val="50000"/>
                  </a:schemeClr>
                </a:solidFill>
              </a:rPr>
              <a:t>Bulk formulae for surface fluxes</a:t>
            </a:r>
          </a:p>
          <a:p>
            <a:pPr marL="457200" indent="-457200">
              <a:buFont typeface="Arial"/>
              <a:buChar char="•"/>
            </a:pPr>
            <a:r>
              <a:rPr lang="en-US" dirty="0" smtClean="0">
                <a:solidFill>
                  <a:schemeClr val="bg1">
                    <a:lumMod val="50000"/>
                  </a:schemeClr>
                </a:solidFill>
              </a:rPr>
              <a:t>Lifted condensation level of surface air equals depth of </a:t>
            </a:r>
            <a:r>
              <a:rPr lang="en-US" dirty="0" err="1" smtClean="0">
                <a:solidFill>
                  <a:schemeClr val="bg1">
                    <a:lumMod val="50000"/>
                  </a:schemeClr>
                </a:solidFill>
              </a:rPr>
              <a:t>subcloud</a:t>
            </a:r>
            <a:r>
              <a:rPr lang="en-US" dirty="0" smtClean="0">
                <a:solidFill>
                  <a:schemeClr val="bg1">
                    <a:lumMod val="50000"/>
                  </a:schemeClr>
                </a:solidFill>
              </a:rPr>
              <a:t> layer </a:t>
            </a:r>
          </a:p>
          <a:p>
            <a:pPr marL="457200" indent="-457200">
              <a:buFont typeface="Arial"/>
              <a:buChar char="•"/>
            </a:pPr>
            <a:r>
              <a:rPr lang="en-US" dirty="0" smtClean="0">
                <a:solidFill>
                  <a:schemeClr val="bg1">
                    <a:lumMod val="75000"/>
                  </a:schemeClr>
                </a:solidFill>
              </a:rPr>
              <a:t>Rain evaporation in </a:t>
            </a:r>
            <a:r>
              <a:rPr lang="en-US" dirty="0" err="1" smtClean="0">
                <a:solidFill>
                  <a:schemeClr val="bg1">
                    <a:lumMod val="75000"/>
                  </a:schemeClr>
                </a:solidFill>
              </a:rPr>
              <a:t>subcloud</a:t>
            </a:r>
            <a:r>
              <a:rPr lang="en-US" dirty="0" smtClean="0">
                <a:solidFill>
                  <a:schemeClr val="bg1">
                    <a:lumMod val="75000"/>
                  </a:schemeClr>
                </a:solidFill>
              </a:rPr>
              <a:t> layer depends on </a:t>
            </a:r>
            <a:r>
              <a:rPr lang="en-US" dirty="0" err="1" smtClean="0">
                <a:solidFill>
                  <a:schemeClr val="bg1">
                    <a:lumMod val="75000"/>
                  </a:schemeClr>
                </a:solidFill>
              </a:rPr>
              <a:t>σ</a:t>
            </a:r>
            <a:endParaRPr lang="en-US" dirty="0" smtClean="0">
              <a:solidFill>
                <a:schemeClr val="bg1">
                  <a:lumMod val="75000"/>
                </a:schemeClr>
              </a:solidFill>
            </a:endParaRPr>
          </a:p>
          <a:p>
            <a:r>
              <a:rPr lang="en-US" dirty="0" smtClean="0">
                <a:solidFill>
                  <a:srgbClr val="FF8000"/>
                </a:solidFill>
              </a:rPr>
              <a:t> </a:t>
            </a:r>
            <a:endParaRPr lang="en-US" dirty="0">
              <a:solidFill>
                <a:srgbClr val="FF8000"/>
              </a:solidFill>
            </a:endParaRPr>
          </a:p>
        </p:txBody>
      </p:sp>
      <p:cxnSp>
        <p:nvCxnSpPr>
          <p:cNvPr id="39" name="Straight Arrow Connector 38"/>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2" name="TextBox 41"/>
          <p:cNvSpPr txBox="1"/>
          <p:nvPr/>
        </p:nvSpPr>
        <p:spPr>
          <a:xfrm>
            <a:off x="3475566"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1675047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2233"/>
          </a:xfrm>
        </p:spPr>
        <p:txBody>
          <a:bodyPr/>
          <a:lstStyle/>
          <a:p>
            <a:r>
              <a:rPr lang="en-US" sz="3600" dirty="0" smtClean="0"/>
              <a:t>Solve for fractional </a:t>
            </a:r>
            <a:r>
              <a:rPr lang="en-US" sz="3600" dirty="0" err="1" smtClean="0"/>
              <a:t>subcloud</a:t>
            </a:r>
            <a:r>
              <a:rPr lang="en-US" sz="3600" dirty="0" smtClean="0"/>
              <a:t> layer thickness </a:t>
            </a:r>
            <a:r>
              <a:rPr lang="en-US" sz="3600" dirty="0" err="1" smtClean="0"/>
              <a:t>σ</a:t>
            </a:r>
            <a:r>
              <a:rPr lang="en-US" sz="3600" dirty="0" smtClean="0"/>
              <a:t> by equating E/Q demand and supply</a:t>
            </a:r>
            <a:endParaRPr lang="en-US" sz="3600" dirty="0"/>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3912793" y="1662232"/>
            <a:ext cx="4774007" cy="499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8000"/>
                </a:solidFill>
              </a:rPr>
              <a:t>E/Q demand: deeper </a:t>
            </a:r>
            <a:r>
              <a:rPr lang="en-US" dirty="0" err="1" smtClean="0">
                <a:solidFill>
                  <a:srgbClr val="FF8000"/>
                </a:solidFill>
              </a:rPr>
              <a:t>subcloud</a:t>
            </a:r>
            <a:r>
              <a:rPr lang="en-US" dirty="0" smtClean="0">
                <a:solidFill>
                  <a:srgbClr val="FF8000"/>
                </a:solidFill>
              </a:rPr>
              <a:t> layer needs less evaporation to balance cloud-layer </a:t>
            </a:r>
            <a:r>
              <a:rPr lang="en-US" dirty="0" err="1" smtClean="0">
                <a:solidFill>
                  <a:srgbClr val="FF8000"/>
                </a:solidFill>
              </a:rPr>
              <a:t>radiative</a:t>
            </a:r>
            <a:r>
              <a:rPr lang="en-US" dirty="0" smtClean="0">
                <a:solidFill>
                  <a:srgbClr val="FF8000"/>
                </a:solidFill>
              </a:rPr>
              <a:t> cooling</a:t>
            </a:r>
          </a:p>
          <a:p>
            <a:endParaRPr lang="en-US" dirty="0">
              <a:solidFill>
                <a:schemeClr val="bg1">
                  <a:lumMod val="65000"/>
                </a:schemeClr>
              </a:solidFill>
            </a:endParaRPr>
          </a:p>
          <a:p>
            <a:r>
              <a:rPr lang="en-US" dirty="0" smtClean="0">
                <a:solidFill>
                  <a:schemeClr val="accent3"/>
                </a:solidFill>
              </a:rPr>
              <a:t>E/Q supply: deeper </a:t>
            </a:r>
            <a:r>
              <a:rPr lang="en-US" dirty="0" err="1" smtClean="0">
                <a:solidFill>
                  <a:schemeClr val="accent3"/>
                </a:solidFill>
              </a:rPr>
              <a:t>subcloud</a:t>
            </a:r>
            <a:r>
              <a:rPr lang="en-US" dirty="0" smtClean="0">
                <a:solidFill>
                  <a:schemeClr val="accent3"/>
                </a:solidFill>
              </a:rPr>
              <a:t> layer means drier surface air and thus more evaporation based on surface bulk formulae</a:t>
            </a:r>
          </a:p>
          <a:p>
            <a:r>
              <a:rPr lang="en-US" dirty="0" smtClean="0">
                <a:solidFill>
                  <a:srgbClr val="FF8000"/>
                </a:solidFill>
              </a:rPr>
              <a:t> </a:t>
            </a:r>
            <a:endParaRPr lang="en-US" dirty="0">
              <a:solidFill>
                <a:srgbClr val="FF8000"/>
              </a:solidFill>
            </a:endParaRPr>
          </a:p>
        </p:txBody>
      </p:sp>
      <p:cxnSp>
        <p:nvCxnSpPr>
          <p:cNvPr id="39" name="Straight Arrow Connector 38"/>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2" name="TextBox 41"/>
          <p:cNvSpPr txBox="1"/>
          <p:nvPr/>
        </p:nvSpPr>
        <p:spPr>
          <a:xfrm>
            <a:off x="3475566"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1073929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Root-finding equation for </a:t>
            </a:r>
            <a:r>
              <a:rPr lang="en-US" dirty="0" err="1" smtClean="0"/>
              <a:t>σ</a:t>
            </a:r>
            <a:r>
              <a:rPr lang="en-US" dirty="0" smtClean="0"/>
              <a:t>: </a:t>
            </a:r>
            <a:br>
              <a:rPr lang="en-US" dirty="0" smtClean="0"/>
            </a:br>
            <a:r>
              <a:rPr lang="en-US" dirty="0" smtClean="0"/>
              <a:t>supply = demand</a:t>
            </a:r>
            <a:endParaRPr lang="en-US" dirty="0"/>
          </a:p>
        </p:txBody>
      </p:sp>
      <p:cxnSp>
        <p:nvCxnSpPr>
          <p:cNvPr id="6" name="Straight Arrow Connector 5"/>
          <p:cNvCxnSpPr/>
          <p:nvPr/>
        </p:nvCxnSpPr>
        <p:spPr>
          <a:xfrm flipH="1" flipV="1">
            <a:off x="1032933" y="1659467"/>
            <a:ext cx="2" cy="46736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051562" y="6333068"/>
            <a:ext cx="33866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1701797" y="5339882"/>
            <a:ext cx="24214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8000"/>
                </a:solidFill>
              </a:rPr>
              <a:t>E/Q ‘demand’</a:t>
            </a:r>
            <a:endParaRPr lang="en-US" dirty="0">
              <a:solidFill>
                <a:srgbClr val="FF8000"/>
              </a:solidFill>
            </a:endParaRPr>
          </a:p>
        </p:txBody>
      </p:sp>
      <p:sp>
        <p:nvSpPr>
          <p:cNvPr id="14" name="Content Placeholder 2"/>
          <p:cNvSpPr txBox="1">
            <a:spLocks/>
          </p:cNvSpPr>
          <p:nvPr/>
        </p:nvSpPr>
        <p:spPr bwMode="auto">
          <a:xfrm>
            <a:off x="3227493" y="1851618"/>
            <a:ext cx="24214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accent3"/>
                </a:solidFill>
              </a:rPr>
              <a:t>E/Q ‘supply’</a:t>
            </a:r>
            <a:endParaRPr lang="en-US" dirty="0">
              <a:solidFill>
                <a:schemeClr val="accent3"/>
              </a:solidFill>
            </a:endParaRPr>
          </a:p>
        </p:txBody>
      </p:sp>
      <p:sp>
        <p:nvSpPr>
          <p:cNvPr id="15" name="Freeform 14"/>
          <p:cNvSpPr/>
          <p:nvPr/>
        </p:nvSpPr>
        <p:spPr>
          <a:xfrm>
            <a:off x="1032933" y="4605853"/>
            <a:ext cx="1693334" cy="1727213"/>
          </a:xfrm>
          <a:custGeom>
            <a:avLst/>
            <a:gdLst>
              <a:gd name="connsiteX0" fmla="*/ 0 w 1693334"/>
              <a:gd name="connsiteY0" fmla="*/ 0 h 2404534"/>
              <a:gd name="connsiteX1" fmla="*/ 524934 w 1693334"/>
              <a:gd name="connsiteY1" fmla="*/ 1710267 h 2404534"/>
              <a:gd name="connsiteX2" fmla="*/ 1693334 w 1693334"/>
              <a:gd name="connsiteY2" fmla="*/ 2404534 h 2404534"/>
            </a:gdLst>
            <a:ahLst/>
            <a:cxnLst>
              <a:cxn ang="0">
                <a:pos x="connsiteX0" y="connsiteY0"/>
              </a:cxn>
              <a:cxn ang="0">
                <a:pos x="connsiteX1" y="connsiteY1"/>
              </a:cxn>
              <a:cxn ang="0">
                <a:pos x="connsiteX2" y="connsiteY2"/>
              </a:cxn>
            </a:cxnLst>
            <a:rect l="l" t="t" r="r" b="b"/>
            <a:pathLst>
              <a:path w="1693334" h="2404534">
                <a:moveTo>
                  <a:pt x="0" y="0"/>
                </a:moveTo>
                <a:cubicBezTo>
                  <a:pt x="121356" y="654755"/>
                  <a:pt x="242712" y="1309511"/>
                  <a:pt x="524934" y="1710267"/>
                </a:cubicBezTo>
                <a:cubicBezTo>
                  <a:pt x="807156" y="2111023"/>
                  <a:pt x="1250245" y="2257778"/>
                  <a:pt x="1693334" y="2404534"/>
                </a:cubicBezTo>
              </a:path>
            </a:pathLst>
          </a:custGeom>
          <a:ln>
            <a:solidFill>
              <a:srgbClr val="FF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Content Placeholder 2"/>
          <p:cNvSpPr txBox="1">
            <a:spLocks/>
          </p:cNvSpPr>
          <p:nvPr/>
        </p:nvSpPr>
        <p:spPr bwMode="auto">
          <a:xfrm>
            <a:off x="-27" y="1716150"/>
            <a:ext cx="914400"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E/Q</a:t>
            </a:r>
            <a:endParaRPr lang="en-US" dirty="0"/>
          </a:p>
        </p:txBody>
      </p:sp>
      <p:cxnSp>
        <p:nvCxnSpPr>
          <p:cNvPr id="18" name="Straight Connector 17"/>
          <p:cNvCxnSpPr/>
          <p:nvPr/>
        </p:nvCxnSpPr>
        <p:spPr>
          <a:xfrm>
            <a:off x="948265" y="4605853"/>
            <a:ext cx="152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txBox="1">
            <a:spLocks/>
          </p:cNvSpPr>
          <p:nvPr/>
        </p:nvSpPr>
        <p:spPr bwMode="auto">
          <a:xfrm>
            <a:off x="558792" y="4346331"/>
            <a:ext cx="389473"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a:t>
            </a:r>
            <a:endParaRPr lang="en-US" dirty="0"/>
          </a:p>
        </p:txBody>
      </p:sp>
      <p:sp>
        <p:nvSpPr>
          <p:cNvPr id="20" name="Content Placeholder 2"/>
          <p:cNvSpPr txBox="1">
            <a:spLocks/>
          </p:cNvSpPr>
          <p:nvPr/>
        </p:nvSpPr>
        <p:spPr bwMode="auto">
          <a:xfrm>
            <a:off x="567255" y="6073546"/>
            <a:ext cx="48430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a:t>
            </a:r>
            <a:endParaRPr lang="en-US" dirty="0"/>
          </a:p>
        </p:txBody>
      </p:sp>
      <p:sp>
        <p:nvSpPr>
          <p:cNvPr id="21" name="Content Placeholder 2"/>
          <p:cNvSpPr txBox="1">
            <a:spLocks/>
          </p:cNvSpPr>
          <p:nvPr/>
        </p:nvSpPr>
        <p:spPr bwMode="auto">
          <a:xfrm>
            <a:off x="804320" y="6333067"/>
            <a:ext cx="484307" cy="41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a:t>
            </a:r>
            <a:endParaRPr lang="en-US" dirty="0"/>
          </a:p>
        </p:txBody>
      </p:sp>
      <p:sp>
        <p:nvSpPr>
          <p:cNvPr id="22" name="Content Placeholder 2"/>
          <p:cNvSpPr txBox="1">
            <a:spLocks/>
          </p:cNvSpPr>
          <p:nvPr/>
        </p:nvSpPr>
        <p:spPr bwMode="auto">
          <a:xfrm>
            <a:off x="3530597" y="6355890"/>
            <a:ext cx="5926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a:t>
            </a:r>
            <a:endParaRPr lang="en-US" dirty="0"/>
          </a:p>
        </p:txBody>
      </p:sp>
      <p:cxnSp>
        <p:nvCxnSpPr>
          <p:cNvPr id="23" name="Straight Connector 22"/>
          <p:cNvCxnSpPr/>
          <p:nvPr/>
        </p:nvCxnSpPr>
        <p:spPr>
          <a:xfrm flipV="1">
            <a:off x="3742264" y="6282265"/>
            <a:ext cx="0" cy="192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txBox="1">
            <a:spLocks/>
          </p:cNvSpPr>
          <p:nvPr/>
        </p:nvSpPr>
        <p:spPr bwMode="auto">
          <a:xfrm>
            <a:off x="4438227" y="6096368"/>
            <a:ext cx="914400"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σ</a:t>
            </a:r>
            <a:endParaRPr lang="en-US" dirty="0"/>
          </a:p>
        </p:txBody>
      </p:sp>
      <p:sp>
        <p:nvSpPr>
          <p:cNvPr id="27" name="Freeform 26"/>
          <p:cNvSpPr/>
          <p:nvPr/>
        </p:nvSpPr>
        <p:spPr>
          <a:xfrm>
            <a:off x="1049867" y="1659467"/>
            <a:ext cx="2675466" cy="4622800"/>
          </a:xfrm>
          <a:custGeom>
            <a:avLst/>
            <a:gdLst>
              <a:gd name="connsiteX0" fmla="*/ 0 w 2675466"/>
              <a:gd name="connsiteY0" fmla="*/ 3420534 h 3420534"/>
              <a:gd name="connsiteX1" fmla="*/ 389466 w 2675466"/>
              <a:gd name="connsiteY1" fmla="*/ 1439334 h 3420534"/>
              <a:gd name="connsiteX2" fmla="*/ 1253066 w 2675466"/>
              <a:gd name="connsiteY2" fmla="*/ 694267 h 3420534"/>
              <a:gd name="connsiteX3" fmla="*/ 2675466 w 2675466"/>
              <a:gd name="connsiteY3" fmla="*/ 0 h 3420534"/>
            </a:gdLst>
            <a:ahLst/>
            <a:cxnLst>
              <a:cxn ang="0">
                <a:pos x="connsiteX0" y="connsiteY0"/>
              </a:cxn>
              <a:cxn ang="0">
                <a:pos x="connsiteX1" y="connsiteY1"/>
              </a:cxn>
              <a:cxn ang="0">
                <a:pos x="connsiteX2" y="connsiteY2"/>
              </a:cxn>
              <a:cxn ang="0">
                <a:pos x="connsiteX3" y="connsiteY3"/>
              </a:cxn>
            </a:cxnLst>
            <a:rect l="l" t="t" r="r" b="b"/>
            <a:pathLst>
              <a:path w="2675466" h="3420534">
                <a:moveTo>
                  <a:pt x="0" y="3420534"/>
                </a:moveTo>
                <a:cubicBezTo>
                  <a:pt x="90311" y="2657123"/>
                  <a:pt x="180622" y="1893712"/>
                  <a:pt x="389466" y="1439334"/>
                </a:cubicBezTo>
                <a:cubicBezTo>
                  <a:pt x="598310" y="984956"/>
                  <a:pt x="872066" y="934156"/>
                  <a:pt x="1253066" y="694267"/>
                </a:cubicBezTo>
                <a:cubicBezTo>
                  <a:pt x="1634066" y="454378"/>
                  <a:pt x="2675466" y="0"/>
                  <a:pt x="2675466" y="0"/>
                </a:cubicBez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9981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4" y="0"/>
            <a:ext cx="9144000" cy="1143000"/>
          </a:xfrm>
        </p:spPr>
        <p:txBody>
          <a:bodyPr/>
          <a:lstStyle/>
          <a:p>
            <a:r>
              <a:rPr lang="en-US" dirty="0" smtClean="0"/>
              <a:t>Decreasing surface wetness </a:t>
            </a:r>
            <a:r>
              <a:rPr lang="en-US" dirty="0" smtClean="0">
                <a:solidFill>
                  <a:schemeClr val="accent3"/>
                </a:solidFill>
              </a:rPr>
              <a:t>shifts ‘supply’ down</a:t>
            </a:r>
            <a:r>
              <a:rPr lang="en-US" dirty="0" smtClean="0"/>
              <a:t>, deepens </a:t>
            </a:r>
            <a:r>
              <a:rPr lang="en-US" dirty="0" err="1" smtClean="0"/>
              <a:t>subcloud</a:t>
            </a:r>
            <a:r>
              <a:rPr lang="en-US" dirty="0" smtClean="0"/>
              <a:t> layer</a:t>
            </a:r>
            <a:endParaRPr lang="en-US" dirty="0"/>
          </a:p>
        </p:txBody>
      </p:sp>
      <p:cxnSp>
        <p:nvCxnSpPr>
          <p:cNvPr id="6" name="Straight Arrow Connector 5"/>
          <p:cNvCxnSpPr/>
          <p:nvPr/>
        </p:nvCxnSpPr>
        <p:spPr>
          <a:xfrm flipH="1" flipV="1">
            <a:off x="1032933" y="1659467"/>
            <a:ext cx="2" cy="46736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051562" y="6333068"/>
            <a:ext cx="33866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1701797" y="5339882"/>
            <a:ext cx="24214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8000"/>
                </a:solidFill>
              </a:rPr>
              <a:t>E/Q ‘demand’</a:t>
            </a:r>
            <a:endParaRPr lang="en-US" dirty="0">
              <a:solidFill>
                <a:srgbClr val="FF8000"/>
              </a:solidFill>
            </a:endParaRPr>
          </a:p>
        </p:txBody>
      </p:sp>
      <p:sp>
        <p:nvSpPr>
          <p:cNvPr id="14" name="Content Placeholder 2"/>
          <p:cNvSpPr txBox="1">
            <a:spLocks/>
          </p:cNvSpPr>
          <p:nvPr/>
        </p:nvSpPr>
        <p:spPr bwMode="auto">
          <a:xfrm>
            <a:off x="3227493" y="1851618"/>
            <a:ext cx="24214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accent3"/>
                </a:solidFill>
              </a:rPr>
              <a:t>E/Q ‘supply’</a:t>
            </a:r>
            <a:endParaRPr lang="en-US" dirty="0">
              <a:solidFill>
                <a:schemeClr val="accent3"/>
              </a:solidFill>
            </a:endParaRPr>
          </a:p>
        </p:txBody>
      </p:sp>
      <p:sp>
        <p:nvSpPr>
          <p:cNvPr id="15" name="Freeform 14"/>
          <p:cNvSpPr/>
          <p:nvPr/>
        </p:nvSpPr>
        <p:spPr>
          <a:xfrm>
            <a:off x="1032933" y="4605853"/>
            <a:ext cx="1693334" cy="1727213"/>
          </a:xfrm>
          <a:custGeom>
            <a:avLst/>
            <a:gdLst>
              <a:gd name="connsiteX0" fmla="*/ 0 w 1693334"/>
              <a:gd name="connsiteY0" fmla="*/ 0 h 2404534"/>
              <a:gd name="connsiteX1" fmla="*/ 524934 w 1693334"/>
              <a:gd name="connsiteY1" fmla="*/ 1710267 h 2404534"/>
              <a:gd name="connsiteX2" fmla="*/ 1693334 w 1693334"/>
              <a:gd name="connsiteY2" fmla="*/ 2404534 h 2404534"/>
            </a:gdLst>
            <a:ahLst/>
            <a:cxnLst>
              <a:cxn ang="0">
                <a:pos x="connsiteX0" y="connsiteY0"/>
              </a:cxn>
              <a:cxn ang="0">
                <a:pos x="connsiteX1" y="connsiteY1"/>
              </a:cxn>
              <a:cxn ang="0">
                <a:pos x="connsiteX2" y="connsiteY2"/>
              </a:cxn>
            </a:cxnLst>
            <a:rect l="l" t="t" r="r" b="b"/>
            <a:pathLst>
              <a:path w="1693334" h="2404534">
                <a:moveTo>
                  <a:pt x="0" y="0"/>
                </a:moveTo>
                <a:cubicBezTo>
                  <a:pt x="121356" y="654755"/>
                  <a:pt x="242712" y="1309511"/>
                  <a:pt x="524934" y="1710267"/>
                </a:cubicBezTo>
                <a:cubicBezTo>
                  <a:pt x="807156" y="2111023"/>
                  <a:pt x="1250245" y="2257778"/>
                  <a:pt x="1693334" y="2404534"/>
                </a:cubicBezTo>
              </a:path>
            </a:pathLst>
          </a:custGeom>
          <a:ln>
            <a:solidFill>
              <a:srgbClr val="FF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Content Placeholder 2"/>
          <p:cNvSpPr txBox="1">
            <a:spLocks/>
          </p:cNvSpPr>
          <p:nvPr/>
        </p:nvSpPr>
        <p:spPr bwMode="auto">
          <a:xfrm>
            <a:off x="-27" y="1716150"/>
            <a:ext cx="914400"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E/Q</a:t>
            </a:r>
            <a:endParaRPr lang="en-US" dirty="0"/>
          </a:p>
        </p:txBody>
      </p:sp>
      <p:cxnSp>
        <p:nvCxnSpPr>
          <p:cNvPr id="18" name="Straight Connector 17"/>
          <p:cNvCxnSpPr/>
          <p:nvPr/>
        </p:nvCxnSpPr>
        <p:spPr>
          <a:xfrm>
            <a:off x="948265" y="4605853"/>
            <a:ext cx="152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txBox="1">
            <a:spLocks/>
          </p:cNvSpPr>
          <p:nvPr/>
        </p:nvSpPr>
        <p:spPr bwMode="auto">
          <a:xfrm>
            <a:off x="558792" y="4346331"/>
            <a:ext cx="389473"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a:t>
            </a:r>
            <a:endParaRPr lang="en-US" dirty="0"/>
          </a:p>
        </p:txBody>
      </p:sp>
      <p:sp>
        <p:nvSpPr>
          <p:cNvPr id="20" name="Content Placeholder 2"/>
          <p:cNvSpPr txBox="1">
            <a:spLocks/>
          </p:cNvSpPr>
          <p:nvPr/>
        </p:nvSpPr>
        <p:spPr bwMode="auto">
          <a:xfrm>
            <a:off x="567255" y="6073546"/>
            <a:ext cx="48430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a:t>
            </a:r>
            <a:endParaRPr lang="en-US" dirty="0"/>
          </a:p>
        </p:txBody>
      </p:sp>
      <p:sp>
        <p:nvSpPr>
          <p:cNvPr id="21" name="Content Placeholder 2"/>
          <p:cNvSpPr txBox="1">
            <a:spLocks/>
          </p:cNvSpPr>
          <p:nvPr/>
        </p:nvSpPr>
        <p:spPr bwMode="auto">
          <a:xfrm>
            <a:off x="804320" y="6333067"/>
            <a:ext cx="484307" cy="41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a:t>
            </a:r>
            <a:endParaRPr lang="en-US" dirty="0"/>
          </a:p>
        </p:txBody>
      </p:sp>
      <p:sp>
        <p:nvSpPr>
          <p:cNvPr id="22" name="Content Placeholder 2"/>
          <p:cNvSpPr txBox="1">
            <a:spLocks/>
          </p:cNvSpPr>
          <p:nvPr/>
        </p:nvSpPr>
        <p:spPr bwMode="auto">
          <a:xfrm>
            <a:off x="3530597" y="6355890"/>
            <a:ext cx="5926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a:t>
            </a:r>
            <a:endParaRPr lang="en-US" dirty="0"/>
          </a:p>
        </p:txBody>
      </p:sp>
      <p:cxnSp>
        <p:nvCxnSpPr>
          <p:cNvPr id="23" name="Straight Connector 22"/>
          <p:cNvCxnSpPr/>
          <p:nvPr/>
        </p:nvCxnSpPr>
        <p:spPr>
          <a:xfrm flipV="1">
            <a:off x="3742264" y="6282265"/>
            <a:ext cx="0" cy="192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txBox="1">
            <a:spLocks/>
          </p:cNvSpPr>
          <p:nvPr/>
        </p:nvSpPr>
        <p:spPr bwMode="auto">
          <a:xfrm>
            <a:off x="4438227" y="6096368"/>
            <a:ext cx="914400"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σ</a:t>
            </a:r>
            <a:endParaRPr lang="en-US" dirty="0"/>
          </a:p>
        </p:txBody>
      </p:sp>
      <p:sp>
        <p:nvSpPr>
          <p:cNvPr id="27" name="Freeform 26"/>
          <p:cNvSpPr/>
          <p:nvPr/>
        </p:nvSpPr>
        <p:spPr>
          <a:xfrm>
            <a:off x="1049867" y="1659467"/>
            <a:ext cx="2675466" cy="4622800"/>
          </a:xfrm>
          <a:custGeom>
            <a:avLst/>
            <a:gdLst>
              <a:gd name="connsiteX0" fmla="*/ 0 w 2675466"/>
              <a:gd name="connsiteY0" fmla="*/ 3420534 h 3420534"/>
              <a:gd name="connsiteX1" fmla="*/ 389466 w 2675466"/>
              <a:gd name="connsiteY1" fmla="*/ 1439334 h 3420534"/>
              <a:gd name="connsiteX2" fmla="*/ 1253066 w 2675466"/>
              <a:gd name="connsiteY2" fmla="*/ 694267 h 3420534"/>
              <a:gd name="connsiteX3" fmla="*/ 2675466 w 2675466"/>
              <a:gd name="connsiteY3" fmla="*/ 0 h 3420534"/>
            </a:gdLst>
            <a:ahLst/>
            <a:cxnLst>
              <a:cxn ang="0">
                <a:pos x="connsiteX0" y="connsiteY0"/>
              </a:cxn>
              <a:cxn ang="0">
                <a:pos x="connsiteX1" y="connsiteY1"/>
              </a:cxn>
              <a:cxn ang="0">
                <a:pos x="connsiteX2" y="connsiteY2"/>
              </a:cxn>
              <a:cxn ang="0">
                <a:pos x="connsiteX3" y="connsiteY3"/>
              </a:cxn>
            </a:cxnLst>
            <a:rect l="l" t="t" r="r" b="b"/>
            <a:pathLst>
              <a:path w="2675466" h="3420534">
                <a:moveTo>
                  <a:pt x="0" y="3420534"/>
                </a:moveTo>
                <a:cubicBezTo>
                  <a:pt x="90311" y="2657123"/>
                  <a:pt x="180622" y="1893712"/>
                  <a:pt x="389466" y="1439334"/>
                </a:cubicBezTo>
                <a:cubicBezTo>
                  <a:pt x="598310" y="984956"/>
                  <a:pt x="872066" y="934156"/>
                  <a:pt x="1253066" y="694267"/>
                </a:cubicBezTo>
                <a:cubicBezTo>
                  <a:pt x="1634066" y="454378"/>
                  <a:pt x="2675466" y="0"/>
                  <a:pt x="2675466" y="0"/>
                </a:cubicBez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089379" y="2771415"/>
            <a:ext cx="2675466" cy="4622800"/>
          </a:xfrm>
          <a:custGeom>
            <a:avLst/>
            <a:gdLst>
              <a:gd name="connsiteX0" fmla="*/ 0 w 2675466"/>
              <a:gd name="connsiteY0" fmla="*/ 3420534 h 3420534"/>
              <a:gd name="connsiteX1" fmla="*/ 389466 w 2675466"/>
              <a:gd name="connsiteY1" fmla="*/ 1439334 h 3420534"/>
              <a:gd name="connsiteX2" fmla="*/ 1253066 w 2675466"/>
              <a:gd name="connsiteY2" fmla="*/ 694267 h 3420534"/>
              <a:gd name="connsiteX3" fmla="*/ 2675466 w 2675466"/>
              <a:gd name="connsiteY3" fmla="*/ 0 h 3420534"/>
            </a:gdLst>
            <a:ahLst/>
            <a:cxnLst>
              <a:cxn ang="0">
                <a:pos x="connsiteX0" y="connsiteY0"/>
              </a:cxn>
              <a:cxn ang="0">
                <a:pos x="connsiteX1" y="connsiteY1"/>
              </a:cxn>
              <a:cxn ang="0">
                <a:pos x="connsiteX2" y="connsiteY2"/>
              </a:cxn>
              <a:cxn ang="0">
                <a:pos x="connsiteX3" y="connsiteY3"/>
              </a:cxn>
            </a:cxnLst>
            <a:rect l="l" t="t" r="r" b="b"/>
            <a:pathLst>
              <a:path w="2675466" h="3420534">
                <a:moveTo>
                  <a:pt x="0" y="3420534"/>
                </a:moveTo>
                <a:cubicBezTo>
                  <a:pt x="90311" y="2657123"/>
                  <a:pt x="180622" y="1893712"/>
                  <a:pt x="389466" y="1439334"/>
                </a:cubicBezTo>
                <a:cubicBezTo>
                  <a:pt x="598310" y="984956"/>
                  <a:pt x="872066" y="934156"/>
                  <a:pt x="1253066" y="694267"/>
                </a:cubicBezTo>
                <a:cubicBezTo>
                  <a:pt x="1634066" y="454378"/>
                  <a:pt x="2675466" y="0"/>
                  <a:pt x="2675466" y="0"/>
                </a:cubicBez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Arrow Connector 3"/>
          <p:cNvCxnSpPr/>
          <p:nvPr/>
        </p:nvCxnSpPr>
        <p:spPr>
          <a:xfrm>
            <a:off x="2726267" y="2370661"/>
            <a:ext cx="0" cy="846672"/>
          </a:xfrm>
          <a:prstGeom prst="straightConnector1">
            <a:avLst/>
          </a:prstGeom>
          <a:ln w="508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66875" y="5379393"/>
            <a:ext cx="874889" cy="0"/>
          </a:xfrm>
          <a:prstGeom prst="straightConnector1">
            <a:avLst/>
          </a:prstGeom>
          <a:ln w="50800">
            <a:solidFill>
              <a:schemeClr val="tx1"/>
            </a:solidFill>
            <a:prstDash val="dash"/>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21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flipV="1">
            <a:off x="1032933" y="1659467"/>
            <a:ext cx="2" cy="467360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051562" y="6333068"/>
            <a:ext cx="33866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1701797" y="5339882"/>
            <a:ext cx="24214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8000"/>
                </a:solidFill>
              </a:rPr>
              <a:t>E/Q ‘demand’</a:t>
            </a:r>
            <a:endParaRPr lang="en-US" dirty="0">
              <a:solidFill>
                <a:srgbClr val="FF8000"/>
              </a:solidFill>
            </a:endParaRPr>
          </a:p>
        </p:txBody>
      </p:sp>
      <p:sp>
        <p:nvSpPr>
          <p:cNvPr id="14" name="Content Placeholder 2"/>
          <p:cNvSpPr txBox="1">
            <a:spLocks/>
          </p:cNvSpPr>
          <p:nvPr/>
        </p:nvSpPr>
        <p:spPr bwMode="auto">
          <a:xfrm>
            <a:off x="3227493" y="1851618"/>
            <a:ext cx="24214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accent3"/>
                </a:solidFill>
              </a:rPr>
              <a:t>E/Q ‘supply’</a:t>
            </a:r>
            <a:endParaRPr lang="en-US" dirty="0">
              <a:solidFill>
                <a:schemeClr val="accent3"/>
              </a:solidFill>
            </a:endParaRPr>
          </a:p>
        </p:txBody>
      </p:sp>
      <p:sp>
        <p:nvSpPr>
          <p:cNvPr id="15" name="Freeform 14"/>
          <p:cNvSpPr/>
          <p:nvPr/>
        </p:nvSpPr>
        <p:spPr>
          <a:xfrm>
            <a:off x="1032933" y="4605853"/>
            <a:ext cx="1693334" cy="1727213"/>
          </a:xfrm>
          <a:custGeom>
            <a:avLst/>
            <a:gdLst>
              <a:gd name="connsiteX0" fmla="*/ 0 w 1693334"/>
              <a:gd name="connsiteY0" fmla="*/ 0 h 2404534"/>
              <a:gd name="connsiteX1" fmla="*/ 524934 w 1693334"/>
              <a:gd name="connsiteY1" fmla="*/ 1710267 h 2404534"/>
              <a:gd name="connsiteX2" fmla="*/ 1693334 w 1693334"/>
              <a:gd name="connsiteY2" fmla="*/ 2404534 h 2404534"/>
            </a:gdLst>
            <a:ahLst/>
            <a:cxnLst>
              <a:cxn ang="0">
                <a:pos x="connsiteX0" y="connsiteY0"/>
              </a:cxn>
              <a:cxn ang="0">
                <a:pos x="connsiteX1" y="connsiteY1"/>
              </a:cxn>
              <a:cxn ang="0">
                <a:pos x="connsiteX2" y="connsiteY2"/>
              </a:cxn>
            </a:cxnLst>
            <a:rect l="l" t="t" r="r" b="b"/>
            <a:pathLst>
              <a:path w="1693334" h="2404534">
                <a:moveTo>
                  <a:pt x="0" y="0"/>
                </a:moveTo>
                <a:cubicBezTo>
                  <a:pt x="121356" y="654755"/>
                  <a:pt x="242712" y="1309511"/>
                  <a:pt x="524934" y="1710267"/>
                </a:cubicBezTo>
                <a:cubicBezTo>
                  <a:pt x="807156" y="2111023"/>
                  <a:pt x="1250245" y="2257778"/>
                  <a:pt x="1693334" y="2404534"/>
                </a:cubicBezTo>
              </a:path>
            </a:pathLst>
          </a:custGeom>
          <a:ln>
            <a:solidFill>
              <a:srgbClr val="FF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Content Placeholder 2"/>
          <p:cNvSpPr txBox="1">
            <a:spLocks/>
          </p:cNvSpPr>
          <p:nvPr/>
        </p:nvSpPr>
        <p:spPr bwMode="auto">
          <a:xfrm>
            <a:off x="-27" y="1716150"/>
            <a:ext cx="914400"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E/Q</a:t>
            </a:r>
            <a:endParaRPr lang="en-US" dirty="0"/>
          </a:p>
        </p:txBody>
      </p:sp>
      <p:cxnSp>
        <p:nvCxnSpPr>
          <p:cNvPr id="18" name="Straight Connector 17"/>
          <p:cNvCxnSpPr/>
          <p:nvPr/>
        </p:nvCxnSpPr>
        <p:spPr>
          <a:xfrm>
            <a:off x="948265" y="4605853"/>
            <a:ext cx="152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txBox="1">
            <a:spLocks/>
          </p:cNvSpPr>
          <p:nvPr/>
        </p:nvSpPr>
        <p:spPr bwMode="auto">
          <a:xfrm>
            <a:off x="558792" y="4346331"/>
            <a:ext cx="389473"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a:t>
            </a:r>
            <a:endParaRPr lang="en-US" dirty="0"/>
          </a:p>
        </p:txBody>
      </p:sp>
      <p:sp>
        <p:nvSpPr>
          <p:cNvPr id="20" name="Content Placeholder 2"/>
          <p:cNvSpPr txBox="1">
            <a:spLocks/>
          </p:cNvSpPr>
          <p:nvPr/>
        </p:nvSpPr>
        <p:spPr bwMode="auto">
          <a:xfrm>
            <a:off x="567255" y="6073546"/>
            <a:ext cx="48430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a:t>
            </a:r>
            <a:endParaRPr lang="en-US" dirty="0"/>
          </a:p>
        </p:txBody>
      </p:sp>
      <p:sp>
        <p:nvSpPr>
          <p:cNvPr id="21" name="Content Placeholder 2"/>
          <p:cNvSpPr txBox="1">
            <a:spLocks/>
          </p:cNvSpPr>
          <p:nvPr/>
        </p:nvSpPr>
        <p:spPr bwMode="auto">
          <a:xfrm>
            <a:off x="804320" y="6333067"/>
            <a:ext cx="484307" cy="41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a:t>
            </a:r>
            <a:endParaRPr lang="en-US" dirty="0"/>
          </a:p>
        </p:txBody>
      </p:sp>
      <p:sp>
        <p:nvSpPr>
          <p:cNvPr id="22" name="Content Placeholder 2"/>
          <p:cNvSpPr txBox="1">
            <a:spLocks/>
          </p:cNvSpPr>
          <p:nvPr/>
        </p:nvSpPr>
        <p:spPr bwMode="auto">
          <a:xfrm>
            <a:off x="3530597" y="6355890"/>
            <a:ext cx="592667"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1</a:t>
            </a:r>
            <a:endParaRPr lang="en-US" dirty="0"/>
          </a:p>
        </p:txBody>
      </p:sp>
      <p:cxnSp>
        <p:nvCxnSpPr>
          <p:cNvPr id="23" name="Straight Connector 22"/>
          <p:cNvCxnSpPr/>
          <p:nvPr/>
        </p:nvCxnSpPr>
        <p:spPr>
          <a:xfrm flipV="1">
            <a:off x="3742264" y="6282265"/>
            <a:ext cx="0" cy="19215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Content Placeholder 2"/>
          <p:cNvSpPr txBox="1">
            <a:spLocks/>
          </p:cNvSpPr>
          <p:nvPr/>
        </p:nvSpPr>
        <p:spPr bwMode="auto">
          <a:xfrm>
            <a:off x="4438227" y="6096368"/>
            <a:ext cx="914400" cy="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σ</a:t>
            </a:r>
            <a:endParaRPr lang="en-US" dirty="0"/>
          </a:p>
        </p:txBody>
      </p:sp>
      <p:sp>
        <p:nvSpPr>
          <p:cNvPr id="27" name="Freeform 26"/>
          <p:cNvSpPr/>
          <p:nvPr/>
        </p:nvSpPr>
        <p:spPr>
          <a:xfrm>
            <a:off x="1049867" y="1659467"/>
            <a:ext cx="2675466" cy="4622800"/>
          </a:xfrm>
          <a:custGeom>
            <a:avLst/>
            <a:gdLst>
              <a:gd name="connsiteX0" fmla="*/ 0 w 2675466"/>
              <a:gd name="connsiteY0" fmla="*/ 3420534 h 3420534"/>
              <a:gd name="connsiteX1" fmla="*/ 389466 w 2675466"/>
              <a:gd name="connsiteY1" fmla="*/ 1439334 h 3420534"/>
              <a:gd name="connsiteX2" fmla="*/ 1253066 w 2675466"/>
              <a:gd name="connsiteY2" fmla="*/ 694267 h 3420534"/>
              <a:gd name="connsiteX3" fmla="*/ 2675466 w 2675466"/>
              <a:gd name="connsiteY3" fmla="*/ 0 h 3420534"/>
            </a:gdLst>
            <a:ahLst/>
            <a:cxnLst>
              <a:cxn ang="0">
                <a:pos x="connsiteX0" y="connsiteY0"/>
              </a:cxn>
              <a:cxn ang="0">
                <a:pos x="connsiteX1" y="connsiteY1"/>
              </a:cxn>
              <a:cxn ang="0">
                <a:pos x="connsiteX2" y="connsiteY2"/>
              </a:cxn>
              <a:cxn ang="0">
                <a:pos x="connsiteX3" y="connsiteY3"/>
              </a:cxn>
            </a:cxnLst>
            <a:rect l="l" t="t" r="r" b="b"/>
            <a:pathLst>
              <a:path w="2675466" h="3420534">
                <a:moveTo>
                  <a:pt x="0" y="3420534"/>
                </a:moveTo>
                <a:cubicBezTo>
                  <a:pt x="90311" y="2657123"/>
                  <a:pt x="180622" y="1893712"/>
                  <a:pt x="389466" y="1439334"/>
                </a:cubicBezTo>
                <a:cubicBezTo>
                  <a:pt x="598310" y="984956"/>
                  <a:pt x="872066" y="934156"/>
                  <a:pt x="1253066" y="694267"/>
                </a:cubicBezTo>
                <a:cubicBezTo>
                  <a:pt x="1634066" y="454378"/>
                  <a:pt x="2675466" y="0"/>
                  <a:pt x="2675466" y="0"/>
                </a:cubicBez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032935" y="0"/>
            <a:ext cx="2675466" cy="6361525"/>
          </a:xfrm>
          <a:custGeom>
            <a:avLst/>
            <a:gdLst>
              <a:gd name="connsiteX0" fmla="*/ 0 w 2675466"/>
              <a:gd name="connsiteY0" fmla="*/ 3420534 h 3420534"/>
              <a:gd name="connsiteX1" fmla="*/ 389466 w 2675466"/>
              <a:gd name="connsiteY1" fmla="*/ 1439334 h 3420534"/>
              <a:gd name="connsiteX2" fmla="*/ 1253066 w 2675466"/>
              <a:gd name="connsiteY2" fmla="*/ 694267 h 3420534"/>
              <a:gd name="connsiteX3" fmla="*/ 2675466 w 2675466"/>
              <a:gd name="connsiteY3" fmla="*/ 0 h 3420534"/>
            </a:gdLst>
            <a:ahLst/>
            <a:cxnLst>
              <a:cxn ang="0">
                <a:pos x="connsiteX0" y="connsiteY0"/>
              </a:cxn>
              <a:cxn ang="0">
                <a:pos x="connsiteX1" y="connsiteY1"/>
              </a:cxn>
              <a:cxn ang="0">
                <a:pos x="connsiteX2" y="connsiteY2"/>
              </a:cxn>
              <a:cxn ang="0">
                <a:pos x="connsiteX3" y="connsiteY3"/>
              </a:cxn>
            </a:cxnLst>
            <a:rect l="l" t="t" r="r" b="b"/>
            <a:pathLst>
              <a:path w="2675466" h="3420534">
                <a:moveTo>
                  <a:pt x="0" y="3420534"/>
                </a:moveTo>
                <a:cubicBezTo>
                  <a:pt x="90311" y="2657123"/>
                  <a:pt x="180622" y="1893712"/>
                  <a:pt x="389466" y="1439334"/>
                </a:cubicBezTo>
                <a:cubicBezTo>
                  <a:pt x="598310" y="984956"/>
                  <a:pt x="872066" y="934156"/>
                  <a:pt x="1253066" y="694267"/>
                </a:cubicBezTo>
                <a:cubicBezTo>
                  <a:pt x="1634066" y="454378"/>
                  <a:pt x="2675466" y="0"/>
                  <a:pt x="2675466" y="0"/>
                </a:cubicBez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Arrow Connector 3"/>
          <p:cNvCxnSpPr/>
          <p:nvPr/>
        </p:nvCxnSpPr>
        <p:spPr>
          <a:xfrm flipV="1">
            <a:off x="2359378" y="1237787"/>
            <a:ext cx="0" cy="1227661"/>
          </a:xfrm>
          <a:prstGeom prst="straightConnector1">
            <a:avLst/>
          </a:prstGeom>
          <a:ln w="508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1100665" y="4826100"/>
            <a:ext cx="761986" cy="0"/>
          </a:xfrm>
          <a:prstGeom prst="straightConnector1">
            <a:avLst/>
          </a:prstGeom>
          <a:ln w="50800">
            <a:solidFill>
              <a:schemeClr val="tx1"/>
            </a:solidFill>
            <a:prstDash val="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0"/>
            <a:ext cx="9144000" cy="1143000"/>
          </a:xfrm>
          <a:solidFill>
            <a:schemeClr val="bg1"/>
          </a:solidFill>
        </p:spPr>
        <p:txBody>
          <a:bodyPr/>
          <a:lstStyle/>
          <a:p>
            <a:r>
              <a:rPr lang="en-US" dirty="0" smtClean="0"/>
              <a:t>Warming surface </a:t>
            </a:r>
            <a:r>
              <a:rPr lang="en-US" dirty="0" smtClean="0">
                <a:solidFill>
                  <a:schemeClr val="accent3"/>
                </a:solidFill>
              </a:rPr>
              <a:t>shifts ‘supply’ up</a:t>
            </a:r>
            <a:r>
              <a:rPr lang="en-US" dirty="0" smtClean="0"/>
              <a:t>, shallows </a:t>
            </a:r>
            <a:r>
              <a:rPr lang="en-US" dirty="0" err="1" smtClean="0"/>
              <a:t>subcloud</a:t>
            </a:r>
            <a:r>
              <a:rPr lang="en-US" dirty="0" smtClean="0"/>
              <a:t> layer</a:t>
            </a:r>
            <a:endParaRPr lang="en-US" dirty="0"/>
          </a:p>
        </p:txBody>
      </p:sp>
    </p:spTree>
    <p:extLst>
      <p:ext uri="{BB962C8B-B14F-4D97-AF65-F5344CB8AC3E}">
        <p14:creationId xmlns:p14="http://schemas.microsoft.com/office/powerpoint/2010/main" val="235599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analytic solution σ</a:t>
            </a:r>
            <a:r>
              <a:rPr lang="en-US" baseline="-25000" dirty="0" smtClean="0"/>
              <a:t>0</a:t>
            </a:r>
            <a:endParaRPr lang="en-US" dirty="0"/>
          </a:p>
        </p:txBody>
      </p:sp>
      <p:sp>
        <p:nvSpPr>
          <p:cNvPr id="3" name="Content Placeholder 2"/>
          <p:cNvSpPr>
            <a:spLocks noGrp="1"/>
          </p:cNvSpPr>
          <p:nvPr>
            <p:ph idx="1"/>
          </p:nvPr>
        </p:nvSpPr>
        <p:spPr>
          <a:xfrm>
            <a:off x="0" y="2743200"/>
            <a:ext cx="9144000" cy="3996267"/>
          </a:xfrm>
        </p:spPr>
        <p:txBody>
          <a:bodyPr/>
          <a:lstStyle/>
          <a:p>
            <a:r>
              <a:rPr lang="en-US" dirty="0" smtClean="0"/>
              <a:t>Based on a linearization near </a:t>
            </a:r>
            <a:r>
              <a:rPr lang="en-US" dirty="0" err="1" smtClean="0"/>
              <a:t>subcloud</a:t>
            </a:r>
            <a:r>
              <a:rPr lang="en-US" dirty="0" smtClean="0"/>
              <a:t>-layer depth </a:t>
            </a:r>
            <a:r>
              <a:rPr lang="en-US" dirty="0" err="1" smtClean="0"/>
              <a:t>σ</a:t>
            </a:r>
            <a:r>
              <a:rPr lang="en-US" dirty="0" smtClean="0"/>
              <a:t>=</a:t>
            </a:r>
            <a:r>
              <a:rPr lang="en-US" dirty="0" smtClean="0"/>
              <a:t>0</a:t>
            </a:r>
            <a:endParaRPr lang="en-US" dirty="0"/>
          </a:p>
          <a:p>
            <a:r>
              <a:rPr lang="en-US" i="1" dirty="0" smtClean="0"/>
              <a:t>β </a:t>
            </a:r>
            <a:r>
              <a:rPr lang="en-US" dirty="0" smtClean="0"/>
              <a:t>= surface wetness (0=dry, 1=moist)</a:t>
            </a:r>
            <a:endParaRPr lang="en-US" i="1" dirty="0" smtClean="0"/>
          </a:p>
          <a:p>
            <a:endParaRPr lang="en-US" dirty="0"/>
          </a:p>
          <a:p>
            <a:r>
              <a:rPr lang="en-US" dirty="0" smtClean="0">
                <a:solidFill>
                  <a:schemeClr val="bg1">
                    <a:lumMod val="75000"/>
                  </a:schemeClr>
                </a:solidFill>
              </a:rPr>
              <a:t>k = entrainment parameter ~0.2</a:t>
            </a:r>
          </a:p>
          <a:p>
            <a:r>
              <a:rPr lang="en-US" dirty="0" smtClean="0">
                <a:solidFill>
                  <a:schemeClr val="bg1">
                    <a:lumMod val="75000"/>
                  </a:schemeClr>
                </a:solidFill>
              </a:rPr>
              <a:t>μ = fraction of atmospheric mass in troposphere ~0.8</a:t>
            </a:r>
          </a:p>
          <a:p>
            <a:r>
              <a:rPr lang="en-US" dirty="0" smtClean="0"/>
              <a:t>M and D:  dimensionless ratios of max. possible surface latent and sensible heat fluxes to </a:t>
            </a:r>
            <a:r>
              <a:rPr lang="en-US" dirty="0" err="1" smtClean="0"/>
              <a:t>radiative</a:t>
            </a:r>
            <a:r>
              <a:rPr lang="en-US" dirty="0" smtClean="0"/>
              <a:t> cooling</a:t>
            </a:r>
          </a:p>
          <a:p>
            <a:r>
              <a:rPr lang="en-US" dirty="0" smtClean="0">
                <a:solidFill>
                  <a:srgbClr val="BFBFBF"/>
                </a:solidFill>
              </a:rPr>
              <a:t>Other parameters are thermodynamic constants</a:t>
            </a:r>
          </a:p>
          <a:p>
            <a:endParaRPr lang="en-US" dirty="0" smtClean="0"/>
          </a:p>
          <a:p>
            <a:endParaRPr lang="en-US" dirty="0" smtClean="0"/>
          </a:p>
          <a:p>
            <a:r>
              <a:rPr lang="en-US" dirty="0" smtClean="0"/>
              <a:t> </a:t>
            </a:r>
            <a:endParaRPr lang="en-US" dirty="0"/>
          </a:p>
        </p:txBody>
      </p:sp>
      <p:pic>
        <p:nvPicPr>
          <p:cNvPr id="4" name="Picture 3" descr="sigma_0_solu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308100"/>
            <a:ext cx="8623300" cy="1435100"/>
          </a:xfrm>
          <a:prstGeom prst="rect">
            <a:avLst/>
          </a:prstGeom>
        </p:spPr>
      </p:pic>
    </p:spTree>
    <p:extLst>
      <p:ext uri="{BB962C8B-B14F-4D97-AF65-F5344CB8AC3E}">
        <p14:creationId xmlns:p14="http://schemas.microsoft.com/office/powerpoint/2010/main" val="118437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3600" cy="1143000"/>
          </a:xfrm>
        </p:spPr>
        <p:txBody>
          <a:bodyPr/>
          <a:lstStyle/>
          <a:p>
            <a:r>
              <a:rPr lang="en-US" dirty="0" smtClean="0"/>
              <a:t>Dimensionless parameters M and D</a:t>
            </a:r>
            <a:endParaRPr lang="en-US" dirty="0"/>
          </a:p>
        </p:txBody>
      </p:sp>
      <p:sp>
        <p:nvSpPr>
          <p:cNvPr id="3" name="Content Placeholder 2"/>
          <p:cNvSpPr>
            <a:spLocks noGrp="1"/>
          </p:cNvSpPr>
          <p:nvPr>
            <p:ph idx="1"/>
          </p:nvPr>
        </p:nvSpPr>
        <p:spPr>
          <a:xfrm>
            <a:off x="4025900" y="1417638"/>
            <a:ext cx="5118100" cy="5199062"/>
          </a:xfrm>
        </p:spPr>
        <p:txBody>
          <a:bodyPr/>
          <a:lstStyle/>
          <a:p>
            <a:r>
              <a:rPr lang="en-US" dirty="0" smtClean="0"/>
              <a:t>Ratio of moist-surface latent heat flux to </a:t>
            </a:r>
            <a:r>
              <a:rPr lang="en-US" dirty="0" err="1" smtClean="0"/>
              <a:t>radiative</a:t>
            </a:r>
            <a:r>
              <a:rPr lang="en-US" dirty="0" smtClean="0"/>
              <a:t> cooling if </a:t>
            </a:r>
            <a:r>
              <a:rPr lang="en-US" dirty="0" err="1" smtClean="0"/>
              <a:t>q</a:t>
            </a:r>
            <a:r>
              <a:rPr lang="en-US" baseline="-25000" dirty="0" err="1" smtClean="0"/>
              <a:t>A</a:t>
            </a:r>
            <a:r>
              <a:rPr lang="en-US" dirty="0" smtClean="0"/>
              <a:t>=0</a:t>
            </a:r>
          </a:p>
          <a:p>
            <a:endParaRPr lang="en-US" dirty="0"/>
          </a:p>
          <a:p>
            <a:r>
              <a:rPr lang="en-US" dirty="0" smtClean="0"/>
              <a:t>Ratio of sensible heat flux to </a:t>
            </a:r>
            <a:r>
              <a:rPr lang="en-US" dirty="0" err="1" smtClean="0"/>
              <a:t>radiative</a:t>
            </a:r>
            <a:r>
              <a:rPr lang="en-US" dirty="0" smtClean="0"/>
              <a:t> cooling if T</a:t>
            </a:r>
            <a:r>
              <a:rPr lang="en-US" baseline="-25000" dirty="0" smtClean="0"/>
              <a:t>A</a:t>
            </a:r>
            <a:r>
              <a:rPr lang="en-US" dirty="0" smtClean="0"/>
              <a:t>=0 </a:t>
            </a:r>
          </a:p>
          <a:p>
            <a:endParaRPr lang="en-US" dirty="0" smtClean="0"/>
          </a:p>
          <a:p>
            <a:r>
              <a:rPr lang="en-US" dirty="0" smtClean="0"/>
              <a:t>For an </a:t>
            </a:r>
            <a:r>
              <a:rPr lang="en-US" dirty="0"/>
              <a:t>o</a:t>
            </a:r>
            <a:r>
              <a:rPr lang="en-US" dirty="0" smtClean="0"/>
              <a:t>cean surface at 300 K, v=5 m/s, Q = 120 W/m</a:t>
            </a:r>
            <a:r>
              <a:rPr lang="en-US" baseline="30000" dirty="0" smtClean="0"/>
              <a:t>2</a:t>
            </a:r>
            <a:endParaRPr lang="en-US" dirty="0" smtClean="0"/>
          </a:p>
          <a:p>
            <a:r>
              <a:rPr lang="en-US" dirty="0" smtClean="0"/>
              <a:t>M ≈ 3</a:t>
            </a:r>
          </a:p>
          <a:p>
            <a:r>
              <a:rPr lang="en-US" dirty="0" smtClean="0"/>
              <a:t>D </a:t>
            </a:r>
            <a:r>
              <a:rPr lang="en-US" dirty="0"/>
              <a:t>≈ </a:t>
            </a:r>
            <a:r>
              <a:rPr lang="en-US" dirty="0" smtClean="0"/>
              <a:t>15</a:t>
            </a:r>
            <a:endParaRPr lang="en-US" dirty="0"/>
          </a:p>
        </p:txBody>
      </p:sp>
      <p:pic>
        <p:nvPicPr>
          <p:cNvPr id="4" name="Picture 3"/>
          <p:cNvPicPr>
            <a:picLocks noChangeAspect="1"/>
          </p:cNvPicPr>
          <p:nvPr/>
        </p:nvPicPr>
        <p:blipFill>
          <a:blip r:embed="rId2"/>
          <a:stretch>
            <a:fillRect/>
          </a:stretch>
        </p:blipFill>
        <p:spPr>
          <a:xfrm>
            <a:off x="241300" y="1417638"/>
            <a:ext cx="3784600" cy="2794000"/>
          </a:xfrm>
          <a:prstGeom prst="rect">
            <a:avLst/>
          </a:prstGeom>
        </p:spPr>
      </p:pic>
    </p:spTree>
    <p:extLst>
      <p:ext uri="{BB962C8B-B14F-4D97-AF65-F5344CB8AC3E}">
        <p14:creationId xmlns:p14="http://schemas.microsoft.com/office/powerpoint/2010/main" val="126834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600" dirty="0" err="1" smtClean="0"/>
              <a:t>Subcloud</a:t>
            </a:r>
            <a:r>
              <a:rPr lang="en-US" sz="3600" dirty="0" smtClean="0"/>
              <a:t>-layer depth for a moist surface</a:t>
            </a:r>
            <a:endParaRPr lang="en-US" sz="3600" dirty="0"/>
          </a:p>
        </p:txBody>
      </p:sp>
      <p:sp>
        <p:nvSpPr>
          <p:cNvPr id="3" name="Content Placeholder 2"/>
          <p:cNvSpPr>
            <a:spLocks noGrp="1"/>
          </p:cNvSpPr>
          <p:nvPr>
            <p:ph idx="1"/>
          </p:nvPr>
        </p:nvSpPr>
        <p:spPr>
          <a:xfrm>
            <a:off x="0" y="2743200"/>
            <a:ext cx="9144000" cy="3996267"/>
          </a:xfrm>
        </p:spPr>
        <p:txBody>
          <a:bodyPr/>
          <a:lstStyle/>
          <a:p>
            <a:r>
              <a:rPr lang="en-US" dirty="0" smtClean="0"/>
              <a:t>k = entrainment parameter ~0.2</a:t>
            </a:r>
          </a:p>
          <a:p>
            <a:r>
              <a:rPr lang="en-US" dirty="0" smtClean="0"/>
              <a:t>μ = fraction of atmospheric mass in troposphere ~0.8</a:t>
            </a:r>
          </a:p>
          <a:p>
            <a:r>
              <a:rPr lang="en-US" dirty="0" smtClean="0"/>
              <a:t>With M</a:t>
            </a:r>
            <a:r>
              <a:rPr lang="en-US" dirty="0"/>
              <a:t>=3, D=</a:t>
            </a:r>
            <a:r>
              <a:rPr lang="en-US" dirty="0" smtClean="0"/>
              <a:t>15, this gives σ</a:t>
            </a:r>
            <a:r>
              <a:rPr lang="en-US" baseline="-25000" dirty="0" smtClean="0"/>
              <a:t>0</a:t>
            </a:r>
            <a:r>
              <a:rPr lang="en-US" dirty="0" smtClean="0"/>
              <a:t> </a:t>
            </a:r>
            <a:r>
              <a:rPr lang="en-US" dirty="0"/>
              <a:t>≈ 0.06 </a:t>
            </a:r>
            <a:r>
              <a:rPr lang="mr-IN" dirty="0" smtClean="0"/>
              <a:t>–</a:t>
            </a:r>
            <a:r>
              <a:rPr lang="en-US" dirty="0" smtClean="0"/>
              <a:t> or a </a:t>
            </a:r>
            <a:r>
              <a:rPr lang="en-US" dirty="0"/>
              <a:t>cloud base at around 950 </a:t>
            </a:r>
            <a:r>
              <a:rPr lang="en-US" dirty="0" err="1"/>
              <a:t>hPa</a:t>
            </a:r>
            <a:endParaRPr lang="en-US" dirty="0"/>
          </a:p>
          <a:p>
            <a:endParaRPr lang="en-US" dirty="0" smtClean="0"/>
          </a:p>
          <a:p>
            <a:endParaRPr lang="en-US" dirty="0" smtClean="0"/>
          </a:p>
          <a:p>
            <a:r>
              <a:rPr lang="en-US" dirty="0" smtClean="0"/>
              <a:t> </a:t>
            </a:r>
            <a:endParaRPr lang="en-US" dirty="0"/>
          </a:p>
        </p:txBody>
      </p:sp>
      <p:pic>
        <p:nvPicPr>
          <p:cNvPr id="5" name="Picture 4" descr="sigma_0_solu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265767"/>
            <a:ext cx="8636000" cy="1397000"/>
          </a:xfrm>
          <a:prstGeom prst="rect">
            <a:avLst/>
          </a:prstGeom>
        </p:spPr>
      </p:pic>
    </p:spTree>
    <p:extLst>
      <p:ext uri="{BB962C8B-B14F-4D97-AF65-F5344CB8AC3E}">
        <p14:creationId xmlns:p14="http://schemas.microsoft.com/office/powerpoint/2010/main" val="215314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does </a:t>
            </a:r>
            <a:r>
              <a:rPr lang="en-US" dirty="0" err="1" smtClean="0"/>
              <a:t>σ</a:t>
            </a:r>
            <a:r>
              <a:rPr lang="en-US" dirty="0" smtClean="0"/>
              <a:t> map to RH?  </a:t>
            </a:r>
            <a:endParaRPr lang="en-US" dirty="0"/>
          </a:p>
        </p:txBody>
      </p:sp>
      <p:sp>
        <p:nvSpPr>
          <p:cNvPr id="3" name="Content Placeholder 2"/>
          <p:cNvSpPr>
            <a:spLocks noGrp="1"/>
          </p:cNvSpPr>
          <p:nvPr>
            <p:ph idx="1"/>
          </p:nvPr>
        </p:nvSpPr>
        <p:spPr>
          <a:xfrm>
            <a:off x="457201" y="2184400"/>
            <a:ext cx="8229600" cy="2155403"/>
          </a:xfrm>
        </p:spPr>
        <p:txBody>
          <a:bodyPr/>
          <a:lstStyle/>
          <a:p>
            <a:r>
              <a:rPr lang="en-US" dirty="0" smtClean="0"/>
              <a:t>The exponent is ~</a:t>
            </a:r>
            <a:r>
              <a:rPr lang="en-US" dirty="0" smtClean="0"/>
              <a:t>4.2 </a:t>
            </a:r>
            <a:r>
              <a:rPr lang="en-US" dirty="0" smtClean="0"/>
              <a:t>and μ≈0.8 is the fraction of atmospheric mass in the troposphere</a:t>
            </a:r>
          </a:p>
          <a:p>
            <a:r>
              <a:rPr lang="en-US" dirty="0" smtClean="0"/>
              <a:t>Together with our prior estimate of σ≈0.06, these give RH≈80% </a:t>
            </a:r>
            <a:endParaRPr lang="en-US" dirty="0"/>
          </a:p>
        </p:txBody>
      </p:sp>
      <p:pic>
        <p:nvPicPr>
          <p:cNvPr id="5" name="Picture 4" descr="RH_appro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12" y="1151466"/>
            <a:ext cx="8686800" cy="734835"/>
          </a:xfrm>
          <a:prstGeom prst="rect">
            <a:avLst/>
          </a:prstGeom>
        </p:spPr>
      </p:pic>
    </p:spTree>
    <p:extLst>
      <p:ext uri="{BB962C8B-B14F-4D97-AF65-F5344CB8AC3E}">
        <p14:creationId xmlns:p14="http://schemas.microsoft.com/office/powerpoint/2010/main" val="214378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Explains modest RH increases with warming ~+0.006/K</a:t>
            </a:r>
            <a:endParaRPr lang="en-US" dirty="0"/>
          </a:p>
        </p:txBody>
      </p:sp>
      <p:sp>
        <p:nvSpPr>
          <p:cNvPr id="3" name="Content Placeholder 2"/>
          <p:cNvSpPr>
            <a:spLocks noGrp="1"/>
          </p:cNvSpPr>
          <p:nvPr>
            <p:ph idx="1"/>
          </p:nvPr>
        </p:nvSpPr>
        <p:spPr>
          <a:xfrm>
            <a:off x="1642533" y="4347636"/>
            <a:ext cx="7247467" cy="2510363"/>
          </a:xfrm>
        </p:spPr>
        <p:txBody>
          <a:bodyPr/>
          <a:lstStyle/>
          <a:p>
            <a:r>
              <a:rPr lang="en-US" dirty="0" smtClean="0"/>
              <a:t>Dominant term: </a:t>
            </a:r>
            <a:r>
              <a:rPr lang="en-US" i="1" dirty="0" smtClean="0">
                <a:solidFill>
                  <a:srgbClr val="FF0000"/>
                </a:solidFill>
              </a:rPr>
              <a:t>M</a:t>
            </a:r>
            <a:r>
              <a:rPr lang="en-US" dirty="0" smtClean="0">
                <a:solidFill>
                  <a:srgbClr val="FF0000"/>
                </a:solidFill>
              </a:rPr>
              <a:t> increases by ~4%/K </a:t>
            </a:r>
          </a:p>
          <a:p>
            <a:r>
              <a:rPr lang="en-US" dirty="0" err="1" smtClean="0">
                <a:solidFill>
                  <a:srgbClr val="FF8000"/>
                </a:solidFill>
              </a:rPr>
              <a:t>Subcloud</a:t>
            </a:r>
            <a:r>
              <a:rPr lang="en-US" dirty="0" smtClean="0">
                <a:solidFill>
                  <a:srgbClr val="FF8000"/>
                </a:solidFill>
              </a:rPr>
              <a:t> layer thickness is more sensitive, decreases ~ -3.5%/K</a:t>
            </a:r>
          </a:p>
          <a:p>
            <a:r>
              <a:rPr lang="en-US" dirty="0" smtClean="0">
                <a:solidFill>
                  <a:schemeClr val="bg1">
                    <a:lumMod val="50000"/>
                  </a:schemeClr>
                </a:solidFill>
              </a:rPr>
              <a:t>Uncertainty: how does </a:t>
            </a:r>
            <a:r>
              <a:rPr lang="en-US" i="1" dirty="0" smtClean="0">
                <a:solidFill>
                  <a:schemeClr val="bg1">
                    <a:lumMod val="50000"/>
                  </a:schemeClr>
                </a:solidFill>
              </a:rPr>
              <a:t>v</a:t>
            </a:r>
            <a:r>
              <a:rPr lang="en-US" dirty="0" smtClean="0">
                <a:solidFill>
                  <a:schemeClr val="bg1">
                    <a:lumMod val="50000"/>
                  </a:schemeClr>
                </a:solidFill>
              </a:rPr>
              <a:t> change with </a:t>
            </a:r>
            <a:r>
              <a:rPr lang="en-US" i="1" dirty="0" smtClean="0">
                <a:solidFill>
                  <a:schemeClr val="bg1">
                    <a:lumMod val="50000"/>
                  </a:schemeClr>
                </a:solidFill>
              </a:rPr>
              <a:t>T</a:t>
            </a:r>
            <a:r>
              <a:rPr lang="en-US" i="1" baseline="-25000" dirty="0" smtClean="0">
                <a:solidFill>
                  <a:schemeClr val="bg1">
                    <a:lumMod val="50000"/>
                  </a:schemeClr>
                </a:solidFill>
              </a:rPr>
              <a:t>S</a:t>
            </a:r>
            <a:r>
              <a:rPr lang="en-US" dirty="0" smtClean="0">
                <a:solidFill>
                  <a:schemeClr val="bg1">
                    <a:lumMod val="50000"/>
                  </a:schemeClr>
                </a:solidFill>
              </a:rPr>
              <a:t>?</a:t>
            </a:r>
            <a:endParaRPr lang="en-US" dirty="0">
              <a:solidFill>
                <a:schemeClr val="bg1">
                  <a:lumMod val="50000"/>
                </a:schemeClr>
              </a:solidFill>
            </a:endParaRPr>
          </a:p>
        </p:txBody>
      </p:sp>
      <p:pic>
        <p:nvPicPr>
          <p:cNvPr id="4" name="Picture 3" descr="sigma_0_solu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 y="1417638"/>
            <a:ext cx="8636000" cy="1397000"/>
          </a:xfrm>
          <a:prstGeom prst="rect">
            <a:avLst/>
          </a:prstGeom>
        </p:spPr>
      </p:pic>
      <p:sp>
        <p:nvSpPr>
          <p:cNvPr id="5" name="Oval 4"/>
          <p:cNvSpPr/>
          <p:nvPr/>
        </p:nvSpPr>
        <p:spPr>
          <a:xfrm>
            <a:off x="5401733" y="2048937"/>
            <a:ext cx="846667" cy="766233"/>
          </a:xfrm>
          <a:prstGeom prst="ellipse">
            <a:avLst/>
          </a:prstGeom>
          <a:noFill/>
          <a:ln w="508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134361" y="2032004"/>
            <a:ext cx="846667" cy="850899"/>
          </a:xfrm>
          <a:prstGeom prst="ellipse">
            <a:avLst/>
          </a:prstGeom>
          <a:noFill/>
          <a:ln w="508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b="47576"/>
          <a:stretch/>
        </p:blipFill>
        <p:spPr>
          <a:xfrm>
            <a:off x="0" y="2882903"/>
            <a:ext cx="3784600" cy="1464733"/>
          </a:xfrm>
          <a:prstGeom prst="rect">
            <a:avLst/>
          </a:prstGeom>
        </p:spPr>
      </p:pic>
    </p:spTree>
    <p:extLst>
      <p:ext uri="{BB962C8B-B14F-4D97-AF65-F5344CB8AC3E}">
        <p14:creationId xmlns:p14="http://schemas.microsoft.com/office/powerpoint/2010/main" val="423303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8787" y="101600"/>
            <a:ext cx="8512940" cy="1447800"/>
          </a:xfrm>
        </p:spPr>
        <p:txBody>
          <a:bodyPr/>
          <a:lstStyle/>
          <a:p>
            <a:pPr eaLnBrk="1" hangingPunct="1"/>
            <a:r>
              <a:rPr lang="en-US" dirty="0" smtClean="0">
                <a:latin typeface="Helvetica" charset="0"/>
              </a:rPr>
              <a:t>Why is relative humidity (RH) ~80% over tropical oceans?</a:t>
            </a:r>
            <a:endParaRPr lang="en-US" dirty="0">
              <a:latin typeface="Helvetica" charset="0"/>
            </a:endParaRPr>
          </a:p>
        </p:txBody>
      </p:sp>
      <p:sp>
        <p:nvSpPr>
          <p:cNvPr id="3" name="Subtitle 2"/>
          <p:cNvSpPr>
            <a:spLocks noGrp="1"/>
          </p:cNvSpPr>
          <p:nvPr>
            <p:ph type="subTitle" idx="1"/>
          </p:nvPr>
        </p:nvSpPr>
        <p:spPr>
          <a:xfrm>
            <a:off x="2287588" y="1917700"/>
            <a:ext cx="6684139" cy="4634637"/>
          </a:xfrm>
        </p:spPr>
        <p:txBody>
          <a:bodyPr rtlCol="0">
            <a:normAutofit/>
          </a:bodyPr>
          <a:lstStyle/>
          <a:p>
            <a:pPr fontAlgn="auto">
              <a:spcAft>
                <a:spcPts val="0"/>
              </a:spcAft>
              <a:defRPr/>
            </a:pPr>
            <a:r>
              <a:rPr lang="en-US" dirty="0" smtClean="0">
                <a:solidFill>
                  <a:srgbClr val="FF8000"/>
                </a:solidFill>
              </a:rPr>
              <a:t>Linked questions: </a:t>
            </a:r>
          </a:p>
          <a:p>
            <a:pPr fontAlgn="auto">
              <a:spcAft>
                <a:spcPts val="0"/>
              </a:spcAft>
              <a:defRPr/>
            </a:pPr>
            <a:r>
              <a:rPr lang="en-US" dirty="0" smtClean="0">
                <a:solidFill>
                  <a:srgbClr val="FF8000"/>
                </a:solidFill>
              </a:rPr>
              <a:t>	Why does latent heat flux dominate 	sensible heat flux? </a:t>
            </a:r>
          </a:p>
          <a:p>
            <a:pPr fontAlgn="auto">
              <a:spcAft>
                <a:spcPts val="0"/>
              </a:spcAft>
              <a:defRPr/>
            </a:pPr>
            <a:r>
              <a:rPr lang="en-US" dirty="0" smtClean="0">
                <a:solidFill>
                  <a:srgbClr val="FF8000"/>
                </a:solidFill>
              </a:rPr>
              <a:t>	What sets their proportions in 	</a:t>
            </a:r>
            <a:r>
              <a:rPr lang="en-US" dirty="0" err="1" smtClean="0">
                <a:solidFill>
                  <a:srgbClr val="FF8000"/>
                </a:solidFill>
              </a:rPr>
              <a:t>radiative</a:t>
            </a:r>
            <a:r>
              <a:rPr lang="en-US" dirty="0" smtClean="0">
                <a:solidFill>
                  <a:srgbClr val="FF8000"/>
                </a:solidFill>
              </a:rPr>
              <a:t>-convective equilibrium?</a:t>
            </a:r>
          </a:p>
          <a:p>
            <a:pPr fontAlgn="auto">
              <a:spcAft>
                <a:spcPts val="0"/>
              </a:spcAft>
              <a:defRPr/>
            </a:pPr>
            <a:r>
              <a:rPr lang="en-US" dirty="0" smtClean="0">
                <a:solidFill>
                  <a:srgbClr val="FF8000"/>
                </a:solidFill>
              </a:rPr>
              <a:t>	Why is cloud-base at ~500 m and not 	50 m or 5000 m?</a:t>
            </a:r>
          </a:p>
          <a:p>
            <a:pPr fontAlgn="auto">
              <a:spcAft>
                <a:spcPts val="0"/>
              </a:spcAft>
              <a:defRPr/>
            </a:pPr>
            <a:r>
              <a:rPr lang="en-US" dirty="0" smtClean="0">
                <a:solidFill>
                  <a:schemeClr val="bg1">
                    <a:lumMod val="65000"/>
                  </a:schemeClr>
                </a:solidFill>
              </a:rPr>
              <a:t>Same spirit as Romps, 2014 </a:t>
            </a:r>
            <a:r>
              <a:rPr lang="mr-IN" dirty="0" smtClean="0">
                <a:solidFill>
                  <a:schemeClr val="bg1">
                    <a:lumMod val="65000"/>
                  </a:schemeClr>
                </a:solidFill>
              </a:rPr>
              <a:t>–</a:t>
            </a:r>
            <a:r>
              <a:rPr lang="en-US" dirty="0" smtClean="0">
                <a:solidFill>
                  <a:schemeClr val="bg1">
                    <a:lumMod val="65000"/>
                  </a:schemeClr>
                </a:solidFill>
              </a:rPr>
              <a:t> why is free-tropospheric RH not 1% or 99%? </a:t>
            </a:r>
            <a:endParaRPr lang="en-US" dirty="0">
              <a:solidFill>
                <a:schemeClr val="bg1">
                  <a:lumMod val="65000"/>
                </a:schemeClr>
              </a:solidFill>
              <a:ea typeface="+mn-ea"/>
            </a:endParaRPr>
          </a:p>
        </p:txBody>
      </p:sp>
    </p:spTree>
    <p:extLst>
      <p:ext uri="{BB962C8B-B14F-4D97-AF65-F5344CB8AC3E}">
        <p14:creationId xmlns:p14="http://schemas.microsoft.com/office/powerpoint/2010/main" val="1176944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58788" y="519"/>
            <a:ext cx="8685212" cy="1458558"/>
          </a:xfrm>
        </p:spPr>
        <p:txBody>
          <a:bodyPr/>
          <a:lstStyle/>
          <a:p>
            <a:pPr eaLnBrk="1" hangingPunct="1"/>
            <a:r>
              <a:rPr lang="en-US" dirty="0" smtClean="0">
                <a:latin typeface="Helvetica" charset="0"/>
              </a:rPr>
              <a:t>Test using convection-permitting model simulations</a:t>
            </a:r>
            <a:endParaRPr lang="en-US" dirty="0">
              <a:latin typeface="Helvetica" charset="0"/>
            </a:endParaRPr>
          </a:p>
        </p:txBody>
      </p:sp>
      <p:sp>
        <p:nvSpPr>
          <p:cNvPr id="3" name="Subtitle 2"/>
          <p:cNvSpPr>
            <a:spLocks noGrp="1"/>
          </p:cNvSpPr>
          <p:nvPr>
            <p:ph type="subTitle" idx="1"/>
          </p:nvPr>
        </p:nvSpPr>
        <p:spPr>
          <a:xfrm>
            <a:off x="4620980" y="1459078"/>
            <a:ext cx="4523020" cy="5398922"/>
          </a:xfrm>
        </p:spPr>
        <p:txBody>
          <a:bodyPr rtlCol="0">
            <a:normAutofit fontScale="92500"/>
          </a:bodyPr>
          <a:lstStyle/>
          <a:p>
            <a:pPr marL="457200" indent="-457200" eaLnBrk="1" fontAlgn="auto" hangingPunct="1">
              <a:spcAft>
                <a:spcPts val="0"/>
              </a:spcAft>
              <a:buFont typeface="Arial"/>
              <a:buChar char="•"/>
              <a:defRPr/>
            </a:pPr>
            <a:r>
              <a:rPr lang="en-US" dirty="0" smtClean="0">
                <a:ea typeface="+mn-ea"/>
              </a:rPr>
              <a:t>SAM, doubly-periodic square domains, side length ~200 km </a:t>
            </a:r>
          </a:p>
          <a:p>
            <a:pPr marL="457200" indent="-457200" eaLnBrk="1" fontAlgn="auto" hangingPunct="1">
              <a:spcAft>
                <a:spcPts val="0"/>
              </a:spcAft>
              <a:buFont typeface="Arial"/>
              <a:buChar char="•"/>
              <a:defRPr/>
            </a:pPr>
            <a:r>
              <a:rPr lang="en-US" dirty="0" smtClean="0">
                <a:ea typeface="+mn-ea"/>
              </a:rPr>
              <a:t>Constant tropospheric </a:t>
            </a:r>
            <a:r>
              <a:rPr lang="en-US" dirty="0" err="1" smtClean="0">
                <a:ea typeface="+mn-ea"/>
              </a:rPr>
              <a:t>radiative</a:t>
            </a:r>
            <a:r>
              <a:rPr lang="en-US" dirty="0" smtClean="0">
                <a:ea typeface="+mn-ea"/>
              </a:rPr>
              <a:t> cooling (1K/d)</a:t>
            </a:r>
          </a:p>
          <a:p>
            <a:pPr fontAlgn="auto">
              <a:spcAft>
                <a:spcPts val="0"/>
              </a:spcAft>
              <a:defRPr/>
            </a:pPr>
            <a:endParaRPr lang="en-US" dirty="0" smtClean="0"/>
          </a:p>
          <a:p>
            <a:pPr fontAlgn="auto">
              <a:spcAft>
                <a:spcPts val="0"/>
              </a:spcAft>
              <a:defRPr/>
            </a:pPr>
            <a:r>
              <a:rPr lang="en-US" dirty="0" smtClean="0">
                <a:solidFill>
                  <a:schemeClr val="tx1"/>
                </a:solidFill>
              </a:rPr>
              <a:t>1) Scale </a:t>
            </a:r>
            <a:r>
              <a:rPr lang="en-US" dirty="0">
                <a:solidFill>
                  <a:schemeClr val="tx1"/>
                </a:solidFill>
              </a:rPr>
              <a:t>surface saturation vapor pressure by varying </a:t>
            </a:r>
            <a:r>
              <a:rPr lang="en-US" i="1" dirty="0" smtClean="0">
                <a:solidFill>
                  <a:schemeClr val="tx1"/>
                </a:solidFill>
              </a:rPr>
              <a:t>β</a:t>
            </a:r>
            <a:r>
              <a:rPr lang="en-US" dirty="0" smtClean="0">
                <a:solidFill>
                  <a:schemeClr val="tx1"/>
                </a:solidFill>
              </a:rPr>
              <a:t> </a:t>
            </a:r>
            <a:r>
              <a:rPr lang="en-US" dirty="0">
                <a:solidFill>
                  <a:schemeClr val="tx1"/>
                </a:solidFill>
              </a:rPr>
              <a:t>(0</a:t>
            </a:r>
            <a:r>
              <a:rPr lang="en-US" dirty="0" smtClean="0">
                <a:solidFill>
                  <a:schemeClr val="tx1"/>
                </a:solidFill>
              </a:rPr>
              <a:t>≤β≤</a:t>
            </a:r>
            <a:r>
              <a:rPr lang="en-US" dirty="0">
                <a:solidFill>
                  <a:schemeClr val="tx1"/>
                </a:solidFill>
              </a:rPr>
              <a:t>1</a:t>
            </a:r>
            <a:r>
              <a:rPr lang="en-US" dirty="0" smtClean="0">
                <a:solidFill>
                  <a:schemeClr val="tx1"/>
                </a:solidFill>
              </a:rPr>
              <a:t>) with SST = 300 K</a:t>
            </a:r>
          </a:p>
          <a:p>
            <a:pPr fontAlgn="auto">
              <a:spcAft>
                <a:spcPts val="0"/>
              </a:spcAft>
              <a:defRPr/>
            </a:pPr>
            <a:endParaRPr lang="en-US" dirty="0" smtClean="0">
              <a:solidFill>
                <a:schemeClr val="tx1"/>
              </a:solidFill>
            </a:endParaRPr>
          </a:p>
          <a:p>
            <a:pPr fontAlgn="auto">
              <a:spcAft>
                <a:spcPts val="0"/>
              </a:spcAft>
              <a:defRPr/>
            </a:pPr>
            <a:r>
              <a:rPr lang="en-US" dirty="0" smtClean="0">
                <a:solidFill>
                  <a:schemeClr val="tx1"/>
                </a:solidFill>
              </a:rPr>
              <a:t>2) Vary the SST between 290 and 306 K</a:t>
            </a:r>
            <a:endParaRPr lang="en-US" dirty="0">
              <a:solidFill>
                <a:schemeClr val="tx1"/>
              </a:solidFill>
            </a:endParaRPr>
          </a:p>
        </p:txBody>
      </p:sp>
      <p:sp>
        <p:nvSpPr>
          <p:cNvPr id="2" name="Rectangle 1"/>
          <p:cNvSpPr/>
          <p:nvPr/>
        </p:nvSpPr>
        <p:spPr>
          <a:xfrm>
            <a:off x="932303" y="3049432"/>
            <a:ext cx="2553699" cy="2553385"/>
          </a:xfrm>
          <a:prstGeom prst="rect">
            <a:avLst/>
          </a:prstGeom>
          <a:ln>
            <a:noFill/>
          </a:ln>
          <a:effectLst/>
          <a:scene3d>
            <a:camera prst="orthographicFront">
              <a:rot lat="3600000" lon="270000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567489" y="2117244"/>
            <a:ext cx="27023" cy="182384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67489" y="3941091"/>
            <a:ext cx="1162000" cy="122940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67489" y="3765461"/>
            <a:ext cx="2918513" cy="175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2658363" y="1752475"/>
            <a:ext cx="368254" cy="1256427"/>
          </a:xfrm>
          <a:custGeom>
            <a:avLst/>
            <a:gdLst>
              <a:gd name="connsiteX0" fmla="*/ 206104 w 368254"/>
              <a:gd name="connsiteY0" fmla="*/ 1256427 h 1256427"/>
              <a:gd name="connsiteX1" fmla="*/ 3429 w 368254"/>
              <a:gd name="connsiteY1" fmla="*/ 1107818 h 1256427"/>
              <a:gd name="connsiteX2" fmla="*/ 354732 w 368254"/>
              <a:gd name="connsiteY2" fmla="*/ 945698 h 1256427"/>
              <a:gd name="connsiteX3" fmla="*/ 30453 w 368254"/>
              <a:gd name="connsiteY3" fmla="*/ 810598 h 1256427"/>
              <a:gd name="connsiteX4" fmla="*/ 354732 w 368254"/>
              <a:gd name="connsiteY4" fmla="*/ 661989 h 1256427"/>
              <a:gd name="connsiteX5" fmla="*/ 16941 w 368254"/>
              <a:gd name="connsiteY5" fmla="*/ 540399 h 1256427"/>
              <a:gd name="connsiteX6" fmla="*/ 368244 w 368254"/>
              <a:gd name="connsiteY6" fmla="*/ 364769 h 1256427"/>
              <a:gd name="connsiteX7" fmla="*/ 3429 w 368254"/>
              <a:gd name="connsiteY7" fmla="*/ 283709 h 1256427"/>
              <a:gd name="connsiteX8" fmla="*/ 246639 w 368254"/>
              <a:gd name="connsiteY8" fmla="*/ 148610 h 1256427"/>
              <a:gd name="connsiteX9" fmla="*/ 260150 w 368254"/>
              <a:gd name="connsiteY9" fmla="*/ 0 h 125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54" h="1256427">
                <a:moveTo>
                  <a:pt x="206104" y="1256427"/>
                </a:moveTo>
                <a:cubicBezTo>
                  <a:pt x="92381" y="1208016"/>
                  <a:pt x="-21342" y="1159606"/>
                  <a:pt x="3429" y="1107818"/>
                </a:cubicBezTo>
                <a:cubicBezTo>
                  <a:pt x="28200" y="1056030"/>
                  <a:pt x="350228" y="995235"/>
                  <a:pt x="354732" y="945698"/>
                </a:cubicBezTo>
                <a:cubicBezTo>
                  <a:pt x="359236" y="896161"/>
                  <a:pt x="30453" y="857883"/>
                  <a:pt x="30453" y="810598"/>
                </a:cubicBezTo>
                <a:cubicBezTo>
                  <a:pt x="30453" y="763313"/>
                  <a:pt x="356984" y="707022"/>
                  <a:pt x="354732" y="661989"/>
                </a:cubicBezTo>
                <a:cubicBezTo>
                  <a:pt x="352480" y="616956"/>
                  <a:pt x="14689" y="589936"/>
                  <a:pt x="16941" y="540399"/>
                </a:cubicBezTo>
                <a:cubicBezTo>
                  <a:pt x="19193" y="490862"/>
                  <a:pt x="370496" y="407551"/>
                  <a:pt x="368244" y="364769"/>
                </a:cubicBezTo>
                <a:cubicBezTo>
                  <a:pt x="365992" y="321987"/>
                  <a:pt x="23696" y="319735"/>
                  <a:pt x="3429" y="283709"/>
                </a:cubicBezTo>
                <a:cubicBezTo>
                  <a:pt x="-16838" y="247683"/>
                  <a:pt x="203852" y="195895"/>
                  <a:pt x="246639" y="148610"/>
                </a:cubicBezTo>
                <a:cubicBezTo>
                  <a:pt x="289426" y="101325"/>
                  <a:pt x="260150" y="0"/>
                  <a:pt x="260150" y="0"/>
                </a:cubicBezTo>
              </a:path>
            </a:pathLst>
          </a:cu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175235" y="1874065"/>
            <a:ext cx="1053907" cy="646331"/>
          </a:xfrm>
          <a:prstGeom prst="rect">
            <a:avLst/>
          </a:prstGeom>
          <a:noFill/>
        </p:spPr>
        <p:txBody>
          <a:bodyPr wrap="square" rtlCol="0">
            <a:spAutoFit/>
          </a:bodyPr>
          <a:lstStyle/>
          <a:p>
            <a:r>
              <a:rPr lang="en-US" dirty="0" smtClean="0">
                <a:solidFill>
                  <a:srgbClr val="FF0000"/>
                </a:solidFill>
                <a:latin typeface="Helvetica"/>
                <a:cs typeface="Helvetica"/>
              </a:rPr>
              <a:t>1 K/day</a:t>
            </a:r>
          </a:p>
          <a:p>
            <a:r>
              <a:rPr lang="en-US" dirty="0" smtClean="0">
                <a:solidFill>
                  <a:srgbClr val="FF0000"/>
                </a:solidFill>
                <a:latin typeface="Helvetica"/>
                <a:cs typeface="Helvetica"/>
              </a:rPr>
              <a:t>cooling</a:t>
            </a:r>
            <a:endParaRPr lang="en-US" dirty="0">
              <a:solidFill>
                <a:srgbClr val="FF0000"/>
              </a:solidFill>
              <a:latin typeface="Helvetica"/>
              <a:cs typeface="Helvetica"/>
            </a:endParaRPr>
          </a:p>
        </p:txBody>
      </p:sp>
      <p:sp>
        <p:nvSpPr>
          <p:cNvPr id="14" name="TextBox 13"/>
          <p:cNvSpPr txBox="1"/>
          <p:nvPr/>
        </p:nvSpPr>
        <p:spPr>
          <a:xfrm>
            <a:off x="750852" y="3396129"/>
            <a:ext cx="2257086" cy="369332"/>
          </a:xfrm>
          <a:prstGeom prst="rect">
            <a:avLst/>
          </a:prstGeom>
          <a:noFill/>
        </p:spPr>
        <p:txBody>
          <a:bodyPr wrap="none" rtlCol="0">
            <a:spAutoFit/>
          </a:bodyPr>
          <a:lstStyle/>
          <a:p>
            <a:r>
              <a:rPr lang="en-US" dirty="0" smtClean="0">
                <a:latin typeface="Helvetica"/>
                <a:cs typeface="Helvetica"/>
              </a:rPr>
              <a:t>~200 km side length</a:t>
            </a:r>
          </a:p>
        </p:txBody>
      </p:sp>
      <p:sp>
        <p:nvSpPr>
          <p:cNvPr id="18" name="TextBox 17"/>
          <p:cNvSpPr txBox="1"/>
          <p:nvPr/>
        </p:nvSpPr>
        <p:spPr>
          <a:xfrm>
            <a:off x="1337395" y="4067578"/>
            <a:ext cx="1689222" cy="461665"/>
          </a:xfrm>
          <a:prstGeom prst="rect">
            <a:avLst/>
          </a:prstGeom>
          <a:noFill/>
        </p:spPr>
        <p:txBody>
          <a:bodyPr wrap="none" rtlCol="0">
            <a:spAutoFit/>
          </a:bodyPr>
          <a:lstStyle/>
          <a:p>
            <a:r>
              <a:rPr lang="en-US" sz="2400" i="1" dirty="0" err="1" smtClean="0">
                <a:solidFill>
                  <a:schemeClr val="tx2"/>
                </a:solidFill>
                <a:latin typeface="Helvetica"/>
                <a:cs typeface="Helvetica"/>
              </a:rPr>
              <a:t>e</a:t>
            </a:r>
            <a:r>
              <a:rPr lang="en-US" sz="2400" i="1" baseline="-25000" dirty="0" err="1">
                <a:solidFill>
                  <a:schemeClr val="tx2"/>
                </a:solidFill>
                <a:latin typeface="Helvetica"/>
                <a:cs typeface="Helvetica"/>
              </a:rPr>
              <a:t>s</a:t>
            </a:r>
            <a:r>
              <a:rPr lang="en-US" sz="2400" i="1" baseline="30000" dirty="0" smtClean="0">
                <a:solidFill>
                  <a:schemeClr val="tx2"/>
                </a:solidFill>
                <a:latin typeface="Helvetica"/>
                <a:cs typeface="Helvetica"/>
              </a:rPr>
              <a:t>*</a:t>
            </a:r>
            <a:r>
              <a:rPr lang="en-US" sz="2400" baseline="30000" dirty="0" smtClean="0">
                <a:solidFill>
                  <a:schemeClr val="tx2"/>
                </a:solidFill>
                <a:latin typeface="Helvetica"/>
                <a:cs typeface="Helvetica"/>
              </a:rPr>
              <a:t> </a:t>
            </a:r>
            <a:r>
              <a:rPr lang="en-US" sz="2400" dirty="0" smtClean="0">
                <a:solidFill>
                  <a:schemeClr val="tx2"/>
                </a:solidFill>
                <a:latin typeface="Helvetica"/>
                <a:cs typeface="Helvetica"/>
              </a:rPr>
              <a:t>= </a:t>
            </a:r>
            <a:r>
              <a:rPr lang="en-US" sz="2400" i="1" dirty="0" smtClean="0">
                <a:solidFill>
                  <a:schemeClr val="tx2"/>
                </a:solidFill>
                <a:latin typeface="Helvetica"/>
                <a:cs typeface="Helvetica"/>
              </a:rPr>
              <a:t>β </a:t>
            </a:r>
            <a:r>
              <a:rPr lang="en-US" sz="2400" i="1" dirty="0" err="1" smtClean="0">
                <a:solidFill>
                  <a:schemeClr val="tx2"/>
                </a:solidFill>
                <a:latin typeface="Helvetica"/>
                <a:cs typeface="Helvetica"/>
              </a:rPr>
              <a:t>e</a:t>
            </a:r>
            <a:r>
              <a:rPr lang="en-US" sz="2400" i="1" baseline="-25000" dirty="0" err="1">
                <a:solidFill>
                  <a:schemeClr val="tx2"/>
                </a:solidFill>
                <a:latin typeface="Helvetica"/>
                <a:cs typeface="Helvetica"/>
              </a:rPr>
              <a:t>s</a:t>
            </a:r>
            <a:r>
              <a:rPr lang="en-US" sz="2400" i="1" baseline="-25000" dirty="0" err="1" smtClean="0">
                <a:solidFill>
                  <a:schemeClr val="tx2"/>
                </a:solidFill>
                <a:latin typeface="Helvetica"/>
                <a:cs typeface="Helvetica"/>
              </a:rPr>
              <a:t>w</a:t>
            </a:r>
            <a:r>
              <a:rPr lang="en-US" sz="2400" i="1" baseline="30000" dirty="0" smtClean="0">
                <a:solidFill>
                  <a:schemeClr val="tx2"/>
                </a:solidFill>
                <a:latin typeface="Helvetica"/>
                <a:cs typeface="Helvetica"/>
              </a:rPr>
              <a:t>* </a:t>
            </a:r>
            <a:endParaRPr lang="en-US" sz="2400" i="1" dirty="0" smtClean="0">
              <a:solidFill>
                <a:schemeClr val="tx2"/>
              </a:solidFill>
              <a:latin typeface="Helvetica"/>
              <a:cs typeface="Helvetica"/>
            </a:endParaRPr>
          </a:p>
        </p:txBody>
      </p:sp>
      <p:sp>
        <p:nvSpPr>
          <p:cNvPr id="16" name="TextBox 15"/>
          <p:cNvSpPr txBox="1"/>
          <p:nvPr/>
        </p:nvSpPr>
        <p:spPr>
          <a:xfrm>
            <a:off x="219795" y="5371984"/>
            <a:ext cx="3515580" cy="523220"/>
          </a:xfrm>
          <a:prstGeom prst="rect">
            <a:avLst/>
          </a:prstGeom>
          <a:noFill/>
        </p:spPr>
        <p:txBody>
          <a:bodyPr wrap="none" rtlCol="0">
            <a:spAutoFit/>
          </a:bodyPr>
          <a:lstStyle/>
          <a:p>
            <a:r>
              <a:rPr lang="en-US" sz="2800" i="1" dirty="0" smtClean="0">
                <a:latin typeface="Helvetica"/>
                <a:cs typeface="Helvetica"/>
              </a:rPr>
              <a:t>E </a:t>
            </a:r>
            <a:r>
              <a:rPr lang="en-US" sz="2800" dirty="0" smtClean="0">
                <a:latin typeface="Helvetica"/>
                <a:cs typeface="Helvetica"/>
              </a:rPr>
              <a:t>= </a:t>
            </a:r>
            <a:r>
              <a:rPr lang="en-US" sz="2800" i="1" dirty="0" err="1" smtClean="0">
                <a:latin typeface="Helvetica"/>
                <a:cs typeface="Helvetica"/>
              </a:rPr>
              <a:t>ρL</a:t>
            </a:r>
            <a:r>
              <a:rPr lang="en-US" sz="2800" i="1" baseline="-25000" dirty="0" err="1" smtClean="0">
                <a:latin typeface="Helvetica"/>
                <a:cs typeface="Helvetica"/>
              </a:rPr>
              <a:t>v</a:t>
            </a:r>
            <a:r>
              <a:rPr lang="en-US" sz="2800" i="1" dirty="0" err="1" smtClean="0">
                <a:latin typeface="Helvetica"/>
                <a:cs typeface="Helvetica"/>
              </a:rPr>
              <a:t>c</a:t>
            </a:r>
            <a:r>
              <a:rPr lang="en-US" sz="2800" i="1" baseline="-25000" dirty="0" err="1" smtClean="0">
                <a:latin typeface="Helvetica"/>
                <a:cs typeface="Helvetica"/>
              </a:rPr>
              <a:t>K</a:t>
            </a:r>
            <a:r>
              <a:rPr lang="en-US" sz="2800" i="1" dirty="0" err="1" smtClean="0">
                <a:latin typeface="Helvetica"/>
                <a:cs typeface="Helvetica"/>
              </a:rPr>
              <a:t>v</a:t>
            </a:r>
            <a:r>
              <a:rPr lang="en-US" sz="2800" dirty="0" smtClean="0">
                <a:latin typeface="Helvetica"/>
                <a:cs typeface="Helvetica"/>
              </a:rPr>
              <a:t>(</a:t>
            </a:r>
            <a:r>
              <a:rPr lang="en-US" sz="2800" i="1" dirty="0" smtClean="0">
                <a:solidFill>
                  <a:srgbClr val="FF8000"/>
                </a:solidFill>
                <a:latin typeface="Helvetica"/>
                <a:cs typeface="Helvetica"/>
              </a:rPr>
              <a:t>β</a:t>
            </a:r>
            <a:r>
              <a:rPr lang="en-US" sz="2800" i="1" dirty="0" err="1" smtClean="0">
                <a:latin typeface="Helvetica"/>
                <a:cs typeface="Helvetica"/>
              </a:rPr>
              <a:t>q</a:t>
            </a:r>
            <a:r>
              <a:rPr lang="en-US" sz="2800" i="1" baseline="-25000" dirty="0" err="1" smtClean="0">
                <a:latin typeface="Helvetica"/>
                <a:cs typeface="Helvetica"/>
              </a:rPr>
              <a:t>S</a:t>
            </a:r>
            <a:r>
              <a:rPr lang="en-US" sz="2800" i="1" baseline="30000" dirty="0" smtClean="0">
                <a:latin typeface="Helvetica"/>
                <a:cs typeface="Helvetica"/>
              </a:rPr>
              <a:t>*</a:t>
            </a:r>
            <a:r>
              <a:rPr lang="en-US" sz="2800" dirty="0" smtClean="0">
                <a:latin typeface="Helvetica"/>
                <a:cs typeface="Helvetica"/>
              </a:rPr>
              <a:t> - </a:t>
            </a:r>
            <a:r>
              <a:rPr lang="en-US" sz="2800" i="1" dirty="0" err="1" smtClean="0">
                <a:latin typeface="Helvetica"/>
                <a:cs typeface="Helvetica"/>
              </a:rPr>
              <a:t>q</a:t>
            </a:r>
            <a:r>
              <a:rPr lang="en-US" sz="2800" i="1" baseline="-25000" dirty="0" err="1">
                <a:latin typeface="Helvetica"/>
                <a:cs typeface="Helvetica"/>
              </a:rPr>
              <a:t>A</a:t>
            </a:r>
            <a:r>
              <a:rPr lang="en-US" sz="2800" dirty="0" smtClean="0">
                <a:latin typeface="Helvetica"/>
                <a:cs typeface="Helvetica"/>
              </a:rPr>
              <a:t>)</a:t>
            </a:r>
            <a:r>
              <a:rPr lang="en-US" sz="2800" baseline="-25000" dirty="0" smtClean="0">
                <a:latin typeface="Helvetica"/>
                <a:cs typeface="Helvetica"/>
              </a:rPr>
              <a:t> </a:t>
            </a:r>
            <a:r>
              <a:rPr lang="en-US" sz="2800" dirty="0" smtClean="0">
                <a:latin typeface="Helvetica"/>
                <a:cs typeface="Helvetica"/>
              </a:rPr>
              <a:t> </a:t>
            </a:r>
            <a:endParaRPr lang="en-US" sz="2800" i="1" dirty="0" smtClean="0">
              <a:latin typeface="Helvetica"/>
              <a:cs typeface="Helvetica"/>
            </a:endParaRPr>
          </a:p>
        </p:txBody>
      </p:sp>
    </p:spTree>
    <p:extLst>
      <p:ext uri="{BB962C8B-B14F-4D97-AF65-F5344CB8AC3E}">
        <p14:creationId xmlns:p14="http://schemas.microsoft.com/office/powerpoint/2010/main" val="13082484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097867" cy="2231495"/>
          </a:xfrm>
        </p:spPr>
        <p:txBody>
          <a:bodyPr/>
          <a:lstStyle/>
          <a:p>
            <a:r>
              <a:rPr lang="en-US" dirty="0" smtClean="0"/>
              <a:t>Theory</a:t>
            </a:r>
            <a:r>
              <a:rPr lang="en-US" dirty="0"/>
              <a:t> </a:t>
            </a:r>
            <a:r>
              <a:rPr lang="en-US" dirty="0" smtClean="0"/>
              <a:t>works well for varied surface wetness</a:t>
            </a:r>
            <a:endParaRPr lang="en-US" dirty="0"/>
          </a:p>
        </p:txBody>
      </p:sp>
      <p:sp>
        <p:nvSpPr>
          <p:cNvPr id="3" name="Rectangle 2"/>
          <p:cNvSpPr/>
          <p:nvPr/>
        </p:nvSpPr>
        <p:spPr>
          <a:xfrm>
            <a:off x="6722533" y="1422400"/>
            <a:ext cx="1286934" cy="237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flipV="1">
            <a:off x="5435599" y="4470399"/>
            <a:ext cx="1168401" cy="152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571067" y="829733"/>
            <a:ext cx="3039533" cy="2048981"/>
          </a:xfrm>
          <a:custGeom>
            <a:avLst/>
            <a:gdLst>
              <a:gd name="connsiteX0" fmla="*/ 0 w 3039533"/>
              <a:gd name="connsiteY0" fmla="*/ 0 h 2048981"/>
              <a:gd name="connsiteX1" fmla="*/ 8466 w 3039533"/>
              <a:gd name="connsiteY1" fmla="*/ 101600 h 2048981"/>
              <a:gd name="connsiteX2" fmla="*/ 16933 w 3039533"/>
              <a:gd name="connsiteY2" fmla="*/ 127000 h 2048981"/>
              <a:gd name="connsiteX3" fmla="*/ 33866 w 3039533"/>
              <a:gd name="connsiteY3" fmla="*/ 143934 h 2048981"/>
              <a:gd name="connsiteX4" fmla="*/ 67733 w 3039533"/>
              <a:gd name="connsiteY4" fmla="*/ 186267 h 2048981"/>
              <a:gd name="connsiteX5" fmla="*/ 76200 w 3039533"/>
              <a:gd name="connsiteY5" fmla="*/ 211667 h 2048981"/>
              <a:gd name="connsiteX6" fmla="*/ 93133 w 3039533"/>
              <a:gd name="connsiteY6" fmla="*/ 237067 h 2048981"/>
              <a:gd name="connsiteX7" fmla="*/ 101600 w 3039533"/>
              <a:gd name="connsiteY7" fmla="*/ 262467 h 2048981"/>
              <a:gd name="connsiteX8" fmla="*/ 118533 w 3039533"/>
              <a:gd name="connsiteY8" fmla="*/ 287867 h 2048981"/>
              <a:gd name="connsiteX9" fmla="*/ 143933 w 3039533"/>
              <a:gd name="connsiteY9" fmla="*/ 338667 h 2048981"/>
              <a:gd name="connsiteX10" fmla="*/ 169333 w 3039533"/>
              <a:gd name="connsiteY10" fmla="*/ 431800 h 2048981"/>
              <a:gd name="connsiteX11" fmla="*/ 177800 w 3039533"/>
              <a:gd name="connsiteY11" fmla="*/ 457200 h 2048981"/>
              <a:gd name="connsiteX12" fmla="*/ 186266 w 3039533"/>
              <a:gd name="connsiteY12" fmla="*/ 482600 h 2048981"/>
              <a:gd name="connsiteX13" fmla="*/ 220133 w 3039533"/>
              <a:gd name="connsiteY13" fmla="*/ 524934 h 2048981"/>
              <a:gd name="connsiteX14" fmla="*/ 237066 w 3039533"/>
              <a:gd name="connsiteY14" fmla="*/ 575734 h 2048981"/>
              <a:gd name="connsiteX15" fmla="*/ 270933 w 3039533"/>
              <a:gd name="connsiteY15" fmla="*/ 618067 h 2048981"/>
              <a:gd name="connsiteX16" fmla="*/ 296333 w 3039533"/>
              <a:gd name="connsiteY16" fmla="*/ 643467 h 2048981"/>
              <a:gd name="connsiteX17" fmla="*/ 313266 w 3039533"/>
              <a:gd name="connsiteY17" fmla="*/ 694267 h 2048981"/>
              <a:gd name="connsiteX18" fmla="*/ 347133 w 3039533"/>
              <a:gd name="connsiteY18" fmla="*/ 728134 h 2048981"/>
              <a:gd name="connsiteX19" fmla="*/ 372533 w 3039533"/>
              <a:gd name="connsiteY19" fmla="*/ 778934 h 2048981"/>
              <a:gd name="connsiteX20" fmla="*/ 406400 w 3039533"/>
              <a:gd name="connsiteY20" fmla="*/ 829734 h 2048981"/>
              <a:gd name="connsiteX21" fmla="*/ 431800 w 3039533"/>
              <a:gd name="connsiteY21" fmla="*/ 872067 h 2048981"/>
              <a:gd name="connsiteX22" fmla="*/ 448733 w 3039533"/>
              <a:gd name="connsiteY22" fmla="*/ 897467 h 2048981"/>
              <a:gd name="connsiteX23" fmla="*/ 474133 w 3039533"/>
              <a:gd name="connsiteY23" fmla="*/ 914400 h 2048981"/>
              <a:gd name="connsiteX24" fmla="*/ 508000 w 3039533"/>
              <a:gd name="connsiteY24" fmla="*/ 948267 h 2048981"/>
              <a:gd name="connsiteX25" fmla="*/ 533400 w 3039533"/>
              <a:gd name="connsiteY25" fmla="*/ 973667 h 2048981"/>
              <a:gd name="connsiteX26" fmla="*/ 558800 w 3039533"/>
              <a:gd name="connsiteY26" fmla="*/ 990600 h 2048981"/>
              <a:gd name="connsiteX27" fmla="*/ 601133 w 3039533"/>
              <a:gd name="connsiteY27" fmla="*/ 1041400 h 2048981"/>
              <a:gd name="connsiteX28" fmla="*/ 635000 w 3039533"/>
              <a:gd name="connsiteY28" fmla="*/ 1075267 h 2048981"/>
              <a:gd name="connsiteX29" fmla="*/ 651933 w 3039533"/>
              <a:gd name="connsiteY29" fmla="*/ 1100667 h 2048981"/>
              <a:gd name="connsiteX30" fmla="*/ 677333 w 3039533"/>
              <a:gd name="connsiteY30" fmla="*/ 1117600 h 2048981"/>
              <a:gd name="connsiteX31" fmla="*/ 694266 w 3039533"/>
              <a:gd name="connsiteY31" fmla="*/ 1134534 h 2048981"/>
              <a:gd name="connsiteX32" fmla="*/ 719666 w 3039533"/>
              <a:gd name="connsiteY32" fmla="*/ 1151467 h 2048981"/>
              <a:gd name="connsiteX33" fmla="*/ 753533 w 3039533"/>
              <a:gd name="connsiteY33" fmla="*/ 1193800 h 2048981"/>
              <a:gd name="connsiteX34" fmla="*/ 812800 w 3039533"/>
              <a:gd name="connsiteY34" fmla="*/ 1244600 h 2048981"/>
              <a:gd name="connsiteX35" fmla="*/ 829733 w 3039533"/>
              <a:gd name="connsiteY35" fmla="*/ 1261534 h 2048981"/>
              <a:gd name="connsiteX36" fmla="*/ 855133 w 3039533"/>
              <a:gd name="connsiteY36" fmla="*/ 1270000 h 2048981"/>
              <a:gd name="connsiteX37" fmla="*/ 948266 w 3039533"/>
              <a:gd name="connsiteY37" fmla="*/ 1295400 h 2048981"/>
              <a:gd name="connsiteX38" fmla="*/ 965200 w 3039533"/>
              <a:gd name="connsiteY38" fmla="*/ 1312334 h 2048981"/>
              <a:gd name="connsiteX39" fmla="*/ 990600 w 3039533"/>
              <a:gd name="connsiteY39" fmla="*/ 1363134 h 2048981"/>
              <a:gd name="connsiteX40" fmla="*/ 973666 w 3039533"/>
              <a:gd name="connsiteY40" fmla="*/ 1346200 h 2048981"/>
              <a:gd name="connsiteX41" fmla="*/ 897466 w 3039533"/>
              <a:gd name="connsiteY41" fmla="*/ 1303867 h 2048981"/>
              <a:gd name="connsiteX42" fmla="*/ 872066 w 3039533"/>
              <a:gd name="connsiteY42" fmla="*/ 1286934 h 2048981"/>
              <a:gd name="connsiteX43" fmla="*/ 889000 w 3039533"/>
              <a:gd name="connsiteY43" fmla="*/ 1303867 h 2048981"/>
              <a:gd name="connsiteX44" fmla="*/ 914400 w 3039533"/>
              <a:gd name="connsiteY44" fmla="*/ 1320800 h 2048981"/>
              <a:gd name="connsiteX45" fmla="*/ 931333 w 3039533"/>
              <a:gd name="connsiteY45" fmla="*/ 1337734 h 2048981"/>
              <a:gd name="connsiteX46" fmla="*/ 956733 w 3039533"/>
              <a:gd name="connsiteY46" fmla="*/ 1346200 h 2048981"/>
              <a:gd name="connsiteX47" fmla="*/ 982133 w 3039533"/>
              <a:gd name="connsiteY47" fmla="*/ 1388534 h 2048981"/>
              <a:gd name="connsiteX48" fmla="*/ 1007533 w 3039533"/>
              <a:gd name="connsiteY48" fmla="*/ 1397000 h 2048981"/>
              <a:gd name="connsiteX49" fmla="*/ 1041400 w 3039533"/>
              <a:gd name="connsiteY49" fmla="*/ 1430867 h 2048981"/>
              <a:gd name="connsiteX50" fmla="*/ 1092200 w 3039533"/>
              <a:gd name="connsiteY50" fmla="*/ 1456267 h 2048981"/>
              <a:gd name="connsiteX51" fmla="*/ 1075266 w 3039533"/>
              <a:gd name="connsiteY51" fmla="*/ 1422400 h 2048981"/>
              <a:gd name="connsiteX52" fmla="*/ 1049866 w 3039533"/>
              <a:gd name="connsiteY52" fmla="*/ 1405467 h 2048981"/>
              <a:gd name="connsiteX53" fmla="*/ 1100666 w 3039533"/>
              <a:gd name="connsiteY53" fmla="*/ 1439334 h 2048981"/>
              <a:gd name="connsiteX54" fmla="*/ 1151466 w 3039533"/>
              <a:gd name="connsiteY54" fmla="*/ 1456267 h 2048981"/>
              <a:gd name="connsiteX55" fmla="*/ 1168400 w 3039533"/>
              <a:gd name="connsiteY55" fmla="*/ 1473200 h 2048981"/>
              <a:gd name="connsiteX56" fmla="*/ 1244600 w 3039533"/>
              <a:gd name="connsiteY56" fmla="*/ 1498600 h 2048981"/>
              <a:gd name="connsiteX57" fmla="*/ 1270000 w 3039533"/>
              <a:gd name="connsiteY57" fmla="*/ 1507067 h 2048981"/>
              <a:gd name="connsiteX58" fmla="*/ 1329266 w 3039533"/>
              <a:gd name="connsiteY58" fmla="*/ 1532467 h 2048981"/>
              <a:gd name="connsiteX59" fmla="*/ 1371600 w 3039533"/>
              <a:gd name="connsiteY59" fmla="*/ 1557867 h 2048981"/>
              <a:gd name="connsiteX60" fmla="*/ 1397000 w 3039533"/>
              <a:gd name="connsiteY60" fmla="*/ 1574800 h 2048981"/>
              <a:gd name="connsiteX61" fmla="*/ 1422400 w 3039533"/>
              <a:gd name="connsiteY61" fmla="*/ 1583267 h 2048981"/>
              <a:gd name="connsiteX62" fmla="*/ 1464733 w 3039533"/>
              <a:gd name="connsiteY62" fmla="*/ 1608667 h 2048981"/>
              <a:gd name="connsiteX63" fmla="*/ 1507066 w 3039533"/>
              <a:gd name="connsiteY63" fmla="*/ 1625600 h 2048981"/>
              <a:gd name="connsiteX64" fmla="*/ 1583266 w 3039533"/>
              <a:gd name="connsiteY64" fmla="*/ 1659467 h 2048981"/>
              <a:gd name="connsiteX65" fmla="*/ 1659466 w 3039533"/>
              <a:gd name="connsiteY65" fmla="*/ 1684867 h 2048981"/>
              <a:gd name="connsiteX66" fmla="*/ 1684866 w 3039533"/>
              <a:gd name="connsiteY66" fmla="*/ 1693334 h 2048981"/>
              <a:gd name="connsiteX67" fmla="*/ 1701800 w 3039533"/>
              <a:gd name="connsiteY67" fmla="*/ 1710267 h 2048981"/>
              <a:gd name="connsiteX68" fmla="*/ 1820333 w 3039533"/>
              <a:gd name="connsiteY68" fmla="*/ 1735667 h 2048981"/>
              <a:gd name="connsiteX69" fmla="*/ 1871133 w 3039533"/>
              <a:gd name="connsiteY69" fmla="*/ 1761067 h 2048981"/>
              <a:gd name="connsiteX70" fmla="*/ 1921933 w 3039533"/>
              <a:gd name="connsiteY70" fmla="*/ 1778000 h 2048981"/>
              <a:gd name="connsiteX71" fmla="*/ 1947333 w 3039533"/>
              <a:gd name="connsiteY71" fmla="*/ 1786467 h 2048981"/>
              <a:gd name="connsiteX72" fmla="*/ 1981200 w 3039533"/>
              <a:gd name="connsiteY72" fmla="*/ 1794934 h 2048981"/>
              <a:gd name="connsiteX73" fmla="*/ 2032000 w 3039533"/>
              <a:gd name="connsiteY73" fmla="*/ 1811867 h 2048981"/>
              <a:gd name="connsiteX74" fmla="*/ 2065866 w 3039533"/>
              <a:gd name="connsiteY74" fmla="*/ 1820334 h 2048981"/>
              <a:gd name="connsiteX75" fmla="*/ 2108200 w 3039533"/>
              <a:gd name="connsiteY75" fmla="*/ 1828800 h 2048981"/>
              <a:gd name="connsiteX76" fmla="*/ 2167466 w 3039533"/>
              <a:gd name="connsiteY76" fmla="*/ 1845734 h 2048981"/>
              <a:gd name="connsiteX77" fmla="*/ 2218266 w 3039533"/>
              <a:gd name="connsiteY77" fmla="*/ 1854200 h 2048981"/>
              <a:gd name="connsiteX78" fmla="*/ 2294466 w 3039533"/>
              <a:gd name="connsiteY78" fmla="*/ 1879600 h 2048981"/>
              <a:gd name="connsiteX79" fmla="*/ 2319866 w 3039533"/>
              <a:gd name="connsiteY79" fmla="*/ 1888067 h 2048981"/>
              <a:gd name="connsiteX80" fmla="*/ 2387600 w 3039533"/>
              <a:gd name="connsiteY80" fmla="*/ 1905000 h 2048981"/>
              <a:gd name="connsiteX81" fmla="*/ 2438400 w 3039533"/>
              <a:gd name="connsiteY81" fmla="*/ 1921934 h 2048981"/>
              <a:gd name="connsiteX82" fmla="*/ 2463800 w 3039533"/>
              <a:gd name="connsiteY82" fmla="*/ 1930400 h 2048981"/>
              <a:gd name="connsiteX83" fmla="*/ 2531533 w 3039533"/>
              <a:gd name="connsiteY83" fmla="*/ 1938867 h 2048981"/>
              <a:gd name="connsiteX84" fmla="*/ 2582333 w 3039533"/>
              <a:gd name="connsiteY84" fmla="*/ 1955800 h 2048981"/>
              <a:gd name="connsiteX85" fmla="*/ 2607733 w 3039533"/>
              <a:gd name="connsiteY85" fmla="*/ 1964267 h 2048981"/>
              <a:gd name="connsiteX86" fmla="*/ 2709333 w 3039533"/>
              <a:gd name="connsiteY86" fmla="*/ 1981200 h 2048981"/>
              <a:gd name="connsiteX87" fmla="*/ 2743200 w 3039533"/>
              <a:gd name="connsiteY87" fmla="*/ 1972734 h 2048981"/>
              <a:gd name="connsiteX88" fmla="*/ 2760133 w 3039533"/>
              <a:gd name="connsiteY88" fmla="*/ 1955800 h 2048981"/>
              <a:gd name="connsiteX89" fmla="*/ 2836333 w 3039533"/>
              <a:gd name="connsiteY89" fmla="*/ 1964267 h 2048981"/>
              <a:gd name="connsiteX90" fmla="*/ 2861733 w 3039533"/>
              <a:gd name="connsiteY90" fmla="*/ 1981200 h 2048981"/>
              <a:gd name="connsiteX91" fmla="*/ 2870200 w 3039533"/>
              <a:gd name="connsiteY91" fmla="*/ 2015067 h 2048981"/>
              <a:gd name="connsiteX92" fmla="*/ 2904066 w 3039533"/>
              <a:gd name="connsiteY92" fmla="*/ 2023534 h 2048981"/>
              <a:gd name="connsiteX93" fmla="*/ 2954866 w 3039533"/>
              <a:gd name="connsiteY93" fmla="*/ 2040467 h 2048981"/>
              <a:gd name="connsiteX94" fmla="*/ 3039533 w 3039533"/>
              <a:gd name="connsiteY94" fmla="*/ 2048934 h 20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039533" h="2048981">
                <a:moveTo>
                  <a:pt x="0" y="0"/>
                </a:moveTo>
                <a:cubicBezTo>
                  <a:pt x="2822" y="33867"/>
                  <a:pt x="3975" y="67914"/>
                  <a:pt x="8466" y="101600"/>
                </a:cubicBezTo>
                <a:cubicBezTo>
                  <a:pt x="9645" y="110446"/>
                  <a:pt x="12341" y="119347"/>
                  <a:pt x="16933" y="127000"/>
                </a:cubicBezTo>
                <a:cubicBezTo>
                  <a:pt x="21040" y="133845"/>
                  <a:pt x="28222" y="138289"/>
                  <a:pt x="33866" y="143934"/>
                </a:cubicBezTo>
                <a:cubicBezTo>
                  <a:pt x="55148" y="207778"/>
                  <a:pt x="23965" y="131558"/>
                  <a:pt x="67733" y="186267"/>
                </a:cubicBezTo>
                <a:cubicBezTo>
                  <a:pt x="73308" y="193236"/>
                  <a:pt x="72209" y="203685"/>
                  <a:pt x="76200" y="211667"/>
                </a:cubicBezTo>
                <a:cubicBezTo>
                  <a:pt x="80751" y="220768"/>
                  <a:pt x="88582" y="227966"/>
                  <a:pt x="93133" y="237067"/>
                </a:cubicBezTo>
                <a:cubicBezTo>
                  <a:pt x="97124" y="245049"/>
                  <a:pt x="97609" y="254485"/>
                  <a:pt x="101600" y="262467"/>
                </a:cubicBezTo>
                <a:cubicBezTo>
                  <a:pt x="106151" y="271568"/>
                  <a:pt x="113982" y="278766"/>
                  <a:pt x="118533" y="287867"/>
                </a:cubicBezTo>
                <a:cubicBezTo>
                  <a:pt x="153586" y="357974"/>
                  <a:pt x="95406" y="265875"/>
                  <a:pt x="143933" y="338667"/>
                </a:cubicBezTo>
                <a:cubicBezTo>
                  <a:pt x="155900" y="398500"/>
                  <a:pt x="147850" y="367351"/>
                  <a:pt x="169333" y="431800"/>
                </a:cubicBezTo>
                <a:lnTo>
                  <a:pt x="177800" y="457200"/>
                </a:lnTo>
                <a:cubicBezTo>
                  <a:pt x="180622" y="465667"/>
                  <a:pt x="179955" y="476289"/>
                  <a:pt x="186266" y="482600"/>
                </a:cubicBezTo>
                <a:cubicBezTo>
                  <a:pt x="200341" y="496675"/>
                  <a:pt x="211588" y="505708"/>
                  <a:pt x="220133" y="524934"/>
                </a:cubicBezTo>
                <a:cubicBezTo>
                  <a:pt x="227382" y="541245"/>
                  <a:pt x="224444" y="563113"/>
                  <a:pt x="237066" y="575734"/>
                </a:cubicBezTo>
                <a:cubicBezTo>
                  <a:pt x="286324" y="624989"/>
                  <a:pt x="217540" y="553995"/>
                  <a:pt x="270933" y="618067"/>
                </a:cubicBezTo>
                <a:cubicBezTo>
                  <a:pt x="278598" y="627265"/>
                  <a:pt x="287866" y="635000"/>
                  <a:pt x="296333" y="643467"/>
                </a:cubicBezTo>
                <a:cubicBezTo>
                  <a:pt x="301977" y="660400"/>
                  <a:pt x="300645" y="681646"/>
                  <a:pt x="313266" y="694267"/>
                </a:cubicBezTo>
                <a:lnTo>
                  <a:pt x="347133" y="728134"/>
                </a:lnTo>
                <a:cubicBezTo>
                  <a:pt x="368415" y="791978"/>
                  <a:pt x="339707" y="713282"/>
                  <a:pt x="372533" y="778934"/>
                </a:cubicBezTo>
                <a:cubicBezTo>
                  <a:pt x="397039" y="827945"/>
                  <a:pt x="358251" y="781585"/>
                  <a:pt x="406400" y="829734"/>
                </a:cubicBezTo>
                <a:cubicBezTo>
                  <a:pt x="421103" y="873846"/>
                  <a:pt x="405234" y="838861"/>
                  <a:pt x="431800" y="872067"/>
                </a:cubicBezTo>
                <a:cubicBezTo>
                  <a:pt x="438157" y="880013"/>
                  <a:pt x="441538" y="890272"/>
                  <a:pt x="448733" y="897467"/>
                </a:cubicBezTo>
                <a:cubicBezTo>
                  <a:pt x="455928" y="904662"/>
                  <a:pt x="466407" y="907778"/>
                  <a:pt x="474133" y="914400"/>
                </a:cubicBezTo>
                <a:cubicBezTo>
                  <a:pt x="486255" y="924790"/>
                  <a:pt x="496711" y="936978"/>
                  <a:pt x="508000" y="948267"/>
                </a:cubicBezTo>
                <a:cubicBezTo>
                  <a:pt x="516467" y="956734"/>
                  <a:pt x="523437" y="967025"/>
                  <a:pt x="533400" y="973667"/>
                </a:cubicBezTo>
                <a:lnTo>
                  <a:pt x="558800" y="990600"/>
                </a:lnTo>
                <a:cubicBezTo>
                  <a:pt x="587705" y="1048412"/>
                  <a:pt x="559248" y="1005499"/>
                  <a:pt x="601133" y="1041400"/>
                </a:cubicBezTo>
                <a:cubicBezTo>
                  <a:pt x="613255" y="1051790"/>
                  <a:pt x="626144" y="1061983"/>
                  <a:pt x="635000" y="1075267"/>
                </a:cubicBezTo>
                <a:cubicBezTo>
                  <a:pt x="640644" y="1083734"/>
                  <a:pt x="644738" y="1093472"/>
                  <a:pt x="651933" y="1100667"/>
                </a:cubicBezTo>
                <a:cubicBezTo>
                  <a:pt x="659128" y="1107862"/>
                  <a:pt x="669387" y="1111243"/>
                  <a:pt x="677333" y="1117600"/>
                </a:cubicBezTo>
                <a:cubicBezTo>
                  <a:pt x="683566" y="1122587"/>
                  <a:pt x="688033" y="1129547"/>
                  <a:pt x="694266" y="1134534"/>
                </a:cubicBezTo>
                <a:cubicBezTo>
                  <a:pt x="702212" y="1140891"/>
                  <a:pt x="711720" y="1145110"/>
                  <a:pt x="719666" y="1151467"/>
                </a:cubicBezTo>
                <a:cubicBezTo>
                  <a:pt x="745871" y="1172430"/>
                  <a:pt x="729527" y="1165793"/>
                  <a:pt x="753533" y="1193800"/>
                </a:cubicBezTo>
                <a:cubicBezTo>
                  <a:pt x="798005" y="1245684"/>
                  <a:pt x="771943" y="1211914"/>
                  <a:pt x="812800" y="1244600"/>
                </a:cubicBezTo>
                <a:cubicBezTo>
                  <a:pt x="819033" y="1249587"/>
                  <a:pt x="822888" y="1257427"/>
                  <a:pt x="829733" y="1261534"/>
                </a:cubicBezTo>
                <a:cubicBezTo>
                  <a:pt x="837386" y="1266126"/>
                  <a:pt x="846523" y="1267652"/>
                  <a:pt x="855133" y="1270000"/>
                </a:cubicBezTo>
                <a:cubicBezTo>
                  <a:pt x="960171" y="1298647"/>
                  <a:pt x="889802" y="1275914"/>
                  <a:pt x="948266" y="1295400"/>
                </a:cubicBezTo>
                <a:cubicBezTo>
                  <a:pt x="953911" y="1301045"/>
                  <a:pt x="960213" y="1306100"/>
                  <a:pt x="965200" y="1312334"/>
                </a:cubicBezTo>
                <a:cubicBezTo>
                  <a:pt x="965831" y="1313122"/>
                  <a:pt x="997555" y="1356180"/>
                  <a:pt x="990600" y="1363134"/>
                </a:cubicBezTo>
                <a:cubicBezTo>
                  <a:pt x="984955" y="1368778"/>
                  <a:pt x="980052" y="1350990"/>
                  <a:pt x="973666" y="1346200"/>
                </a:cubicBezTo>
                <a:cubicBezTo>
                  <a:pt x="866890" y="1266119"/>
                  <a:pt x="963464" y="1336866"/>
                  <a:pt x="897466" y="1303867"/>
                </a:cubicBezTo>
                <a:cubicBezTo>
                  <a:pt x="888365" y="1299316"/>
                  <a:pt x="882242" y="1286934"/>
                  <a:pt x="872066" y="1286934"/>
                </a:cubicBezTo>
                <a:cubicBezTo>
                  <a:pt x="864083" y="1286934"/>
                  <a:pt x="882767" y="1298880"/>
                  <a:pt x="889000" y="1303867"/>
                </a:cubicBezTo>
                <a:cubicBezTo>
                  <a:pt x="896946" y="1310224"/>
                  <a:pt x="906454" y="1314443"/>
                  <a:pt x="914400" y="1320800"/>
                </a:cubicBezTo>
                <a:cubicBezTo>
                  <a:pt x="920633" y="1325787"/>
                  <a:pt x="924488" y="1333627"/>
                  <a:pt x="931333" y="1337734"/>
                </a:cubicBezTo>
                <a:cubicBezTo>
                  <a:pt x="938986" y="1342326"/>
                  <a:pt x="948266" y="1343378"/>
                  <a:pt x="956733" y="1346200"/>
                </a:cubicBezTo>
                <a:cubicBezTo>
                  <a:pt x="963392" y="1366177"/>
                  <a:pt x="962764" y="1376913"/>
                  <a:pt x="982133" y="1388534"/>
                </a:cubicBezTo>
                <a:cubicBezTo>
                  <a:pt x="989786" y="1393126"/>
                  <a:pt x="999066" y="1394178"/>
                  <a:pt x="1007533" y="1397000"/>
                </a:cubicBezTo>
                <a:cubicBezTo>
                  <a:pt x="1018822" y="1408289"/>
                  <a:pt x="1026254" y="1425818"/>
                  <a:pt x="1041400" y="1430867"/>
                </a:cubicBezTo>
                <a:cubicBezTo>
                  <a:pt x="1076453" y="1442552"/>
                  <a:pt x="1059374" y="1434384"/>
                  <a:pt x="1092200" y="1456267"/>
                </a:cubicBezTo>
                <a:cubicBezTo>
                  <a:pt x="1105100" y="1417563"/>
                  <a:pt x="1107520" y="1438527"/>
                  <a:pt x="1075266" y="1422400"/>
                </a:cubicBezTo>
                <a:cubicBezTo>
                  <a:pt x="1066165" y="1417849"/>
                  <a:pt x="1041399" y="1399823"/>
                  <a:pt x="1049866" y="1405467"/>
                </a:cubicBezTo>
                <a:cubicBezTo>
                  <a:pt x="1066799" y="1416756"/>
                  <a:pt x="1081359" y="1432898"/>
                  <a:pt x="1100666" y="1439334"/>
                </a:cubicBezTo>
                <a:lnTo>
                  <a:pt x="1151466" y="1456267"/>
                </a:lnTo>
                <a:cubicBezTo>
                  <a:pt x="1157111" y="1461911"/>
                  <a:pt x="1161260" y="1469630"/>
                  <a:pt x="1168400" y="1473200"/>
                </a:cubicBezTo>
                <a:cubicBezTo>
                  <a:pt x="1168417" y="1473208"/>
                  <a:pt x="1231891" y="1494364"/>
                  <a:pt x="1244600" y="1498600"/>
                </a:cubicBezTo>
                <a:cubicBezTo>
                  <a:pt x="1253067" y="1501422"/>
                  <a:pt x="1262018" y="1503076"/>
                  <a:pt x="1270000" y="1507067"/>
                </a:cubicBezTo>
                <a:cubicBezTo>
                  <a:pt x="1311848" y="1527991"/>
                  <a:pt x="1291893" y="1520009"/>
                  <a:pt x="1329266" y="1532467"/>
                </a:cubicBezTo>
                <a:cubicBezTo>
                  <a:pt x="1362342" y="1565541"/>
                  <a:pt x="1327636" y="1535885"/>
                  <a:pt x="1371600" y="1557867"/>
                </a:cubicBezTo>
                <a:cubicBezTo>
                  <a:pt x="1380701" y="1562418"/>
                  <a:pt x="1387899" y="1570249"/>
                  <a:pt x="1397000" y="1574800"/>
                </a:cubicBezTo>
                <a:cubicBezTo>
                  <a:pt x="1404982" y="1578791"/>
                  <a:pt x="1414418" y="1579276"/>
                  <a:pt x="1422400" y="1583267"/>
                </a:cubicBezTo>
                <a:cubicBezTo>
                  <a:pt x="1437119" y="1590626"/>
                  <a:pt x="1450014" y="1601308"/>
                  <a:pt x="1464733" y="1608667"/>
                </a:cubicBezTo>
                <a:cubicBezTo>
                  <a:pt x="1478326" y="1615464"/>
                  <a:pt x="1493473" y="1618803"/>
                  <a:pt x="1507066" y="1625600"/>
                </a:cubicBezTo>
                <a:cubicBezTo>
                  <a:pt x="1587573" y="1665854"/>
                  <a:pt x="1452201" y="1615779"/>
                  <a:pt x="1583266" y="1659467"/>
                </a:cubicBezTo>
                <a:lnTo>
                  <a:pt x="1659466" y="1684867"/>
                </a:lnTo>
                <a:lnTo>
                  <a:pt x="1684866" y="1693334"/>
                </a:lnTo>
                <a:cubicBezTo>
                  <a:pt x="1690511" y="1698978"/>
                  <a:pt x="1694660" y="1706697"/>
                  <a:pt x="1701800" y="1710267"/>
                </a:cubicBezTo>
                <a:cubicBezTo>
                  <a:pt x="1742014" y="1730373"/>
                  <a:pt x="1775899" y="1730113"/>
                  <a:pt x="1820333" y="1735667"/>
                </a:cubicBezTo>
                <a:cubicBezTo>
                  <a:pt x="1912977" y="1766550"/>
                  <a:pt x="1772644" y="1717295"/>
                  <a:pt x="1871133" y="1761067"/>
                </a:cubicBezTo>
                <a:cubicBezTo>
                  <a:pt x="1887444" y="1768316"/>
                  <a:pt x="1905000" y="1772356"/>
                  <a:pt x="1921933" y="1778000"/>
                </a:cubicBezTo>
                <a:cubicBezTo>
                  <a:pt x="1930400" y="1780822"/>
                  <a:pt x="1938675" y="1784302"/>
                  <a:pt x="1947333" y="1786467"/>
                </a:cubicBezTo>
                <a:cubicBezTo>
                  <a:pt x="1958622" y="1789289"/>
                  <a:pt x="1970054" y="1791590"/>
                  <a:pt x="1981200" y="1794934"/>
                </a:cubicBezTo>
                <a:cubicBezTo>
                  <a:pt x="1998297" y="1800063"/>
                  <a:pt x="2014684" y="1807538"/>
                  <a:pt x="2032000" y="1811867"/>
                </a:cubicBezTo>
                <a:cubicBezTo>
                  <a:pt x="2043289" y="1814689"/>
                  <a:pt x="2054507" y="1817810"/>
                  <a:pt x="2065866" y="1820334"/>
                </a:cubicBezTo>
                <a:cubicBezTo>
                  <a:pt x="2079914" y="1823456"/>
                  <a:pt x="2094239" y="1825310"/>
                  <a:pt x="2108200" y="1828800"/>
                </a:cubicBezTo>
                <a:cubicBezTo>
                  <a:pt x="2172762" y="1844940"/>
                  <a:pt x="2088275" y="1829896"/>
                  <a:pt x="2167466" y="1845734"/>
                </a:cubicBezTo>
                <a:cubicBezTo>
                  <a:pt x="2184300" y="1849101"/>
                  <a:pt x="2201333" y="1851378"/>
                  <a:pt x="2218266" y="1854200"/>
                </a:cubicBezTo>
                <a:lnTo>
                  <a:pt x="2294466" y="1879600"/>
                </a:lnTo>
                <a:cubicBezTo>
                  <a:pt x="2302933" y="1882422"/>
                  <a:pt x="2311208" y="1885903"/>
                  <a:pt x="2319866" y="1888067"/>
                </a:cubicBezTo>
                <a:cubicBezTo>
                  <a:pt x="2342444" y="1893711"/>
                  <a:pt x="2365522" y="1897640"/>
                  <a:pt x="2387600" y="1905000"/>
                </a:cubicBezTo>
                <a:lnTo>
                  <a:pt x="2438400" y="1921934"/>
                </a:lnTo>
                <a:cubicBezTo>
                  <a:pt x="2446867" y="1924756"/>
                  <a:pt x="2454944" y="1929293"/>
                  <a:pt x="2463800" y="1930400"/>
                </a:cubicBezTo>
                <a:lnTo>
                  <a:pt x="2531533" y="1938867"/>
                </a:lnTo>
                <a:lnTo>
                  <a:pt x="2582333" y="1955800"/>
                </a:lnTo>
                <a:cubicBezTo>
                  <a:pt x="2590800" y="1958622"/>
                  <a:pt x="2598877" y="1963160"/>
                  <a:pt x="2607733" y="1964267"/>
                </a:cubicBezTo>
                <a:cubicBezTo>
                  <a:pt x="2687013" y="1974177"/>
                  <a:pt x="2653392" y="1967216"/>
                  <a:pt x="2709333" y="1981200"/>
                </a:cubicBezTo>
                <a:cubicBezTo>
                  <a:pt x="2720622" y="1978378"/>
                  <a:pt x="2732792" y="1977938"/>
                  <a:pt x="2743200" y="1972734"/>
                </a:cubicBezTo>
                <a:cubicBezTo>
                  <a:pt x="2750340" y="1969164"/>
                  <a:pt x="2752183" y="1956523"/>
                  <a:pt x="2760133" y="1955800"/>
                </a:cubicBezTo>
                <a:cubicBezTo>
                  <a:pt x="2785584" y="1953486"/>
                  <a:pt x="2810933" y="1961445"/>
                  <a:pt x="2836333" y="1964267"/>
                </a:cubicBezTo>
                <a:cubicBezTo>
                  <a:pt x="2844800" y="1969911"/>
                  <a:pt x="2856089" y="1972733"/>
                  <a:pt x="2861733" y="1981200"/>
                </a:cubicBezTo>
                <a:cubicBezTo>
                  <a:pt x="2868188" y="1990882"/>
                  <a:pt x="2861972" y="2006839"/>
                  <a:pt x="2870200" y="2015067"/>
                </a:cubicBezTo>
                <a:cubicBezTo>
                  <a:pt x="2878428" y="2023295"/>
                  <a:pt x="2892921" y="2020190"/>
                  <a:pt x="2904066" y="2023534"/>
                </a:cubicBezTo>
                <a:cubicBezTo>
                  <a:pt x="2921162" y="2028663"/>
                  <a:pt x="2937196" y="2037943"/>
                  <a:pt x="2954866" y="2040467"/>
                </a:cubicBezTo>
                <a:cubicBezTo>
                  <a:pt x="3022515" y="2050131"/>
                  <a:pt x="2994177" y="2048934"/>
                  <a:pt x="3039533" y="2048934"/>
                </a:cubicBezTo>
              </a:path>
            </a:pathLst>
          </a:cu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638800" y="4080933"/>
            <a:ext cx="2963333" cy="2059227"/>
          </a:xfrm>
          <a:custGeom>
            <a:avLst/>
            <a:gdLst>
              <a:gd name="connsiteX0" fmla="*/ 2963333 w 2963333"/>
              <a:gd name="connsiteY0" fmla="*/ 0 h 2059227"/>
              <a:gd name="connsiteX1" fmla="*/ 2921000 w 2963333"/>
              <a:gd name="connsiteY1" fmla="*/ 16934 h 2059227"/>
              <a:gd name="connsiteX2" fmla="*/ 2878667 w 2963333"/>
              <a:gd name="connsiteY2" fmla="*/ 50800 h 2059227"/>
              <a:gd name="connsiteX3" fmla="*/ 2836333 w 2963333"/>
              <a:gd name="connsiteY3" fmla="*/ 84667 h 2059227"/>
              <a:gd name="connsiteX4" fmla="*/ 2810933 w 2963333"/>
              <a:gd name="connsiteY4" fmla="*/ 93134 h 2059227"/>
              <a:gd name="connsiteX5" fmla="*/ 2785533 w 2963333"/>
              <a:gd name="connsiteY5" fmla="*/ 110067 h 2059227"/>
              <a:gd name="connsiteX6" fmla="*/ 2734733 w 2963333"/>
              <a:gd name="connsiteY6" fmla="*/ 135467 h 2059227"/>
              <a:gd name="connsiteX7" fmla="*/ 2717800 w 2963333"/>
              <a:gd name="connsiteY7" fmla="*/ 160867 h 2059227"/>
              <a:gd name="connsiteX8" fmla="*/ 2692400 w 2963333"/>
              <a:gd name="connsiteY8" fmla="*/ 169334 h 2059227"/>
              <a:gd name="connsiteX9" fmla="*/ 2667000 w 2963333"/>
              <a:gd name="connsiteY9" fmla="*/ 186267 h 2059227"/>
              <a:gd name="connsiteX10" fmla="*/ 2624667 w 2963333"/>
              <a:gd name="connsiteY10" fmla="*/ 220134 h 2059227"/>
              <a:gd name="connsiteX11" fmla="*/ 2607733 w 2963333"/>
              <a:gd name="connsiteY11" fmla="*/ 237067 h 2059227"/>
              <a:gd name="connsiteX12" fmla="*/ 2556933 w 2963333"/>
              <a:gd name="connsiteY12" fmla="*/ 262467 h 2059227"/>
              <a:gd name="connsiteX13" fmla="*/ 2531533 w 2963333"/>
              <a:gd name="connsiteY13" fmla="*/ 287867 h 2059227"/>
              <a:gd name="connsiteX14" fmla="*/ 2455333 w 2963333"/>
              <a:gd name="connsiteY14" fmla="*/ 338667 h 2059227"/>
              <a:gd name="connsiteX15" fmla="*/ 2429933 w 2963333"/>
              <a:gd name="connsiteY15" fmla="*/ 355600 h 2059227"/>
              <a:gd name="connsiteX16" fmla="*/ 2413000 w 2963333"/>
              <a:gd name="connsiteY16" fmla="*/ 372534 h 2059227"/>
              <a:gd name="connsiteX17" fmla="*/ 2387600 w 2963333"/>
              <a:gd name="connsiteY17" fmla="*/ 381000 h 2059227"/>
              <a:gd name="connsiteX18" fmla="*/ 2370667 w 2963333"/>
              <a:gd name="connsiteY18" fmla="*/ 397934 h 2059227"/>
              <a:gd name="connsiteX19" fmla="*/ 2319867 w 2963333"/>
              <a:gd name="connsiteY19" fmla="*/ 431800 h 2059227"/>
              <a:gd name="connsiteX20" fmla="*/ 2277533 w 2963333"/>
              <a:gd name="connsiteY20" fmla="*/ 465667 h 2059227"/>
              <a:gd name="connsiteX21" fmla="*/ 2243667 w 2963333"/>
              <a:gd name="connsiteY21" fmla="*/ 474134 h 2059227"/>
              <a:gd name="connsiteX22" fmla="*/ 2226733 w 2963333"/>
              <a:gd name="connsiteY22" fmla="*/ 491067 h 2059227"/>
              <a:gd name="connsiteX23" fmla="*/ 2201333 w 2963333"/>
              <a:gd name="connsiteY23" fmla="*/ 508000 h 2059227"/>
              <a:gd name="connsiteX24" fmla="*/ 2167467 w 2963333"/>
              <a:gd name="connsiteY24" fmla="*/ 550334 h 2059227"/>
              <a:gd name="connsiteX25" fmla="*/ 2142067 w 2963333"/>
              <a:gd name="connsiteY25" fmla="*/ 558800 h 2059227"/>
              <a:gd name="connsiteX26" fmla="*/ 2099733 w 2963333"/>
              <a:gd name="connsiteY26" fmla="*/ 592667 h 2059227"/>
              <a:gd name="connsiteX27" fmla="*/ 2074333 w 2963333"/>
              <a:gd name="connsiteY27" fmla="*/ 618067 h 2059227"/>
              <a:gd name="connsiteX28" fmla="*/ 2048933 w 2963333"/>
              <a:gd name="connsiteY28" fmla="*/ 635000 h 2059227"/>
              <a:gd name="connsiteX29" fmla="*/ 2032000 w 2963333"/>
              <a:gd name="connsiteY29" fmla="*/ 651934 h 2059227"/>
              <a:gd name="connsiteX30" fmla="*/ 2006600 w 2963333"/>
              <a:gd name="connsiteY30" fmla="*/ 660400 h 2059227"/>
              <a:gd name="connsiteX31" fmla="*/ 1964267 w 2963333"/>
              <a:gd name="connsiteY31" fmla="*/ 694267 h 2059227"/>
              <a:gd name="connsiteX32" fmla="*/ 1913467 w 2963333"/>
              <a:gd name="connsiteY32" fmla="*/ 711200 h 2059227"/>
              <a:gd name="connsiteX33" fmla="*/ 1896533 w 2963333"/>
              <a:gd name="connsiteY33" fmla="*/ 728134 h 2059227"/>
              <a:gd name="connsiteX34" fmla="*/ 1871133 w 2963333"/>
              <a:gd name="connsiteY34" fmla="*/ 736600 h 2059227"/>
              <a:gd name="connsiteX35" fmla="*/ 1862667 w 2963333"/>
              <a:gd name="connsiteY35" fmla="*/ 762000 h 2059227"/>
              <a:gd name="connsiteX36" fmla="*/ 1845733 w 2963333"/>
              <a:gd name="connsiteY36" fmla="*/ 778934 h 2059227"/>
              <a:gd name="connsiteX37" fmla="*/ 1828800 w 2963333"/>
              <a:gd name="connsiteY37" fmla="*/ 804334 h 2059227"/>
              <a:gd name="connsiteX38" fmla="*/ 1778000 w 2963333"/>
              <a:gd name="connsiteY38" fmla="*/ 838200 h 2059227"/>
              <a:gd name="connsiteX39" fmla="*/ 1727200 w 2963333"/>
              <a:gd name="connsiteY39" fmla="*/ 863600 h 2059227"/>
              <a:gd name="connsiteX40" fmla="*/ 1693333 w 2963333"/>
              <a:gd name="connsiteY40" fmla="*/ 897467 h 2059227"/>
              <a:gd name="connsiteX41" fmla="*/ 1642533 w 2963333"/>
              <a:gd name="connsiteY41" fmla="*/ 922867 h 2059227"/>
              <a:gd name="connsiteX42" fmla="*/ 1625600 w 2963333"/>
              <a:gd name="connsiteY42" fmla="*/ 948267 h 2059227"/>
              <a:gd name="connsiteX43" fmla="*/ 1600200 w 2963333"/>
              <a:gd name="connsiteY43" fmla="*/ 956734 h 2059227"/>
              <a:gd name="connsiteX44" fmla="*/ 1574800 w 2963333"/>
              <a:gd name="connsiteY44" fmla="*/ 973667 h 2059227"/>
              <a:gd name="connsiteX45" fmla="*/ 1557867 w 2963333"/>
              <a:gd name="connsiteY45" fmla="*/ 999067 h 2059227"/>
              <a:gd name="connsiteX46" fmla="*/ 1532467 w 2963333"/>
              <a:gd name="connsiteY46" fmla="*/ 1041400 h 2059227"/>
              <a:gd name="connsiteX47" fmla="*/ 1498600 w 2963333"/>
              <a:gd name="connsiteY47" fmla="*/ 1049867 h 2059227"/>
              <a:gd name="connsiteX48" fmla="*/ 1422400 w 2963333"/>
              <a:gd name="connsiteY48" fmla="*/ 1092200 h 2059227"/>
              <a:gd name="connsiteX49" fmla="*/ 1346200 w 2963333"/>
              <a:gd name="connsiteY49" fmla="*/ 1134534 h 2059227"/>
              <a:gd name="connsiteX50" fmla="*/ 1329267 w 2963333"/>
              <a:gd name="connsiteY50" fmla="*/ 1210734 h 2059227"/>
              <a:gd name="connsiteX51" fmla="*/ 1312333 w 2963333"/>
              <a:gd name="connsiteY51" fmla="*/ 1244600 h 2059227"/>
              <a:gd name="connsiteX52" fmla="*/ 1286933 w 2963333"/>
              <a:gd name="connsiteY52" fmla="*/ 1202267 h 2059227"/>
              <a:gd name="connsiteX53" fmla="*/ 1236133 w 2963333"/>
              <a:gd name="connsiteY53" fmla="*/ 1236134 h 2059227"/>
              <a:gd name="connsiteX54" fmla="*/ 1185333 w 2963333"/>
              <a:gd name="connsiteY54" fmla="*/ 1261534 h 2059227"/>
              <a:gd name="connsiteX55" fmla="*/ 1143000 w 2963333"/>
              <a:gd name="connsiteY55" fmla="*/ 1303867 h 2059227"/>
              <a:gd name="connsiteX56" fmla="*/ 1151467 w 2963333"/>
              <a:gd name="connsiteY56" fmla="*/ 1278467 h 2059227"/>
              <a:gd name="connsiteX57" fmla="*/ 1176867 w 2963333"/>
              <a:gd name="connsiteY57" fmla="*/ 1253067 h 2059227"/>
              <a:gd name="connsiteX58" fmla="*/ 1202267 w 2963333"/>
              <a:gd name="connsiteY58" fmla="*/ 1236134 h 2059227"/>
              <a:gd name="connsiteX59" fmla="*/ 1270000 w 2963333"/>
              <a:gd name="connsiteY59" fmla="*/ 1185334 h 2059227"/>
              <a:gd name="connsiteX60" fmla="*/ 1320800 w 2963333"/>
              <a:gd name="connsiteY60" fmla="*/ 1168400 h 2059227"/>
              <a:gd name="connsiteX61" fmla="*/ 1295400 w 2963333"/>
              <a:gd name="connsiteY61" fmla="*/ 1176867 h 2059227"/>
              <a:gd name="connsiteX62" fmla="*/ 1270000 w 2963333"/>
              <a:gd name="connsiteY62" fmla="*/ 1193800 h 2059227"/>
              <a:gd name="connsiteX63" fmla="*/ 1236133 w 2963333"/>
              <a:gd name="connsiteY63" fmla="*/ 1227667 h 2059227"/>
              <a:gd name="connsiteX64" fmla="*/ 1159933 w 2963333"/>
              <a:gd name="connsiteY64" fmla="*/ 1270000 h 2059227"/>
              <a:gd name="connsiteX65" fmla="*/ 1117600 w 2963333"/>
              <a:gd name="connsiteY65" fmla="*/ 1295400 h 2059227"/>
              <a:gd name="connsiteX66" fmla="*/ 1075267 w 2963333"/>
              <a:gd name="connsiteY66" fmla="*/ 1320800 h 2059227"/>
              <a:gd name="connsiteX67" fmla="*/ 1058333 w 2963333"/>
              <a:gd name="connsiteY67" fmla="*/ 1337734 h 2059227"/>
              <a:gd name="connsiteX68" fmla="*/ 1041400 w 2963333"/>
              <a:gd name="connsiteY68" fmla="*/ 1363134 h 2059227"/>
              <a:gd name="connsiteX69" fmla="*/ 1066800 w 2963333"/>
              <a:gd name="connsiteY69" fmla="*/ 1354667 h 2059227"/>
              <a:gd name="connsiteX70" fmla="*/ 1092200 w 2963333"/>
              <a:gd name="connsiteY70" fmla="*/ 1346200 h 2059227"/>
              <a:gd name="connsiteX71" fmla="*/ 1100667 w 2963333"/>
              <a:gd name="connsiteY71" fmla="*/ 1320800 h 2059227"/>
              <a:gd name="connsiteX72" fmla="*/ 1143000 w 2963333"/>
              <a:gd name="connsiteY72" fmla="*/ 1270000 h 2059227"/>
              <a:gd name="connsiteX73" fmla="*/ 1168400 w 2963333"/>
              <a:gd name="connsiteY73" fmla="*/ 1253067 h 2059227"/>
              <a:gd name="connsiteX74" fmla="*/ 1143000 w 2963333"/>
              <a:gd name="connsiteY74" fmla="*/ 1303867 h 2059227"/>
              <a:gd name="connsiteX75" fmla="*/ 1117600 w 2963333"/>
              <a:gd name="connsiteY75" fmla="*/ 1312334 h 2059227"/>
              <a:gd name="connsiteX76" fmla="*/ 1075267 w 2963333"/>
              <a:gd name="connsiteY76" fmla="*/ 1346200 h 2059227"/>
              <a:gd name="connsiteX77" fmla="*/ 1032933 w 2963333"/>
              <a:gd name="connsiteY77" fmla="*/ 1371600 h 2059227"/>
              <a:gd name="connsiteX78" fmla="*/ 1016000 w 2963333"/>
              <a:gd name="connsiteY78" fmla="*/ 1388534 h 2059227"/>
              <a:gd name="connsiteX79" fmla="*/ 990600 w 2963333"/>
              <a:gd name="connsiteY79" fmla="*/ 1397000 h 2059227"/>
              <a:gd name="connsiteX80" fmla="*/ 982133 w 2963333"/>
              <a:gd name="connsiteY80" fmla="*/ 1422400 h 2059227"/>
              <a:gd name="connsiteX81" fmla="*/ 905933 w 2963333"/>
              <a:gd name="connsiteY81" fmla="*/ 1490134 h 2059227"/>
              <a:gd name="connsiteX82" fmla="*/ 863600 w 2963333"/>
              <a:gd name="connsiteY82" fmla="*/ 1524000 h 2059227"/>
              <a:gd name="connsiteX83" fmla="*/ 829733 w 2963333"/>
              <a:gd name="connsiteY83" fmla="*/ 1557867 h 2059227"/>
              <a:gd name="connsiteX84" fmla="*/ 804333 w 2963333"/>
              <a:gd name="connsiteY84" fmla="*/ 1574800 h 2059227"/>
              <a:gd name="connsiteX85" fmla="*/ 787400 w 2963333"/>
              <a:gd name="connsiteY85" fmla="*/ 1591734 h 2059227"/>
              <a:gd name="connsiteX86" fmla="*/ 762000 w 2963333"/>
              <a:gd name="connsiteY86" fmla="*/ 1600200 h 2059227"/>
              <a:gd name="connsiteX87" fmla="*/ 736600 w 2963333"/>
              <a:gd name="connsiteY87" fmla="*/ 1617134 h 2059227"/>
              <a:gd name="connsiteX88" fmla="*/ 711200 w 2963333"/>
              <a:gd name="connsiteY88" fmla="*/ 1625600 h 2059227"/>
              <a:gd name="connsiteX89" fmla="*/ 668867 w 2963333"/>
              <a:gd name="connsiteY89" fmla="*/ 1651000 h 2059227"/>
              <a:gd name="connsiteX90" fmla="*/ 677333 w 2963333"/>
              <a:gd name="connsiteY90" fmla="*/ 1710267 h 2059227"/>
              <a:gd name="connsiteX91" fmla="*/ 643467 w 2963333"/>
              <a:gd name="connsiteY91" fmla="*/ 1701800 h 2059227"/>
              <a:gd name="connsiteX92" fmla="*/ 660400 w 2963333"/>
              <a:gd name="connsiteY92" fmla="*/ 1676400 h 2059227"/>
              <a:gd name="connsiteX93" fmla="*/ 635000 w 2963333"/>
              <a:gd name="connsiteY93" fmla="*/ 1701800 h 2059227"/>
              <a:gd name="connsiteX94" fmla="*/ 584200 w 2963333"/>
              <a:gd name="connsiteY94" fmla="*/ 1735667 h 2059227"/>
              <a:gd name="connsiteX95" fmla="*/ 558800 w 2963333"/>
              <a:gd name="connsiteY95" fmla="*/ 1752600 h 2059227"/>
              <a:gd name="connsiteX96" fmla="*/ 516467 w 2963333"/>
              <a:gd name="connsiteY96" fmla="*/ 1794934 h 2059227"/>
              <a:gd name="connsiteX97" fmla="*/ 499533 w 2963333"/>
              <a:gd name="connsiteY97" fmla="*/ 1811867 h 2059227"/>
              <a:gd name="connsiteX98" fmla="*/ 474133 w 2963333"/>
              <a:gd name="connsiteY98" fmla="*/ 1828800 h 2059227"/>
              <a:gd name="connsiteX99" fmla="*/ 431800 w 2963333"/>
              <a:gd name="connsiteY99" fmla="*/ 1862667 h 2059227"/>
              <a:gd name="connsiteX100" fmla="*/ 381000 w 2963333"/>
              <a:gd name="connsiteY100" fmla="*/ 1879600 h 2059227"/>
              <a:gd name="connsiteX101" fmla="*/ 355600 w 2963333"/>
              <a:gd name="connsiteY101" fmla="*/ 1888067 h 2059227"/>
              <a:gd name="connsiteX102" fmla="*/ 330200 w 2963333"/>
              <a:gd name="connsiteY102" fmla="*/ 1896534 h 2059227"/>
              <a:gd name="connsiteX103" fmla="*/ 355600 w 2963333"/>
              <a:gd name="connsiteY103" fmla="*/ 1888067 h 2059227"/>
              <a:gd name="connsiteX104" fmla="*/ 381000 w 2963333"/>
              <a:gd name="connsiteY104" fmla="*/ 1879600 h 2059227"/>
              <a:gd name="connsiteX105" fmla="*/ 406400 w 2963333"/>
              <a:gd name="connsiteY105" fmla="*/ 1871134 h 2059227"/>
              <a:gd name="connsiteX106" fmla="*/ 431800 w 2963333"/>
              <a:gd name="connsiteY106" fmla="*/ 1854200 h 2059227"/>
              <a:gd name="connsiteX107" fmla="*/ 465667 w 2963333"/>
              <a:gd name="connsiteY107" fmla="*/ 1803400 h 2059227"/>
              <a:gd name="connsiteX108" fmla="*/ 491067 w 2963333"/>
              <a:gd name="connsiteY108" fmla="*/ 1786467 h 2059227"/>
              <a:gd name="connsiteX109" fmla="*/ 457200 w 2963333"/>
              <a:gd name="connsiteY109" fmla="*/ 1820334 h 2059227"/>
              <a:gd name="connsiteX110" fmla="*/ 431800 w 2963333"/>
              <a:gd name="connsiteY110" fmla="*/ 1845734 h 2059227"/>
              <a:gd name="connsiteX111" fmla="*/ 372533 w 2963333"/>
              <a:gd name="connsiteY111" fmla="*/ 1879600 h 2059227"/>
              <a:gd name="connsiteX112" fmla="*/ 321733 w 2963333"/>
              <a:gd name="connsiteY112" fmla="*/ 1896534 h 2059227"/>
              <a:gd name="connsiteX113" fmla="*/ 296333 w 2963333"/>
              <a:gd name="connsiteY113" fmla="*/ 1905000 h 2059227"/>
              <a:gd name="connsiteX114" fmla="*/ 279400 w 2963333"/>
              <a:gd name="connsiteY114" fmla="*/ 1921934 h 2059227"/>
              <a:gd name="connsiteX115" fmla="*/ 254000 w 2963333"/>
              <a:gd name="connsiteY115" fmla="*/ 1930400 h 2059227"/>
              <a:gd name="connsiteX116" fmla="*/ 262467 w 2963333"/>
              <a:gd name="connsiteY116" fmla="*/ 1989667 h 2059227"/>
              <a:gd name="connsiteX117" fmla="*/ 270933 w 2963333"/>
              <a:gd name="connsiteY117" fmla="*/ 1964267 h 2059227"/>
              <a:gd name="connsiteX118" fmla="*/ 245533 w 2963333"/>
              <a:gd name="connsiteY118" fmla="*/ 1972734 h 2059227"/>
              <a:gd name="connsiteX119" fmla="*/ 194733 w 2963333"/>
              <a:gd name="connsiteY119" fmla="*/ 2006600 h 2059227"/>
              <a:gd name="connsiteX120" fmla="*/ 169333 w 2963333"/>
              <a:gd name="connsiteY120" fmla="*/ 2023534 h 2059227"/>
              <a:gd name="connsiteX121" fmla="*/ 135467 w 2963333"/>
              <a:gd name="connsiteY121" fmla="*/ 2040467 h 2059227"/>
              <a:gd name="connsiteX122" fmla="*/ 118533 w 2963333"/>
              <a:gd name="connsiteY122" fmla="*/ 2057400 h 2059227"/>
              <a:gd name="connsiteX123" fmla="*/ 135467 w 2963333"/>
              <a:gd name="connsiteY123" fmla="*/ 2023534 h 2059227"/>
              <a:gd name="connsiteX124" fmla="*/ 152400 w 2963333"/>
              <a:gd name="connsiteY124" fmla="*/ 2006600 h 2059227"/>
              <a:gd name="connsiteX125" fmla="*/ 101600 w 2963333"/>
              <a:gd name="connsiteY125" fmla="*/ 2032000 h 2059227"/>
              <a:gd name="connsiteX126" fmla="*/ 25400 w 2963333"/>
              <a:gd name="connsiteY126" fmla="*/ 2048934 h 2059227"/>
              <a:gd name="connsiteX127" fmla="*/ 0 w 2963333"/>
              <a:gd name="connsiteY127" fmla="*/ 2057400 h 2059227"/>
              <a:gd name="connsiteX128" fmla="*/ 33867 w 2963333"/>
              <a:gd name="connsiteY128" fmla="*/ 2015067 h 2059227"/>
              <a:gd name="connsiteX129" fmla="*/ 59267 w 2963333"/>
              <a:gd name="connsiteY129" fmla="*/ 2023534 h 2059227"/>
              <a:gd name="connsiteX130" fmla="*/ 127000 w 2963333"/>
              <a:gd name="connsiteY130" fmla="*/ 2006600 h 2059227"/>
              <a:gd name="connsiteX131" fmla="*/ 177800 w 2963333"/>
              <a:gd name="connsiteY131" fmla="*/ 1972734 h 2059227"/>
              <a:gd name="connsiteX132" fmla="*/ 237067 w 2963333"/>
              <a:gd name="connsiteY132" fmla="*/ 1955800 h 2059227"/>
              <a:gd name="connsiteX133" fmla="*/ 262467 w 2963333"/>
              <a:gd name="connsiteY133" fmla="*/ 1938867 h 2059227"/>
              <a:gd name="connsiteX134" fmla="*/ 313267 w 2963333"/>
              <a:gd name="connsiteY134" fmla="*/ 1921934 h 2059227"/>
              <a:gd name="connsiteX135" fmla="*/ 364067 w 2963333"/>
              <a:gd name="connsiteY135" fmla="*/ 1896534 h 2059227"/>
              <a:gd name="connsiteX136" fmla="*/ 364067 w 2963333"/>
              <a:gd name="connsiteY136" fmla="*/ 1888067 h 20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963333" h="2059227">
                <a:moveTo>
                  <a:pt x="2963333" y="0"/>
                </a:moveTo>
                <a:cubicBezTo>
                  <a:pt x="2949222" y="5645"/>
                  <a:pt x="2933367" y="8100"/>
                  <a:pt x="2921000" y="16934"/>
                </a:cubicBezTo>
                <a:cubicBezTo>
                  <a:pt x="2853987" y="64802"/>
                  <a:pt x="2953302" y="25924"/>
                  <a:pt x="2878667" y="50800"/>
                </a:cubicBezTo>
                <a:cubicBezTo>
                  <a:pt x="2862916" y="66551"/>
                  <a:pt x="2857695" y="73986"/>
                  <a:pt x="2836333" y="84667"/>
                </a:cubicBezTo>
                <a:cubicBezTo>
                  <a:pt x="2828351" y="88658"/>
                  <a:pt x="2818915" y="89143"/>
                  <a:pt x="2810933" y="93134"/>
                </a:cubicBezTo>
                <a:cubicBezTo>
                  <a:pt x="2801832" y="97685"/>
                  <a:pt x="2794634" y="105516"/>
                  <a:pt x="2785533" y="110067"/>
                </a:cubicBezTo>
                <a:cubicBezTo>
                  <a:pt x="2715426" y="145120"/>
                  <a:pt x="2807525" y="86940"/>
                  <a:pt x="2734733" y="135467"/>
                </a:cubicBezTo>
                <a:cubicBezTo>
                  <a:pt x="2729089" y="143934"/>
                  <a:pt x="2725746" y="154510"/>
                  <a:pt x="2717800" y="160867"/>
                </a:cubicBezTo>
                <a:cubicBezTo>
                  <a:pt x="2710831" y="166442"/>
                  <a:pt x="2700382" y="165343"/>
                  <a:pt x="2692400" y="169334"/>
                </a:cubicBezTo>
                <a:cubicBezTo>
                  <a:pt x="2683299" y="173885"/>
                  <a:pt x="2675467" y="180623"/>
                  <a:pt x="2667000" y="186267"/>
                </a:cubicBezTo>
                <a:cubicBezTo>
                  <a:pt x="2633276" y="236854"/>
                  <a:pt x="2670105" y="192871"/>
                  <a:pt x="2624667" y="220134"/>
                </a:cubicBezTo>
                <a:cubicBezTo>
                  <a:pt x="2617822" y="224241"/>
                  <a:pt x="2613966" y="232080"/>
                  <a:pt x="2607733" y="237067"/>
                </a:cubicBezTo>
                <a:cubicBezTo>
                  <a:pt x="2584286" y="255824"/>
                  <a:pt x="2583761" y="253524"/>
                  <a:pt x="2556933" y="262467"/>
                </a:cubicBezTo>
                <a:cubicBezTo>
                  <a:pt x="2548466" y="270934"/>
                  <a:pt x="2540984" y="280516"/>
                  <a:pt x="2531533" y="287867"/>
                </a:cubicBezTo>
                <a:cubicBezTo>
                  <a:pt x="2531523" y="287875"/>
                  <a:pt x="2468039" y="330197"/>
                  <a:pt x="2455333" y="338667"/>
                </a:cubicBezTo>
                <a:cubicBezTo>
                  <a:pt x="2446866" y="344311"/>
                  <a:pt x="2437128" y="348405"/>
                  <a:pt x="2429933" y="355600"/>
                </a:cubicBezTo>
                <a:cubicBezTo>
                  <a:pt x="2424289" y="361245"/>
                  <a:pt x="2419845" y="368427"/>
                  <a:pt x="2413000" y="372534"/>
                </a:cubicBezTo>
                <a:cubicBezTo>
                  <a:pt x="2405347" y="377126"/>
                  <a:pt x="2396067" y="378178"/>
                  <a:pt x="2387600" y="381000"/>
                </a:cubicBezTo>
                <a:cubicBezTo>
                  <a:pt x="2381956" y="386645"/>
                  <a:pt x="2377053" y="393144"/>
                  <a:pt x="2370667" y="397934"/>
                </a:cubicBezTo>
                <a:cubicBezTo>
                  <a:pt x="2354386" y="410145"/>
                  <a:pt x="2334257" y="417410"/>
                  <a:pt x="2319867" y="431800"/>
                </a:cubicBezTo>
                <a:cubicBezTo>
                  <a:pt x="2306211" y="445456"/>
                  <a:pt x="2296225" y="457656"/>
                  <a:pt x="2277533" y="465667"/>
                </a:cubicBezTo>
                <a:cubicBezTo>
                  <a:pt x="2266838" y="470251"/>
                  <a:pt x="2254956" y="471312"/>
                  <a:pt x="2243667" y="474134"/>
                </a:cubicBezTo>
                <a:cubicBezTo>
                  <a:pt x="2238022" y="479778"/>
                  <a:pt x="2232966" y="486080"/>
                  <a:pt x="2226733" y="491067"/>
                </a:cubicBezTo>
                <a:cubicBezTo>
                  <a:pt x="2218787" y="497424"/>
                  <a:pt x="2208528" y="500805"/>
                  <a:pt x="2201333" y="508000"/>
                </a:cubicBezTo>
                <a:cubicBezTo>
                  <a:pt x="2184031" y="525302"/>
                  <a:pt x="2188411" y="537767"/>
                  <a:pt x="2167467" y="550334"/>
                </a:cubicBezTo>
                <a:cubicBezTo>
                  <a:pt x="2159814" y="554926"/>
                  <a:pt x="2150534" y="555978"/>
                  <a:pt x="2142067" y="558800"/>
                </a:cubicBezTo>
                <a:cubicBezTo>
                  <a:pt x="2092801" y="608066"/>
                  <a:pt x="2163817" y="539264"/>
                  <a:pt x="2099733" y="592667"/>
                </a:cubicBezTo>
                <a:cubicBezTo>
                  <a:pt x="2090535" y="600332"/>
                  <a:pt x="2083531" y="610402"/>
                  <a:pt x="2074333" y="618067"/>
                </a:cubicBezTo>
                <a:cubicBezTo>
                  <a:pt x="2066516" y="624581"/>
                  <a:pt x="2056879" y="628643"/>
                  <a:pt x="2048933" y="635000"/>
                </a:cubicBezTo>
                <a:cubicBezTo>
                  <a:pt x="2042700" y="639987"/>
                  <a:pt x="2038845" y="647827"/>
                  <a:pt x="2032000" y="651934"/>
                </a:cubicBezTo>
                <a:cubicBezTo>
                  <a:pt x="2024347" y="656526"/>
                  <a:pt x="2015067" y="657578"/>
                  <a:pt x="2006600" y="660400"/>
                </a:cubicBezTo>
                <a:cubicBezTo>
                  <a:pt x="1992525" y="674476"/>
                  <a:pt x="1983494" y="685722"/>
                  <a:pt x="1964267" y="694267"/>
                </a:cubicBezTo>
                <a:cubicBezTo>
                  <a:pt x="1947956" y="701516"/>
                  <a:pt x="1913467" y="711200"/>
                  <a:pt x="1913467" y="711200"/>
                </a:cubicBezTo>
                <a:cubicBezTo>
                  <a:pt x="1907822" y="716845"/>
                  <a:pt x="1903378" y="724027"/>
                  <a:pt x="1896533" y="728134"/>
                </a:cubicBezTo>
                <a:cubicBezTo>
                  <a:pt x="1888880" y="732726"/>
                  <a:pt x="1877444" y="730289"/>
                  <a:pt x="1871133" y="736600"/>
                </a:cubicBezTo>
                <a:cubicBezTo>
                  <a:pt x="1864822" y="742911"/>
                  <a:pt x="1867259" y="754347"/>
                  <a:pt x="1862667" y="762000"/>
                </a:cubicBezTo>
                <a:cubicBezTo>
                  <a:pt x="1858560" y="768845"/>
                  <a:pt x="1850720" y="772700"/>
                  <a:pt x="1845733" y="778934"/>
                </a:cubicBezTo>
                <a:cubicBezTo>
                  <a:pt x="1839376" y="786880"/>
                  <a:pt x="1836458" y="797633"/>
                  <a:pt x="1828800" y="804334"/>
                </a:cubicBezTo>
                <a:cubicBezTo>
                  <a:pt x="1813484" y="817735"/>
                  <a:pt x="1794933" y="826911"/>
                  <a:pt x="1778000" y="838200"/>
                </a:cubicBezTo>
                <a:cubicBezTo>
                  <a:pt x="1745172" y="860085"/>
                  <a:pt x="1762256" y="851916"/>
                  <a:pt x="1727200" y="863600"/>
                </a:cubicBezTo>
                <a:cubicBezTo>
                  <a:pt x="1715911" y="874889"/>
                  <a:pt x="1708479" y="892418"/>
                  <a:pt x="1693333" y="897467"/>
                </a:cubicBezTo>
                <a:cubicBezTo>
                  <a:pt x="1658280" y="909152"/>
                  <a:pt x="1675359" y="900984"/>
                  <a:pt x="1642533" y="922867"/>
                </a:cubicBezTo>
                <a:cubicBezTo>
                  <a:pt x="1636889" y="931334"/>
                  <a:pt x="1633546" y="941910"/>
                  <a:pt x="1625600" y="948267"/>
                </a:cubicBezTo>
                <a:cubicBezTo>
                  <a:pt x="1618631" y="953842"/>
                  <a:pt x="1608182" y="952743"/>
                  <a:pt x="1600200" y="956734"/>
                </a:cubicBezTo>
                <a:cubicBezTo>
                  <a:pt x="1591099" y="961285"/>
                  <a:pt x="1583267" y="968023"/>
                  <a:pt x="1574800" y="973667"/>
                </a:cubicBezTo>
                <a:cubicBezTo>
                  <a:pt x="1569156" y="982134"/>
                  <a:pt x="1563260" y="990438"/>
                  <a:pt x="1557867" y="999067"/>
                </a:cubicBezTo>
                <a:cubicBezTo>
                  <a:pt x="1549145" y="1013022"/>
                  <a:pt x="1544961" y="1030691"/>
                  <a:pt x="1532467" y="1041400"/>
                </a:cubicBezTo>
                <a:cubicBezTo>
                  <a:pt x="1523632" y="1048973"/>
                  <a:pt x="1509889" y="1047045"/>
                  <a:pt x="1498600" y="1049867"/>
                </a:cubicBezTo>
                <a:cubicBezTo>
                  <a:pt x="1440374" y="1088685"/>
                  <a:pt x="1467107" y="1077299"/>
                  <a:pt x="1422400" y="1092200"/>
                </a:cubicBezTo>
                <a:cubicBezTo>
                  <a:pt x="1364174" y="1131018"/>
                  <a:pt x="1390907" y="1119631"/>
                  <a:pt x="1346200" y="1134534"/>
                </a:cubicBezTo>
                <a:cubicBezTo>
                  <a:pt x="1343903" y="1146019"/>
                  <a:pt x="1334388" y="1197077"/>
                  <a:pt x="1329267" y="1210734"/>
                </a:cubicBezTo>
                <a:cubicBezTo>
                  <a:pt x="1324835" y="1222552"/>
                  <a:pt x="1317978" y="1233311"/>
                  <a:pt x="1312333" y="1244600"/>
                </a:cubicBezTo>
                <a:cubicBezTo>
                  <a:pt x="1311337" y="1241612"/>
                  <a:pt x="1301239" y="1198691"/>
                  <a:pt x="1286933" y="1202267"/>
                </a:cubicBezTo>
                <a:cubicBezTo>
                  <a:pt x="1267189" y="1207203"/>
                  <a:pt x="1253066" y="1224845"/>
                  <a:pt x="1236133" y="1236134"/>
                </a:cubicBezTo>
                <a:cubicBezTo>
                  <a:pt x="1203308" y="1258017"/>
                  <a:pt x="1220385" y="1249849"/>
                  <a:pt x="1185333" y="1261534"/>
                </a:cubicBezTo>
                <a:cubicBezTo>
                  <a:pt x="1182511" y="1265767"/>
                  <a:pt x="1157111" y="1310923"/>
                  <a:pt x="1143000" y="1303867"/>
                </a:cubicBezTo>
                <a:cubicBezTo>
                  <a:pt x="1135018" y="1299876"/>
                  <a:pt x="1146516" y="1285893"/>
                  <a:pt x="1151467" y="1278467"/>
                </a:cubicBezTo>
                <a:cubicBezTo>
                  <a:pt x="1158109" y="1268504"/>
                  <a:pt x="1167669" y="1260732"/>
                  <a:pt x="1176867" y="1253067"/>
                </a:cubicBezTo>
                <a:cubicBezTo>
                  <a:pt x="1184684" y="1246553"/>
                  <a:pt x="1194321" y="1242491"/>
                  <a:pt x="1202267" y="1236134"/>
                </a:cubicBezTo>
                <a:cubicBezTo>
                  <a:pt x="1230925" y="1213207"/>
                  <a:pt x="1219353" y="1202217"/>
                  <a:pt x="1270000" y="1185334"/>
                </a:cubicBezTo>
                <a:lnTo>
                  <a:pt x="1320800" y="1168400"/>
                </a:lnTo>
                <a:cubicBezTo>
                  <a:pt x="1329267" y="1165578"/>
                  <a:pt x="1302826" y="1171917"/>
                  <a:pt x="1295400" y="1176867"/>
                </a:cubicBezTo>
                <a:cubicBezTo>
                  <a:pt x="1286933" y="1182511"/>
                  <a:pt x="1277726" y="1187178"/>
                  <a:pt x="1270000" y="1193800"/>
                </a:cubicBezTo>
                <a:cubicBezTo>
                  <a:pt x="1257878" y="1204190"/>
                  <a:pt x="1249417" y="1218811"/>
                  <a:pt x="1236133" y="1227667"/>
                </a:cubicBezTo>
                <a:cubicBezTo>
                  <a:pt x="1177907" y="1266485"/>
                  <a:pt x="1204640" y="1255099"/>
                  <a:pt x="1159933" y="1270000"/>
                </a:cubicBezTo>
                <a:cubicBezTo>
                  <a:pt x="1117028" y="1312907"/>
                  <a:pt x="1172554" y="1262427"/>
                  <a:pt x="1117600" y="1295400"/>
                </a:cubicBezTo>
                <a:cubicBezTo>
                  <a:pt x="1059491" y="1330266"/>
                  <a:pt x="1147220" y="1296817"/>
                  <a:pt x="1075267" y="1320800"/>
                </a:cubicBezTo>
                <a:cubicBezTo>
                  <a:pt x="1069622" y="1326445"/>
                  <a:pt x="1063320" y="1331500"/>
                  <a:pt x="1058333" y="1337734"/>
                </a:cubicBezTo>
                <a:cubicBezTo>
                  <a:pt x="1051976" y="1345680"/>
                  <a:pt x="1031747" y="1366352"/>
                  <a:pt x="1041400" y="1363134"/>
                </a:cubicBezTo>
                <a:lnTo>
                  <a:pt x="1066800" y="1354667"/>
                </a:lnTo>
                <a:lnTo>
                  <a:pt x="1092200" y="1346200"/>
                </a:lnTo>
                <a:cubicBezTo>
                  <a:pt x="1095022" y="1337733"/>
                  <a:pt x="1096676" y="1328782"/>
                  <a:pt x="1100667" y="1320800"/>
                </a:cubicBezTo>
                <a:cubicBezTo>
                  <a:pt x="1110182" y="1301771"/>
                  <a:pt x="1126949" y="1283375"/>
                  <a:pt x="1143000" y="1270000"/>
                </a:cubicBezTo>
                <a:cubicBezTo>
                  <a:pt x="1150817" y="1263486"/>
                  <a:pt x="1159933" y="1258711"/>
                  <a:pt x="1168400" y="1253067"/>
                </a:cubicBezTo>
                <a:cubicBezTo>
                  <a:pt x="1162823" y="1269799"/>
                  <a:pt x="1157920" y="1291931"/>
                  <a:pt x="1143000" y="1303867"/>
                </a:cubicBezTo>
                <a:cubicBezTo>
                  <a:pt x="1136031" y="1309442"/>
                  <a:pt x="1126067" y="1309512"/>
                  <a:pt x="1117600" y="1312334"/>
                </a:cubicBezTo>
                <a:cubicBezTo>
                  <a:pt x="1083874" y="1362924"/>
                  <a:pt x="1120707" y="1318936"/>
                  <a:pt x="1075267" y="1346200"/>
                </a:cubicBezTo>
                <a:cubicBezTo>
                  <a:pt x="1017157" y="1381066"/>
                  <a:pt x="1104885" y="1347618"/>
                  <a:pt x="1032933" y="1371600"/>
                </a:cubicBezTo>
                <a:cubicBezTo>
                  <a:pt x="1027289" y="1377245"/>
                  <a:pt x="1022845" y="1384427"/>
                  <a:pt x="1016000" y="1388534"/>
                </a:cubicBezTo>
                <a:cubicBezTo>
                  <a:pt x="1008347" y="1393126"/>
                  <a:pt x="996911" y="1390689"/>
                  <a:pt x="990600" y="1397000"/>
                </a:cubicBezTo>
                <a:cubicBezTo>
                  <a:pt x="984289" y="1403311"/>
                  <a:pt x="987488" y="1415260"/>
                  <a:pt x="982133" y="1422400"/>
                </a:cubicBezTo>
                <a:cubicBezTo>
                  <a:pt x="959712" y="1452295"/>
                  <a:pt x="934630" y="1468612"/>
                  <a:pt x="905933" y="1490134"/>
                </a:cubicBezTo>
                <a:cubicBezTo>
                  <a:pt x="864672" y="1552027"/>
                  <a:pt x="915649" y="1486823"/>
                  <a:pt x="863600" y="1524000"/>
                </a:cubicBezTo>
                <a:cubicBezTo>
                  <a:pt x="850609" y="1533279"/>
                  <a:pt x="843017" y="1549011"/>
                  <a:pt x="829733" y="1557867"/>
                </a:cubicBezTo>
                <a:cubicBezTo>
                  <a:pt x="821266" y="1563511"/>
                  <a:pt x="812279" y="1568443"/>
                  <a:pt x="804333" y="1574800"/>
                </a:cubicBezTo>
                <a:cubicBezTo>
                  <a:pt x="798100" y="1579787"/>
                  <a:pt x="794245" y="1587627"/>
                  <a:pt x="787400" y="1591734"/>
                </a:cubicBezTo>
                <a:cubicBezTo>
                  <a:pt x="779747" y="1596326"/>
                  <a:pt x="770467" y="1597378"/>
                  <a:pt x="762000" y="1600200"/>
                </a:cubicBezTo>
                <a:cubicBezTo>
                  <a:pt x="753533" y="1605845"/>
                  <a:pt x="745702" y="1612583"/>
                  <a:pt x="736600" y="1617134"/>
                </a:cubicBezTo>
                <a:cubicBezTo>
                  <a:pt x="728618" y="1621125"/>
                  <a:pt x="718853" y="1621008"/>
                  <a:pt x="711200" y="1625600"/>
                </a:cubicBezTo>
                <a:cubicBezTo>
                  <a:pt x="653091" y="1660466"/>
                  <a:pt x="740820" y="1627017"/>
                  <a:pt x="668867" y="1651000"/>
                </a:cubicBezTo>
                <a:cubicBezTo>
                  <a:pt x="670705" y="1654677"/>
                  <a:pt x="703287" y="1699885"/>
                  <a:pt x="677333" y="1710267"/>
                </a:cubicBezTo>
                <a:cubicBezTo>
                  <a:pt x="666529" y="1714589"/>
                  <a:pt x="654756" y="1704622"/>
                  <a:pt x="643467" y="1701800"/>
                </a:cubicBezTo>
                <a:cubicBezTo>
                  <a:pt x="649111" y="1693333"/>
                  <a:pt x="667595" y="1669205"/>
                  <a:pt x="660400" y="1676400"/>
                </a:cubicBezTo>
                <a:cubicBezTo>
                  <a:pt x="651933" y="1684867"/>
                  <a:pt x="644451" y="1694449"/>
                  <a:pt x="635000" y="1701800"/>
                </a:cubicBezTo>
                <a:cubicBezTo>
                  <a:pt x="618936" y="1714295"/>
                  <a:pt x="601133" y="1724378"/>
                  <a:pt x="584200" y="1735667"/>
                </a:cubicBezTo>
                <a:cubicBezTo>
                  <a:pt x="575733" y="1741311"/>
                  <a:pt x="565995" y="1745405"/>
                  <a:pt x="558800" y="1752600"/>
                </a:cubicBezTo>
                <a:lnTo>
                  <a:pt x="516467" y="1794934"/>
                </a:lnTo>
                <a:cubicBezTo>
                  <a:pt x="510822" y="1800579"/>
                  <a:pt x="506175" y="1807439"/>
                  <a:pt x="499533" y="1811867"/>
                </a:cubicBezTo>
                <a:cubicBezTo>
                  <a:pt x="491066" y="1817511"/>
                  <a:pt x="482079" y="1822443"/>
                  <a:pt x="474133" y="1828800"/>
                </a:cubicBezTo>
                <a:cubicBezTo>
                  <a:pt x="452140" y="1846395"/>
                  <a:pt x="461121" y="1849636"/>
                  <a:pt x="431800" y="1862667"/>
                </a:cubicBezTo>
                <a:cubicBezTo>
                  <a:pt x="415489" y="1869916"/>
                  <a:pt x="397933" y="1873956"/>
                  <a:pt x="381000" y="1879600"/>
                </a:cubicBezTo>
                <a:lnTo>
                  <a:pt x="355600" y="1888067"/>
                </a:lnTo>
                <a:lnTo>
                  <a:pt x="330200" y="1896534"/>
                </a:lnTo>
                <a:lnTo>
                  <a:pt x="355600" y="1888067"/>
                </a:lnTo>
                <a:lnTo>
                  <a:pt x="381000" y="1879600"/>
                </a:lnTo>
                <a:lnTo>
                  <a:pt x="406400" y="1871134"/>
                </a:lnTo>
                <a:cubicBezTo>
                  <a:pt x="414867" y="1865489"/>
                  <a:pt x="425443" y="1862146"/>
                  <a:pt x="431800" y="1854200"/>
                </a:cubicBezTo>
                <a:cubicBezTo>
                  <a:pt x="486059" y="1786376"/>
                  <a:pt x="377601" y="1876788"/>
                  <a:pt x="465667" y="1803400"/>
                </a:cubicBezTo>
                <a:cubicBezTo>
                  <a:pt x="473484" y="1796886"/>
                  <a:pt x="495618" y="1777366"/>
                  <a:pt x="491067" y="1786467"/>
                </a:cubicBezTo>
                <a:cubicBezTo>
                  <a:pt x="483927" y="1800747"/>
                  <a:pt x="468489" y="1809045"/>
                  <a:pt x="457200" y="1820334"/>
                </a:cubicBezTo>
                <a:cubicBezTo>
                  <a:pt x="448733" y="1828801"/>
                  <a:pt x="441763" y="1839092"/>
                  <a:pt x="431800" y="1845734"/>
                </a:cubicBezTo>
                <a:cubicBezTo>
                  <a:pt x="408888" y="1861009"/>
                  <a:pt x="399390" y="1868857"/>
                  <a:pt x="372533" y="1879600"/>
                </a:cubicBezTo>
                <a:cubicBezTo>
                  <a:pt x="355960" y="1886229"/>
                  <a:pt x="338666" y="1890890"/>
                  <a:pt x="321733" y="1896534"/>
                </a:cubicBezTo>
                <a:lnTo>
                  <a:pt x="296333" y="1905000"/>
                </a:lnTo>
                <a:cubicBezTo>
                  <a:pt x="290689" y="1910645"/>
                  <a:pt x="286973" y="1919410"/>
                  <a:pt x="279400" y="1921934"/>
                </a:cubicBezTo>
                <a:lnTo>
                  <a:pt x="254000" y="1930400"/>
                </a:lnTo>
                <a:cubicBezTo>
                  <a:pt x="256822" y="1950156"/>
                  <a:pt x="253543" y="1971817"/>
                  <a:pt x="262467" y="1989667"/>
                </a:cubicBezTo>
                <a:cubicBezTo>
                  <a:pt x="266458" y="1997649"/>
                  <a:pt x="277244" y="1970577"/>
                  <a:pt x="270933" y="1964267"/>
                </a:cubicBezTo>
                <a:cubicBezTo>
                  <a:pt x="264622" y="1957956"/>
                  <a:pt x="253335" y="1968400"/>
                  <a:pt x="245533" y="1972734"/>
                </a:cubicBezTo>
                <a:cubicBezTo>
                  <a:pt x="227743" y="1982617"/>
                  <a:pt x="211666" y="1995311"/>
                  <a:pt x="194733" y="2006600"/>
                </a:cubicBezTo>
                <a:cubicBezTo>
                  <a:pt x="186266" y="2012245"/>
                  <a:pt x="178435" y="2018983"/>
                  <a:pt x="169333" y="2023534"/>
                </a:cubicBezTo>
                <a:cubicBezTo>
                  <a:pt x="158044" y="2029178"/>
                  <a:pt x="145968" y="2033466"/>
                  <a:pt x="135467" y="2040467"/>
                </a:cubicBezTo>
                <a:cubicBezTo>
                  <a:pt x="128825" y="2044895"/>
                  <a:pt x="118533" y="2065383"/>
                  <a:pt x="118533" y="2057400"/>
                </a:cubicBezTo>
                <a:cubicBezTo>
                  <a:pt x="118533" y="2044779"/>
                  <a:pt x="128466" y="2034035"/>
                  <a:pt x="135467" y="2023534"/>
                </a:cubicBezTo>
                <a:cubicBezTo>
                  <a:pt x="139895" y="2016892"/>
                  <a:pt x="159973" y="2004076"/>
                  <a:pt x="152400" y="2006600"/>
                </a:cubicBezTo>
                <a:cubicBezTo>
                  <a:pt x="88556" y="2027882"/>
                  <a:pt x="167252" y="1999174"/>
                  <a:pt x="101600" y="2032000"/>
                </a:cubicBezTo>
                <a:cubicBezTo>
                  <a:pt x="78727" y="2043436"/>
                  <a:pt x="48815" y="2043731"/>
                  <a:pt x="25400" y="2048934"/>
                </a:cubicBezTo>
                <a:cubicBezTo>
                  <a:pt x="16688" y="2050870"/>
                  <a:pt x="8467" y="2054578"/>
                  <a:pt x="0" y="2057400"/>
                </a:cubicBezTo>
                <a:cubicBezTo>
                  <a:pt x="6604" y="2037589"/>
                  <a:pt x="6834" y="2019572"/>
                  <a:pt x="33867" y="2015067"/>
                </a:cubicBezTo>
                <a:cubicBezTo>
                  <a:pt x="42670" y="2013600"/>
                  <a:pt x="50800" y="2020712"/>
                  <a:pt x="59267" y="2023534"/>
                </a:cubicBezTo>
                <a:cubicBezTo>
                  <a:pt x="70997" y="2021188"/>
                  <a:pt x="112355" y="2014736"/>
                  <a:pt x="127000" y="2006600"/>
                </a:cubicBezTo>
                <a:cubicBezTo>
                  <a:pt x="144790" y="1996717"/>
                  <a:pt x="158493" y="1979170"/>
                  <a:pt x="177800" y="1972734"/>
                </a:cubicBezTo>
                <a:cubicBezTo>
                  <a:pt x="214239" y="1960587"/>
                  <a:pt x="194542" y="1966432"/>
                  <a:pt x="237067" y="1955800"/>
                </a:cubicBezTo>
                <a:cubicBezTo>
                  <a:pt x="245534" y="1950156"/>
                  <a:pt x="253168" y="1943000"/>
                  <a:pt x="262467" y="1938867"/>
                </a:cubicBezTo>
                <a:cubicBezTo>
                  <a:pt x="278778" y="1931618"/>
                  <a:pt x="296334" y="1927578"/>
                  <a:pt x="313267" y="1921934"/>
                </a:cubicBezTo>
                <a:cubicBezTo>
                  <a:pt x="333924" y="1915048"/>
                  <a:pt x="347656" y="1912945"/>
                  <a:pt x="364067" y="1896534"/>
                </a:cubicBezTo>
                <a:lnTo>
                  <a:pt x="364067" y="1888067"/>
                </a:lnTo>
              </a:path>
            </a:pathLst>
          </a:cu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descr="sigma_RH_bet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3" y="0"/>
            <a:ext cx="3918857" cy="6858000"/>
          </a:xfrm>
          <a:prstGeom prst="rect">
            <a:avLst/>
          </a:prstGeom>
        </p:spPr>
      </p:pic>
    </p:spTree>
    <p:extLst>
      <p:ext uri="{BB962C8B-B14F-4D97-AF65-F5344CB8AC3E}">
        <p14:creationId xmlns:p14="http://schemas.microsoft.com/office/powerpoint/2010/main" val="285981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6"/>
            <a:ext cx="4097867" cy="2485496"/>
          </a:xfrm>
        </p:spPr>
        <p:txBody>
          <a:bodyPr/>
          <a:lstStyle/>
          <a:p>
            <a:r>
              <a:rPr lang="en-US" dirty="0" smtClean="0"/>
              <a:t>Theory works passably* for varied surface temperature </a:t>
            </a:r>
            <a:endParaRPr lang="en-US" dirty="0"/>
          </a:p>
        </p:txBody>
      </p:sp>
      <p:sp>
        <p:nvSpPr>
          <p:cNvPr id="3" name="Rectangle 2"/>
          <p:cNvSpPr/>
          <p:nvPr/>
        </p:nvSpPr>
        <p:spPr>
          <a:xfrm>
            <a:off x="6722533" y="1422400"/>
            <a:ext cx="1286934" cy="237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flipV="1">
            <a:off x="5435599" y="4470399"/>
            <a:ext cx="1168401" cy="152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571067" y="829733"/>
            <a:ext cx="3039533" cy="2048981"/>
          </a:xfrm>
          <a:custGeom>
            <a:avLst/>
            <a:gdLst>
              <a:gd name="connsiteX0" fmla="*/ 0 w 3039533"/>
              <a:gd name="connsiteY0" fmla="*/ 0 h 2048981"/>
              <a:gd name="connsiteX1" fmla="*/ 8466 w 3039533"/>
              <a:gd name="connsiteY1" fmla="*/ 101600 h 2048981"/>
              <a:gd name="connsiteX2" fmla="*/ 16933 w 3039533"/>
              <a:gd name="connsiteY2" fmla="*/ 127000 h 2048981"/>
              <a:gd name="connsiteX3" fmla="*/ 33866 w 3039533"/>
              <a:gd name="connsiteY3" fmla="*/ 143934 h 2048981"/>
              <a:gd name="connsiteX4" fmla="*/ 67733 w 3039533"/>
              <a:gd name="connsiteY4" fmla="*/ 186267 h 2048981"/>
              <a:gd name="connsiteX5" fmla="*/ 76200 w 3039533"/>
              <a:gd name="connsiteY5" fmla="*/ 211667 h 2048981"/>
              <a:gd name="connsiteX6" fmla="*/ 93133 w 3039533"/>
              <a:gd name="connsiteY6" fmla="*/ 237067 h 2048981"/>
              <a:gd name="connsiteX7" fmla="*/ 101600 w 3039533"/>
              <a:gd name="connsiteY7" fmla="*/ 262467 h 2048981"/>
              <a:gd name="connsiteX8" fmla="*/ 118533 w 3039533"/>
              <a:gd name="connsiteY8" fmla="*/ 287867 h 2048981"/>
              <a:gd name="connsiteX9" fmla="*/ 143933 w 3039533"/>
              <a:gd name="connsiteY9" fmla="*/ 338667 h 2048981"/>
              <a:gd name="connsiteX10" fmla="*/ 169333 w 3039533"/>
              <a:gd name="connsiteY10" fmla="*/ 431800 h 2048981"/>
              <a:gd name="connsiteX11" fmla="*/ 177800 w 3039533"/>
              <a:gd name="connsiteY11" fmla="*/ 457200 h 2048981"/>
              <a:gd name="connsiteX12" fmla="*/ 186266 w 3039533"/>
              <a:gd name="connsiteY12" fmla="*/ 482600 h 2048981"/>
              <a:gd name="connsiteX13" fmla="*/ 220133 w 3039533"/>
              <a:gd name="connsiteY13" fmla="*/ 524934 h 2048981"/>
              <a:gd name="connsiteX14" fmla="*/ 237066 w 3039533"/>
              <a:gd name="connsiteY14" fmla="*/ 575734 h 2048981"/>
              <a:gd name="connsiteX15" fmla="*/ 270933 w 3039533"/>
              <a:gd name="connsiteY15" fmla="*/ 618067 h 2048981"/>
              <a:gd name="connsiteX16" fmla="*/ 296333 w 3039533"/>
              <a:gd name="connsiteY16" fmla="*/ 643467 h 2048981"/>
              <a:gd name="connsiteX17" fmla="*/ 313266 w 3039533"/>
              <a:gd name="connsiteY17" fmla="*/ 694267 h 2048981"/>
              <a:gd name="connsiteX18" fmla="*/ 347133 w 3039533"/>
              <a:gd name="connsiteY18" fmla="*/ 728134 h 2048981"/>
              <a:gd name="connsiteX19" fmla="*/ 372533 w 3039533"/>
              <a:gd name="connsiteY19" fmla="*/ 778934 h 2048981"/>
              <a:gd name="connsiteX20" fmla="*/ 406400 w 3039533"/>
              <a:gd name="connsiteY20" fmla="*/ 829734 h 2048981"/>
              <a:gd name="connsiteX21" fmla="*/ 431800 w 3039533"/>
              <a:gd name="connsiteY21" fmla="*/ 872067 h 2048981"/>
              <a:gd name="connsiteX22" fmla="*/ 448733 w 3039533"/>
              <a:gd name="connsiteY22" fmla="*/ 897467 h 2048981"/>
              <a:gd name="connsiteX23" fmla="*/ 474133 w 3039533"/>
              <a:gd name="connsiteY23" fmla="*/ 914400 h 2048981"/>
              <a:gd name="connsiteX24" fmla="*/ 508000 w 3039533"/>
              <a:gd name="connsiteY24" fmla="*/ 948267 h 2048981"/>
              <a:gd name="connsiteX25" fmla="*/ 533400 w 3039533"/>
              <a:gd name="connsiteY25" fmla="*/ 973667 h 2048981"/>
              <a:gd name="connsiteX26" fmla="*/ 558800 w 3039533"/>
              <a:gd name="connsiteY26" fmla="*/ 990600 h 2048981"/>
              <a:gd name="connsiteX27" fmla="*/ 601133 w 3039533"/>
              <a:gd name="connsiteY27" fmla="*/ 1041400 h 2048981"/>
              <a:gd name="connsiteX28" fmla="*/ 635000 w 3039533"/>
              <a:gd name="connsiteY28" fmla="*/ 1075267 h 2048981"/>
              <a:gd name="connsiteX29" fmla="*/ 651933 w 3039533"/>
              <a:gd name="connsiteY29" fmla="*/ 1100667 h 2048981"/>
              <a:gd name="connsiteX30" fmla="*/ 677333 w 3039533"/>
              <a:gd name="connsiteY30" fmla="*/ 1117600 h 2048981"/>
              <a:gd name="connsiteX31" fmla="*/ 694266 w 3039533"/>
              <a:gd name="connsiteY31" fmla="*/ 1134534 h 2048981"/>
              <a:gd name="connsiteX32" fmla="*/ 719666 w 3039533"/>
              <a:gd name="connsiteY32" fmla="*/ 1151467 h 2048981"/>
              <a:gd name="connsiteX33" fmla="*/ 753533 w 3039533"/>
              <a:gd name="connsiteY33" fmla="*/ 1193800 h 2048981"/>
              <a:gd name="connsiteX34" fmla="*/ 812800 w 3039533"/>
              <a:gd name="connsiteY34" fmla="*/ 1244600 h 2048981"/>
              <a:gd name="connsiteX35" fmla="*/ 829733 w 3039533"/>
              <a:gd name="connsiteY35" fmla="*/ 1261534 h 2048981"/>
              <a:gd name="connsiteX36" fmla="*/ 855133 w 3039533"/>
              <a:gd name="connsiteY36" fmla="*/ 1270000 h 2048981"/>
              <a:gd name="connsiteX37" fmla="*/ 948266 w 3039533"/>
              <a:gd name="connsiteY37" fmla="*/ 1295400 h 2048981"/>
              <a:gd name="connsiteX38" fmla="*/ 965200 w 3039533"/>
              <a:gd name="connsiteY38" fmla="*/ 1312334 h 2048981"/>
              <a:gd name="connsiteX39" fmla="*/ 990600 w 3039533"/>
              <a:gd name="connsiteY39" fmla="*/ 1363134 h 2048981"/>
              <a:gd name="connsiteX40" fmla="*/ 973666 w 3039533"/>
              <a:gd name="connsiteY40" fmla="*/ 1346200 h 2048981"/>
              <a:gd name="connsiteX41" fmla="*/ 897466 w 3039533"/>
              <a:gd name="connsiteY41" fmla="*/ 1303867 h 2048981"/>
              <a:gd name="connsiteX42" fmla="*/ 872066 w 3039533"/>
              <a:gd name="connsiteY42" fmla="*/ 1286934 h 2048981"/>
              <a:gd name="connsiteX43" fmla="*/ 889000 w 3039533"/>
              <a:gd name="connsiteY43" fmla="*/ 1303867 h 2048981"/>
              <a:gd name="connsiteX44" fmla="*/ 914400 w 3039533"/>
              <a:gd name="connsiteY44" fmla="*/ 1320800 h 2048981"/>
              <a:gd name="connsiteX45" fmla="*/ 931333 w 3039533"/>
              <a:gd name="connsiteY45" fmla="*/ 1337734 h 2048981"/>
              <a:gd name="connsiteX46" fmla="*/ 956733 w 3039533"/>
              <a:gd name="connsiteY46" fmla="*/ 1346200 h 2048981"/>
              <a:gd name="connsiteX47" fmla="*/ 982133 w 3039533"/>
              <a:gd name="connsiteY47" fmla="*/ 1388534 h 2048981"/>
              <a:gd name="connsiteX48" fmla="*/ 1007533 w 3039533"/>
              <a:gd name="connsiteY48" fmla="*/ 1397000 h 2048981"/>
              <a:gd name="connsiteX49" fmla="*/ 1041400 w 3039533"/>
              <a:gd name="connsiteY49" fmla="*/ 1430867 h 2048981"/>
              <a:gd name="connsiteX50" fmla="*/ 1092200 w 3039533"/>
              <a:gd name="connsiteY50" fmla="*/ 1456267 h 2048981"/>
              <a:gd name="connsiteX51" fmla="*/ 1075266 w 3039533"/>
              <a:gd name="connsiteY51" fmla="*/ 1422400 h 2048981"/>
              <a:gd name="connsiteX52" fmla="*/ 1049866 w 3039533"/>
              <a:gd name="connsiteY52" fmla="*/ 1405467 h 2048981"/>
              <a:gd name="connsiteX53" fmla="*/ 1100666 w 3039533"/>
              <a:gd name="connsiteY53" fmla="*/ 1439334 h 2048981"/>
              <a:gd name="connsiteX54" fmla="*/ 1151466 w 3039533"/>
              <a:gd name="connsiteY54" fmla="*/ 1456267 h 2048981"/>
              <a:gd name="connsiteX55" fmla="*/ 1168400 w 3039533"/>
              <a:gd name="connsiteY55" fmla="*/ 1473200 h 2048981"/>
              <a:gd name="connsiteX56" fmla="*/ 1244600 w 3039533"/>
              <a:gd name="connsiteY56" fmla="*/ 1498600 h 2048981"/>
              <a:gd name="connsiteX57" fmla="*/ 1270000 w 3039533"/>
              <a:gd name="connsiteY57" fmla="*/ 1507067 h 2048981"/>
              <a:gd name="connsiteX58" fmla="*/ 1329266 w 3039533"/>
              <a:gd name="connsiteY58" fmla="*/ 1532467 h 2048981"/>
              <a:gd name="connsiteX59" fmla="*/ 1371600 w 3039533"/>
              <a:gd name="connsiteY59" fmla="*/ 1557867 h 2048981"/>
              <a:gd name="connsiteX60" fmla="*/ 1397000 w 3039533"/>
              <a:gd name="connsiteY60" fmla="*/ 1574800 h 2048981"/>
              <a:gd name="connsiteX61" fmla="*/ 1422400 w 3039533"/>
              <a:gd name="connsiteY61" fmla="*/ 1583267 h 2048981"/>
              <a:gd name="connsiteX62" fmla="*/ 1464733 w 3039533"/>
              <a:gd name="connsiteY62" fmla="*/ 1608667 h 2048981"/>
              <a:gd name="connsiteX63" fmla="*/ 1507066 w 3039533"/>
              <a:gd name="connsiteY63" fmla="*/ 1625600 h 2048981"/>
              <a:gd name="connsiteX64" fmla="*/ 1583266 w 3039533"/>
              <a:gd name="connsiteY64" fmla="*/ 1659467 h 2048981"/>
              <a:gd name="connsiteX65" fmla="*/ 1659466 w 3039533"/>
              <a:gd name="connsiteY65" fmla="*/ 1684867 h 2048981"/>
              <a:gd name="connsiteX66" fmla="*/ 1684866 w 3039533"/>
              <a:gd name="connsiteY66" fmla="*/ 1693334 h 2048981"/>
              <a:gd name="connsiteX67" fmla="*/ 1701800 w 3039533"/>
              <a:gd name="connsiteY67" fmla="*/ 1710267 h 2048981"/>
              <a:gd name="connsiteX68" fmla="*/ 1820333 w 3039533"/>
              <a:gd name="connsiteY68" fmla="*/ 1735667 h 2048981"/>
              <a:gd name="connsiteX69" fmla="*/ 1871133 w 3039533"/>
              <a:gd name="connsiteY69" fmla="*/ 1761067 h 2048981"/>
              <a:gd name="connsiteX70" fmla="*/ 1921933 w 3039533"/>
              <a:gd name="connsiteY70" fmla="*/ 1778000 h 2048981"/>
              <a:gd name="connsiteX71" fmla="*/ 1947333 w 3039533"/>
              <a:gd name="connsiteY71" fmla="*/ 1786467 h 2048981"/>
              <a:gd name="connsiteX72" fmla="*/ 1981200 w 3039533"/>
              <a:gd name="connsiteY72" fmla="*/ 1794934 h 2048981"/>
              <a:gd name="connsiteX73" fmla="*/ 2032000 w 3039533"/>
              <a:gd name="connsiteY73" fmla="*/ 1811867 h 2048981"/>
              <a:gd name="connsiteX74" fmla="*/ 2065866 w 3039533"/>
              <a:gd name="connsiteY74" fmla="*/ 1820334 h 2048981"/>
              <a:gd name="connsiteX75" fmla="*/ 2108200 w 3039533"/>
              <a:gd name="connsiteY75" fmla="*/ 1828800 h 2048981"/>
              <a:gd name="connsiteX76" fmla="*/ 2167466 w 3039533"/>
              <a:gd name="connsiteY76" fmla="*/ 1845734 h 2048981"/>
              <a:gd name="connsiteX77" fmla="*/ 2218266 w 3039533"/>
              <a:gd name="connsiteY77" fmla="*/ 1854200 h 2048981"/>
              <a:gd name="connsiteX78" fmla="*/ 2294466 w 3039533"/>
              <a:gd name="connsiteY78" fmla="*/ 1879600 h 2048981"/>
              <a:gd name="connsiteX79" fmla="*/ 2319866 w 3039533"/>
              <a:gd name="connsiteY79" fmla="*/ 1888067 h 2048981"/>
              <a:gd name="connsiteX80" fmla="*/ 2387600 w 3039533"/>
              <a:gd name="connsiteY80" fmla="*/ 1905000 h 2048981"/>
              <a:gd name="connsiteX81" fmla="*/ 2438400 w 3039533"/>
              <a:gd name="connsiteY81" fmla="*/ 1921934 h 2048981"/>
              <a:gd name="connsiteX82" fmla="*/ 2463800 w 3039533"/>
              <a:gd name="connsiteY82" fmla="*/ 1930400 h 2048981"/>
              <a:gd name="connsiteX83" fmla="*/ 2531533 w 3039533"/>
              <a:gd name="connsiteY83" fmla="*/ 1938867 h 2048981"/>
              <a:gd name="connsiteX84" fmla="*/ 2582333 w 3039533"/>
              <a:gd name="connsiteY84" fmla="*/ 1955800 h 2048981"/>
              <a:gd name="connsiteX85" fmla="*/ 2607733 w 3039533"/>
              <a:gd name="connsiteY85" fmla="*/ 1964267 h 2048981"/>
              <a:gd name="connsiteX86" fmla="*/ 2709333 w 3039533"/>
              <a:gd name="connsiteY86" fmla="*/ 1981200 h 2048981"/>
              <a:gd name="connsiteX87" fmla="*/ 2743200 w 3039533"/>
              <a:gd name="connsiteY87" fmla="*/ 1972734 h 2048981"/>
              <a:gd name="connsiteX88" fmla="*/ 2760133 w 3039533"/>
              <a:gd name="connsiteY88" fmla="*/ 1955800 h 2048981"/>
              <a:gd name="connsiteX89" fmla="*/ 2836333 w 3039533"/>
              <a:gd name="connsiteY89" fmla="*/ 1964267 h 2048981"/>
              <a:gd name="connsiteX90" fmla="*/ 2861733 w 3039533"/>
              <a:gd name="connsiteY90" fmla="*/ 1981200 h 2048981"/>
              <a:gd name="connsiteX91" fmla="*/ 2870200 w 3039533"/>
              <a:gd name="connsiteY91" fmla="*/ 2015067 h 2048981"/>
              <a:gd name="connsiteX92" fmla="*/ 2904066 w 3039533"/>
              <a:gd name="connsiteY92" fmla="*/ 2023534 h 2048981"/>
              <a:gd name="connsiteX93" fmla="*/ 2954866 w 3039533"/>
              <a:gd name="connsiteY93" fmla="*/ 2040467 h 2048981"/>
              <a:gd name="connsiteX94" fmla="*/ 3039533 w 3039533"/>
              <a:gd name="connsiteY94" fmla="*/ 2048934 h 20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039533" h="2048981">
                <a:moveTo>
                  <a:pt x="0" y="0"/>
                </a:moveTo>
                <a:cubicBezTo>
                  <a:pt x="2822" y="33867"/>
                  <a:pt x="3975" y="67914"/>
                  <a:pt x="8466" y="101600"/>
                </a:cubicBezTo>
                <a:cubicBezTo>
                  <a:pt x="9645" y="110446"/>
                  <a:pt x="12341" y="119347"/>
                  <a:pt x="16933" y="127000"/>
                </a:cubicBezTo>
                <a:cubicBezTo>
                  <a:pt x="21040" y="133845"/>
                  <a:pt x="28222" y="138289"/>
                  <a:pt x="33866" y="143934"/>
                </a:cubicBezTo>
                <a:cubicBezTo>
                  <a:pt x="55148" y="207778"/>
                  <a:pt x="23965" y="131558"/>
                  <a:pt x="67733" y="186267"/>
                </a:cubicBezTo>
                <a:cubicBezTo>
                  <a:pt x="73308" y="193236"/>
                  <a:pt x="72209" y="203685"/>
                  <a:pt x="76200" y="211667"/>
                </a:cubicBezTo>
                <a:cubicBezTo>
                  <a:pt x="80751" y="220768"/>
                  <a:pt x="88582" y="227966"/>
                  <a:pt x="93133" y="237067"/>
                </a:cubicBezTo>
                <a:cubicBezTo>
                  <a:pt x="97124" y="245049"/>
                  <a:pt x="97609" y="254485"/>
                  <a:pt x="101600" y="262467"/>
                </a:cubicBezTo>
                <a:cubicBezTo>
                  <a:pt x="106151" y="271568"/>
                  <a:pt x="113982" y="278766"/>
                  <a:pt x="118533" y="287867"/>
                </a:cubicBezTo>
                <a:cubicBezTo>
                  <a:pt x="153586" y="357974"/>
                  <a:pt x="95406" y="265875"/>
                  <a:pt x="143933" y="338667"/>
                </a:cubicBezTo>
                <a:cubicBezTo>
                  <a:pt x="155900" y="398500"/>
                  <a:pt x="147850" y="367351"/>
                  <a:pt x="169333" y="431800"/>
                </a:cubicBezTo>
                <a:lnTo>
                  <a:pt x="177800" y="457200"/>
                </a:lnTo>
                <a:cubicBezTo>
                  <a:pt x="180622" y="465667"/>
                  <a:pt x="179955" y="476289"/>
                  <a:pt x="186266" y="482600"/>
                </a:cubicBezTo>
                <a:cubicBezTo>
                  <a:pt x="200341" y="496675"/>
                  <a:pt x="211588" y="505708"/>
                  <a:pt x="220133" y="524934"/>
                </a:cubicBezTo>
                <a:cubicBezTo>
                  <a:pt x="227382" y="541245"/>
                  <a:pt x="224444" y="563113"/>
                  <a:pt x="237066" y="575734"/>
                </a:cubicBezTo>
                <a:cubicBezTo>
                  <a:pt x="286324" y="624989"/>
                  <a:pt x="217540" y="553995"/>
                  <a:pt x="270933" y="618067"/>
                </a:cubicBezTo>
                <a:cubicBezTo>
                  <a:pt x="278598" y="627265"/>
                  <a:pt x="287866" y="635000"/>
                  <a:pt x="296333" y="643467"/>
                </a:cubicBezTo>
                <a:cubicBezTo>
                  <a:pt x="301977" y="660400"/>
                  <a:pt x="300645" y="681646"/>
                  <a:pt x="313266" y="694267"/>
                </a:cubicBezTo>
                <a:lnTo>
                  <a:pt x="347133" y="728134"/>
                </a:lnTo>
                <a:cubicBezTo>
                  <a:pt x="368415" y="791978"/>
                  <a:pt x="339707" y="713282"/>
                  <a:pt x="372533" y="778934"/>
                </a:cubicBezTo>
                <a:cubicBezTo>
                  <a:pt x="397039" y="827945"/>
                  <a:pt x="358251" y="781585"/>
                  <a:pt x="406400" y="829734"/>
                </a:cubicBezTo>
                <a:cubicBezTo>
                  <a:pt x="421103" y="873846"/>
                  <a:pt x="405234" y="838861"/>
                  <a:pt x="431800" y="872067"/>
                </a:cubicBezTo>
                <a:cubicBezTo>
                  <a:pt x="438157" y="880013"/>
                  <a:pt x="441538" y="890272"/>
                  <a:pt x="448733" y="897467"/>
                </a:cubicBezTo>
                <a:cubicBezTo>
                  <a:pt x="455928" y="904662"/>
                  <a:pt x="466407" y="907778"/>
                  <a:pt x="474133" y="914400"/>
                </a:cubicBezTo>
                <a:cubicBezTo>
                  <a:pt x="486255" y="924790"/>
                  <a:pt x="496711" y="936978"/>
                  <a:pt x="508000" y="948267"/>
                </a:cubicBezTo>
                <a:cubicBezTo>
                  <a:pt x="516467" y="956734"/>
                  <a:pt x="523437" y="967025"/>
                  <a:pt x="533400" y="973667"/>
                </a:cubicBezTo>
                <a:lnTo>
                  <a:pt x="558800" y="990600"/>
                </a:lnTo>
                <a:cubicBezTo>
                  <a:pt x="587705" y="1048412"/>
                  <a:pt x="559248" y="1005499"/>
                  <a:pt x="601133" y="1041400"/>
                </a:cubicBezTo>
                <a:cubicBezTo>
                  <a:pt x="613255" y="1051790"/>
                  <a:pt x="626144" y="1061983"/>
                  <a:pt x="635000" y="1075267"/>
                </a:cubicBezTo>
                <a:cubicBezTo>
                  <a:pt x="640644" y="1083734"/>
                  <a:pt x="644738" y="1093472"/>
                  <a:pt x="651933" y="1100667"/>
                </a:cubicBezTo>
                <a:cubicBezTo>
                  <a:pt x="659128" y="1107862"/>
                  <a:pt x="669387" y="1111243"/>
                  <a:pt x="677333" y="1117600"/>
                </a:cubicBezTo>
                <a:cubicBezTo>
                  <a:pt x="683566" y="1122587"/>
                  <a:pt x="688033" y="1129547"/>
                  <a:pt x="694266" y="1134534"/>
                </a:cubicBezTo>
                <a:cubicBezTo>
                  <a:pt x="702212" y="1140891"/>
                  <a:pt x="711720" y="1145110"/>
                  <a:pt x="719666" y="1151467"/>
                </a:cubicBezTo>
                <a:cubicBezTo>
                  <a:pt x="745871" y="1172430"/>
                  <a:pt x="729527" y="1165793"/>
                  <a:pt x="753533" y="1193800"/>
                </a:cubicBezTo>
                <a:cubicBezTo>
                  <a:pt x="798005" y="1245684"/>
                  <a:pt x="771943" y="1211914"/>
                  <a:pt x="812800" y="1244600"/>
                </a:cubicBezTo>
                <a:cubicBezTo>
                  <a:pt x="819033" y="1249587"/>
                  <a:pt x="822888" y="1257427"/>
                  <a:pt x="829733" y="1261534"/>
                </a:cubicBezTo>
                <a:cubicBezTo>
                  <a:pt x="837386" y="1266126"/>
                  <a:pt x="846523" y="1267652"/>
                  <a:pt x="855133" y="1270000"/>
                </a:cubicBezTo>
                <a:cubicBezTo>
                  <a:pt x="960171" y="1298647"/>
                  <a:pt x="889802" y="1275914"/>
                  <a:pt x="948266" y="1295400"/>
                </a:cubicBezTo>
                <a:cubicBezTo>
                  <a:pt x="953911" y="1301045"/>
                  <a:pt x="960213" y="1306100"/>
                  <a:pt x="965200" y="1312334"/>
                </a:cubicBezTo>
                <a:cubicBezTo>
                  <a:pt x="965831" y="1313122"/>
                  <a:pt x="997555" y="1356180"/>
                  <a:pt x="990600" y="1363134"/>
                </a:cubicBezTo>
                <a:cubicBezTo>
                  <a:pt x="984955" y="1368778"/>
                  <a:pt x="980052" y="1350990"/>
                  <a:pt x="973666" y="1346200"/>
                </a:cubicBezTo>
                <a:cubicBezTo>
                  <a:pt x="866890" y="1266119"/>
                  <a:pt x="963464" y="1336866"/>
                  <a:pt x="897466" y="1303867"/>
                </a:cubicBezTo>
                <a:cubicBezTo>
                  <a:pt x="888365" y="1299316"/>
                  <a:pt x="882242" y="1286934"/>
                  <a:pt x="872066" y="1286934"/>
                </a:cubicBezTo>
                <a:cubicBezTo>
                  <a:pt x="864083" y="1286934"/>
                  <a:pt x="882767" y="1298880"/>
                  <a:pt x="889000" y="1303867"/>
                </a:cubicBezTo>
                <a:cubicBezTo>
                  <a:pt x="896946" y="1310224"/>
                  <a:pt x="906454" y="1314443"/>
                  <a:pt x="914400" y="1320800"/>
                </a:cubicBezTo>
                <a:cubicBezTo>
                  <a:pt x="920633" y="1325787"/>
                  <a:pt x="924488" y="1333627"/>
                  <a:pt x="931333" y="1337734"/>
                </a:cubicBezTo>
                <a:cubicBezTo>
                  <a:pt x="938986" y="1342326"/>
                  <a:pt x="948266" y="1343378"/>
                  <a:pt x="956733" y="1346200"/>
                </a:cubicBezTo>
                <a:cubicBezTo>
                  <a:pt x="963392" y="1366177"/>
                  <a:pt x="962764" y="1376913"/>
                  <a:pt x="982133" y="1388534"/>
                </a:cubicBezTo>
                <a:cubicBezTo>
                  <a:pt x="989786" y="1393126"/>
                  <a:pt x="999066" y="1394178"/>
                  <a:pt x="1007533" y="1397000"/>
                </a:cubicBezTo>
                <a:cubicBezTo>
                  <a:pt x="1018822" y="1408289"/>
                  <a:pt x="1026254" y="1425818"/>
                  <a:pt x="1041400" y="1430867"/>
                </a:cubicBezTo>
                <a:cubicBezTo>
                  <a:pt x="1076453" y="1442552"/>
                  <a:pt x="1059374" y="1434384"/>
                  <a:pt x="1092200" y="1456267"/>
                </a:cubicBezTo>
                <a:cubicBezTo>
                  <a:pt x="1105100" y="1417563"/>
                  <a:pt x="1107520" y="1438527"/>
                  <a:pt x="1075266" y="1422400"/>
                </a:cubicBezTo>
                <a:cubicBezTo>
                  <a:pt x="1066165" y="1417849"/>
                  <a:pt x="1041399" y="1399823"/>
                  <a:pt x="1049866" y="1405467"/>
                </a:cubicBezTo>
                <a:cubicBezTo>
                  <a:pt x="1066799" y="1416756"/>
                  <a:pt x="1081359" y="1432898"/>
                  <a:pt x="1100666" y="1439334"/>
                </a:cubicBezTo>
                <a:lnTo>
                  <a:pt x="1151466" y="1456267"/>
                </a:lnTo>
                <a:cubicBezTo>
                  <a:pt x="1157111" y="1461911"/>
                  <a:pt x="1161260" y="1469630"/>
                  <a:pt x="1168400" y="1473200"/>
                </a:cubicBezTo>
                <a:cubicBezTo>
                  <a:pt x="1168417" y="1473208"/>
                  <a:pt x="1231891" y="1494364"/>
                  <a:pt x="1244600" y="1498600"/>
                </a:cubicBezTo>
                <a:cubicBezTo>
                  <a:pt x="1253067" y="1501422"/>
                  <a:pt x="1262018" y="1503076"/>
                  <a:pt x="1270000" y="1507067"/>
                </a:cubicBezTo>
                <a:cubicBezTo>
                  <a:pt x="1311848" y="1527991"/>
                  <a:pt x="1291893" y="1520009"/>
                  <a:pt x="1329266" y="1532467"/>
                </a:cubicBezTo>
                <a:cubicBezTo>
                  <a:pt x="1362342" y="1565541"/>
                  <a:pt x="1327636" y="1535885"/>
                  <a:pt x="1371600" y="1557867"/>
                </a:cubicBezTo>
                <a:cubicBezTo>
                  <a:pt x="1380701" y="1562418"/>
                  <a:pt x="1387899" y="1570249"/>
                  <a:pt x="1397000" y="1574800"/>
                </a:cubicBezTo>
                <a:cubicBezTo>
                  <a:pt x="1404982" y="1578791"/>
                  <a:pt x="1414418" y="1579276"/>
                  <a:pt x="1422400" y="1583267"/>
                </a:cubicBezTo>
                <a:cubicBezTo>
                  <a:pt x="1437119" y="1590626"/>
                  <a:pt x="1450014" y="1601308"/>
                  <a:pt x="1464733" y="1608667"/>
                </a:cubicBezTo>
                <a:cubicBezTo>
                  <a:pt x="1478326" y="1615464"/>
                  <a:pt x="1493473" y="1618803"/>
                  <a:pt x="1507066" y="1625600"/>
                </a:cubicBezTo>
                <a:cubicBezTo>
                  <a:pt x="1587573" y="1665854"/>
                  <a:pt x="1452201" y="1615779"/>
                  <a:pt x="1583266" y="1659467"/>
                </a:cubicBezTo>
                <a:lnTo>
                  <a:pt x="1659466" y="1684867"/>
                </a:lnTo>
                <a:lnTo>
                  <a:pt x="1684866" y="1693334"/>
                </a:lnTo>
                <a:cubicBezTo>
                  <a:pt x="1690511" y="1698978"/>
                  <a:pt x="1694660" y="1706697"/>
                  <a:pt x="1701800" y="1710267"/>
                </a:cubicBezTo>
                <a:cubicBezTo>
                  <a:pt x="1742014" y="1730373"/>
                  <a:pt x="1775899" y="1730113"/>
                  <a:pt x="1820333" y="1735667"/>
                </a:cubicBezTo>
                <a:cubicBezTo>
                  <a:pt x="1912977" y="1766550"/>
                  <a:pt x="1772644" y="1717295"/>
                  <a:pt x="1871133" y="1761067"/>
                </a:cubicBezTo>
                <a:cubicBezTo>
                  <a:pt x="1887444" y="1768316"/>
                  <a:pt x="1905000" y="1772356"/>
                  <a:pt x="1921933" y="1778000"/>
                </a:cubicBezTo>
                <a:cubicBezTo>
                  <a:pt x="1930400" y="1780822"/>
                  <a:pt x="1938675" y="1784302"/>
                  <a:pt x="1947333" y="1786467"/>
                </a:cubicBezTo>
                <a:cubicBezTo>
                  <a:pt x="1958622" y="1789289"/>
                  <a:pt x="1970054" y="1791590"/>
                  <a:pt x="1981200" y="1794934"/>
                </a:cubicBezTo>
                <a:cubicBezTo>
                  <a:pt x="1998297" y="1800063"/>
                  <a:pt x="2014684" y="1807538"/>
                  <a:pt x="2032000" y="1811867"/>
                </a:cubicBezTo>
                <a:cubicBezTo>
                  <a:pt x="2043289" y="1814689"/>
                  <a:pt x="2054507" y="1817810"/>
                  <a:pt x="2065866" y="1820334"/>
                </a:cubicBezTo>
                <a:cubicBezTo>
                  <a:pt x="2079914" y="1823456"/>
                  <a:pt x="2094239" y="1825310"/>
                  <a:pt x="2108200" y="1828800"/>
                </a:cubicBezTo>
                <a:cubicBezTo>
                  <a:pt x="2172762" y="1844940"/>
                  <a:pt x="2088275" y="1829896"/>
                  <a:pt x="2167466" y="1845734"/>
                </a:cubicBezTo>
                <a:cubicBezTo>
                  <a:pt x="2184300" y="1849101"/>
                  <a:pt x="2201333" y="1851378"/>
                  <a:pt x="2218266" y="1854200"/>
                </a:cubicBezTo>
                <a:lnTo>
                  <a:pt x="2294466" y="1879600"/>
                </a:lnTo>
                <a:cubicBezTo>
                  <a:pt x="2302933" y="1882422"/>
                  <a:pt x="2311208" y="1885903"/>
                  <a:pt x="2319866" y="1888067"/>
                </a:cubicBezTo>
                <a:cubicBezTo>
                  <a:pt x="2342444" y="1893711"/>
                  <a:pt x="2365522" y="1897640"/>
                  <a:pt x="2387600" y="1905000"/>
                </a:cubicBezTo>
                <a:lnTo>
                  <a:pt x="2438400" y="1921934"/>
                </a:lnTo>
                <a:cubicBezTo>
                  <a:pt x="2446867" y="1924756"/>
                  <a:pt x="2454944" y="1929293"/>
                  <a:pt x="2463800" y="1930400"/>
                </a:cubicBezTo>
                <a:lnTo>
                  <a:pt x="2531533" y="1938867"/>
                </a:lnTo>
                <a:lnTo>
                  <a:pt x="2582333" y="1955800"/>
                </a:lnTo>
                <a:cubicBezTo>
                  <a:pt x="2590800" y="1958622"/>
                  <a:pt x="2598877" y="1963160"/>
                  <a:pt x="2607733" y="1964267"/>
                </a:cubicBezTo>
                <a:cubicBezTo>
                  <a:pt x="2687013" y="1974177"/>
                  <a:pt x="2653392" y="1967216"/>
                  <a:pt x="2709333" y="1981200"/>
                </a:cubicBezTo>
                <a:cubicBezTo>
                  <a:pt x="2720622" y="1978378"/>
                  <a:pt x="2732792" y="1977938"/>
                  <a:pt x="2743200" y="1972734"/>
                </a:cubicBezTo>
                <a:cubicBezTo>
                  <a:pt x="2750340" y="1969164"/>
                  <a:pt x="2752183" y="1956523"/>
                  <a:pt x="2760133" y="1955800"/>
                </a:cubicBezTo>
                <a:cubicBezTo>
                  <a:pt x="2785584" y="1953486"/>
                  <a:pt x="2810933" y="1961445"/>
                  <a:pt x="2836333" y="1964267"/>
                </a:cubicBezTo>
                <a:cubicBezTo>
                  <a:pt x="2844800" y="1969911"/>
                  <a:pt x="2856089" y="1972733"/>
                  <a:pt x="2861733" y="1981200"/>
                </a:cubicBezTo>
                <a:cubicBezTo>
                  <a:pt x="2868188" y="1990882"/>
                  <a:pt x="2861972" y="2006839"/>
                  <a:pt x="2870200" y="2015067"/>
                </a:cubicBezTo>
                <a:cubicBezTo>
                  <a:pt x="2878428" y="2023295"/>
                  <a:pt x="2892921" y="2020190"/>
                  <a:pt x="2904066" y="2023534"/>
                </a:cubicBezTo>
                <a:cubicBezTo>
                  <a:pt x="2921162" y="2028663"/>
                  <a:pt x="2937196" y="2037943"/>
                  <a:pt x="2954866" y="2040467"/>
                </a:cubicBezTo>
                <a:cubicBezTo>
                  <a:pt x="3022515" y="2050131"/>
                  <a:pt x="2994177" y="2048934"/>
                  <a:pt x="3039533" y="2048934"/>
                </a:cubicBezTo>
              </a:path>
            </a:pathLst>
          </a:cu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638800" y="4080933"/>
            <a:ext cx="2963333" cy="2059227"/>
          </a:xfrm>
          <a:custGeom>
            <a:avLst/>
            <a:gdLst>
              <a:gd name="connsiteX0" fmla="*/ 2963333 w 2963333"/>
              <a:gd name="connsiteY0" fmla="*/ 0 h 2059227"/>
              <a:gd name="connsiteX1" fmla="*/ 2921000 w 2963333"/>
              <a:gd name="connsiteY1" fmla="*/ 16934 h 2059227"/>
              <a:gd name="connsiteX2" fmla="*/ 2878667 w 2963333"/>
              <a:gd name="connsiteY2" fmla="*/ 50800 h 2059227"/>
              <a:gd name="connsiteX3" fmla="*/ 2836333 w 2963333"/>
              <a:gd name="connsiteY3" fmla="*/ 84667 h 2059227"/>
              <a:gd name="connsiteX4" fmla="*/ 2810933 w 2963333"/>
              <a:gd name="connsiteY4" fmla="*/ 93134 h 2059227"/>
              <a:gd name="connsiteX5" fmla="*/ 2785533 w 2963333"/>
              <a:gd name="connsiteY5" fmla="*/ 110067 h 2059227"/>
              <a:gd name="connsiteX6" fmla="*/ 2734733 w 2963333"/>
              <a:gd name="connsiteY6" fmla="*/ 135467 h 2059227"/>
              <a:gd name="connsiteX7" fmla="*/ 2717800 w 2963333"/>
              <a:gd name="connsiteY7" fmla="*/ 160867 h 2059227"/>
              <a:gd name="connsiteX8" fmla="*/ 2692400 w 2963333"/>
              <a:gd name="connsiteY8" fmla="*/ 169334 h 2059227"/>
              <a:gd name="connsiteX9" fmla="*/ 2667000 w 2963333"/>
              <a:gd name="connsiteY9" fmla="*/ 186267 h 2059227"/>
              <a:gd name="connsiteX10" fmla="*/ 2624667 w 2963333"/>
              <a:gd name="connsiteY10" fmla="*/ 220134 h 2059227"/>
              <a:gd name="connsiteX11" fmla="*/ 2607733 w 2963333"/>
              <a:gd name="connsiteY11" fmla="*/ 237067 h 2059227"/>
              <a:gd name="connsiteX12" fmla="*/ 2556933 w 2963333"/>
              <a:gd name="connsiteY12" fmla="*/ 262467 h 2059227"/>
              <a:gd name="connsiteX13" fmla="*/ 2531533 w 2963333"/>
              <a:gd name="connsiteY13" fmla="*/ 287867 h 2059227"/>
              <a:gd name="connsiteX14" fmla="*/ 2455333 w 2963333"/>
              <a:gd name="connsiteY14" fmla="*/ 338667 h 2059227"/>
              <a:gd name="connsiteX15" fmla="*/ 2429933 w 2963333"/>
              <a:gd name="connsiteY15" fmla="*/ 355600 h 2059227"/>
              <a:gd name="connsiteX16" fmla="*/ 2413000 w 2963333"/>
              <a:gd name="connsiteY16" fmla="*/ 372534 h 2059227"/>
              <a:gd name="connsiteX17" fmla="*/ 2387600 w 2963333"/>
              <a:gd name="connsiteY17" fmla="*/ 381000 h 2059227"/>
              <a:gd name="connsiteX18" fmla="*/ 2370667 w 2963333"/>
              <a:gd name="connsiteY18" fmla="*/ 397934 h 2059227"/>
              <a:gd name="connsiteX19" fmla="*/ 2319867 w 2963333"/>
              <a:gd name="connsiteY19" fmla="*/ 431800 h 2059227"/>
              <a:gd name="connsiteX20" fmla="*/ 2277533 w 2963333"/>
              <a:gd name="connsiteY20" fmla="*/ 465667 h 2059227"/>
              <a:gd name="connsiteX21" fmla="*/ 2243667 w 2963333"/>
              <a:gd name="connsiteY21" fmla="*/ 474134 h 2059227"/>
              <a:gd name="connsiteX22" fmla="*/ 2226733 w 2963333"/>
              <a:gd name="connsiteY22" fmla="*/ 491067 h 2059227"/>
              <a:gd name="connsiteX23" fmla="*/ 2201333 w 2963333"/>
              <a:gd name="connsiteY23" fmla="*/ 508000 h 2059227"/>
              <a:gd name="connsiteX24" fmla="*/ 2167467 w 2963333"/>
              <a:gd name="connsiteY24" fmla="*/ 550334 h 2059227"/>
              <a:gd name="connsiteX25" fmla="*/ 2142067 w 2963333"/>
              <a:gd name="connsiteY25" fmla="*/ 558800 h 2059227"/>
              <a:gd name="connsiteX26" fmla="*/ 2099733 w 2963333"/>
              <a:gd name="connsiteY26" fmla="*/ 592667 h 2059227"/>
              <a:gd name="connsiteX27" fmla="*/ 2074333 w 2963333"/>
              <a:gd name="connsiteY27" fmla="*/ 618067 h 2059227"/>
              <a:gd name="connsiteX28" fmla="*/ 2048933 w 2963333"/>
              <a:gd name="connsiteY28" fmla="*/ 635000 h 2059227"/>
              <a:gd name="connsiteX29" fmla="*/ 2032000 w 2963333"/>
              <a:gd name="connsiteY29" fmla="*/ 651934 h 2059227"/>
              <a:gd name="connsiteX30" fmla="*/ 2006600 w 2963333"/>
              <a:gd name="connsiteY30" fmla="*/ 660400 h 2059227"/>
              <a:gd name="connsiteX31" fmla="*/ 1964267 w 2963333"/>
              <a:gd name="connsiteY31" fmla="*/ 694267 h 2059227"/>
              <a:gd name="connsiteX32" fmla="*/ 1913467 w 2963333"/>
              <a:gd name="connsiteY32" fmla="*/ 711200 h 2059227"/>
              <a:gd name="connsiteX33" fmla="*/ 1896533 w 2963333"/>
              <a:gd name="connsiteY33" fmla="*/ 728134 h 2059227"/>
              <a:gd name="connsiteX34" fmla="*/ 1871133 w 2963333"/>
              <a:gd name="connsiteY34" fmla="*/ 736600 h 2059227"/>
              <a:gd name="connsiteX35" fmla="*/ 1862667 w 2963333"/>
              <a:gd name="connsiteY35" fmla="*/ 762000 h 2059227"/>
              <a:gd name="connsiteX36" fmla="*/ 1845733 w 2963333"/>
              <a:gd name="connsiteY36" fmla="*/ 778934 h 2059227"/>
              <a:gd name="connsiteX37" fmla="*/ 1828800 w 2963333"/>
              <a:gd name="connsiteY37" fmla="*/ 804334 h 2059227"/>
              <a:gd name="connsiteX38" fmla="*/ 1778000 w 2963333"/>
              <a:gd name="connsiteY38" fmla="*/ 838200 h 2059227"/>
              <a:gd name="connsiteX39" fmla="*/ 1727200 w 2963333"/>
              <a:gd name="connsiteY39" fmla="*/ 863600 h 2059227"/>
              <a:gd name="connsiteX40" fmla="*/ 1693333 w 2963333"/>
              <a:gd name="connsiteY40" fmla="*/ 897467 h 2059227"/>
              <a:gd name="connsiteX41" fmla="*/ 1642533 w 2963333"/>
              <a:gd name="connsiteY41" fmla="*/ 922867 h 2059227"/>
              <a:gd name="connsiteX42" fmla="*/ 1625600 w 2963333"/>
              <a:gd name="connsiteY42" fmla="*/ 948267 h 2059227"/>
              <a:gd name="connsiteX43" fmla="*/ 1600200 w 2963333"/>
              <a:gd name="connsiteY43" fmla="*/ 956734 h 2059227"/>
              <a:gd name="connsiteX44" fmla="*/ 1574800 w 2963333"/>
              <a:gd name="connsiteY44" fmla="*/ 973667 h 2059227"/>
              <a:gd name="connsiteX45" fmla="*/ 1557867 w 2963333"/>
              <a:gd name="connsiteY45" fmla="*/ 999067 h 2059227"/>
              <a:gd name="connsiteX46" fmla="*/ 1532467 w 2963333"/>
              <a:gd name="connsiteY46" fmla="*/ 1041400 h 2059227"/>
              <a:gd name="connsiteX47" fmla="*/ 1498600 w 2963333"/>
              <a:gd name="connsiteY47" fmla="*/ 1049867 h 2059227"/>
              <a:gd name="connsiteX48" fmla="*/ 1422400 w 2963333"/>
              <a:gd name="connsiteY48" fmla="*/ 1092200 h 2059227"/>
              <a:gd name="connsiteX49" fmla="*/ 1346200 w 2963333"/>
              <a:gd name="connsiteY49" fmla="*/ 1134534 h 2059227"/>
              <a:gd name="connsiteX50" fmla="*/ 1329267 w 2963333"/>
              <a:gd name="connsiteY50" fmla="*/ 1210734 h 2059227"/>
              <a:gd name="connsiteX51" fmla="*/ 1312333 w 2963333"/>
              <a:gd name="connsiteY51" fmla="*/ 1244600 h 2059227"/>
              <a:gd name="connsiteX52" fmla="*/ 1286933 w 2963333"/>
              <a:gd name="connsiteY52" fmla="*/ 1202267 h 2059227"/>
              <a:gd name="connsiteX53" fmla="*/ 1236133 w 2963333"/>
              <a:gd name="connsiteY53" fmla="*/ 1236134 h 2059227"/>
              <a:gd name="connsiteX54" fmla="*/ 1185333 w 2963333"/>
              <a:gd name="connsiteY54" fmla="*/ 1261534 h 2059227"/>
              <a:gd name="connsiteX55" fmla="*/ 1143000 w 2963333"/>
              <a:gd name="connsiteY55" fmla="*/ 1303867 h 2059227"/>
              <a:gd name="connsiteX56" fmla="*/ 1151467 w 2963333"/>
              <a:gd name="connsiteY56" fmla="*/ 1278467 h 2059227"/>
              <a:gd name="connsiteX57" fmla="*/ 1176867 w 2963333"/>
              <a:gd name="connsiteY57" fmla="*/ 1253067 h 2059227"/>
              <a:gd name="connsiteX58" fmla="*/ 1202267 w 2963333"/>
              <a:gd name="connsiteY58" fmla="*/ 1236134 h 2059227"/>
              <a:gd name="connsiteX59" fmla="*/ 1270000 w 2963333"/>
              <a:gd name="connsiteY59" fmla="*/ 1185334 h 2059227"/>
              <a:gd name="connsiteX60" fmla="*/ 1320800 w 2963333"/>
              <a:gd name="connsiteY60" fmla="*/ 1168400 h 2059227"/>
              <a:gd name="connsiteX61" fmla="*/ 1295400 w 2963333"/>
              <a:gd name="connsiteY61" fmla="*/ 1176867 h 2059227"/>
              <a:gd name="connsiteX62" fmla="*/ 1270000 w 2963333"/>
              <a:gd name="connsiteY62" fmla="*/ 1193800 h 2059227"/>
              <a:gd name="connsiteX63" fmla="*/ 1236133 w 2963333"/>
              <a:gd name="connsiteY63" fmla="*/ 1227667 h 2059227"/>
              <a:gd name="connsiteX64" fmla="*/ 1159933 w 2963333"/>
              <a:gd name="connsiteY64" fmla="*/ 1270000 h 2059227"/>
              <a:gd name="connsiteX65" fmla="*/ 1117600 w 2963333"/>
              <a:gd name="connsiteY65" fmla="*/ 1295400 h 2059227"/>
              <a:gd name="connsiteX66" fmla="*/ 1075267 w 2963333"/>
              <a:gd name="connsiteY66" fmla="*/ 1320800 h 2059227"/>
              <a:gd name="connsiteX67" fmla="*/ 1058333 w 2963333"/>
              <a:gd name="connsiteY67" fmla="*/ 1337734 h 2059227"/>
              <a:gd name="connsiteX68" fmla="*/ 1041400 w 2963333"/>
              <a:gd name="connsiteY68" fmla="*/ 1363134 h 2059227"/>
              <a:gd name="connsiteX69" fmla="*/ 1066800 w 2963333"/>
              <a:gd name="connsiteY69" fmla="*/ 1354667 h 2059227"/>
              <a:gd name="connsiteX70" fmla="*/ 1092200 w 2963333"/>
              <a:gd name="connsiteY70" fmla="*/ 1346200 h 2059227"/>
              <a:gd name="connsiteX71" fmla="*/ 1100667 w 2963333"/>
              <a:gd name="connsiteY71" fmla="*/ 1320800 h 2059227"/>
              <a:gd name="connsiteX72" fmla="*/ 1143000 w 2963333"/>
              <a:gd name="connsiteY72" fmla="*/ 1270000 h 2059227"/>
              <a:gd name="connsiteX73" fmla="*/ 1168400 w 2963333"/>
              <a:gd name="connsiteY73" fmla="*/ 1253067 h 2059227"/>
              <a:gd name="connsiteX74" fmla="*/ 1143000 w 2963333"/>
              <a:gd name="connsiteY74" fmla="*/ 1303867 h 2059227"/>
              <a:gd name="connsiteX75" fmla="*/ 1117600 w 2963333"/>
              <a:gd name="connsiteY75" fmla="*/ 1312334 h 2059227"/>
              <a:gd name="connsiteX76" fmla="*/ 1075267 w 2963333"/>
              <a:gd name="connsiteY76" fmla="*/ 1346200 h 2059227"/>
              <a:gd name="connsiteX77" fmla="*/ 1032933 w 2963333"/>
              <a:gd name="connsiteY77" fmla="*/ 1371600 h 2059227"/>
              <a:gd name="connsiteX78" fmla="*/ 1016000 w 2963333"/>
              <a:gd name="connsiteY78" fmla="*/ 1388534 h 2059227"/>
              <a:gd name="connsiteX79" fmla="*/ 990600 w 2963333"/>
              <a:gd name="connsiteY79" fmla="*/ 1397000 h 2059227"/>
              <a:gd name="connsiteX80" fmla="*/ 982133 w 2963333"/>
              <a:gd name="connsiteY80" fmla="*/ 1422400 h 2059227"/>
              <a:gd name="connsiteX81" fmla="*/ 905933 w 2963333"/>
              <a:gd name="connsiteY81" fmla="*/ 1490134 h 2059227"/>
              <a:gd name="connsiteX82" fmla="*/ 863600 w 2963333"/>
              <a:gd name="connsiteY82" fmla="*/ 1524000 h 2059227"/>
              <a:gd name="connsiteX83" fmla="*/ 829733 w 2963333"/>
              <a:gd name="connsiteY83" fmla="*/ 1557867 h 2059227"/>
              <a:gd name="connsiteX84" fmla="*/ 804333 w 2963333"/>
              <a:gd name="connsiteY84" fmla="*/ 1574800 h 2059227"/>
              <a:gd name="connsiteX85" fmla="*/ 787400 w 2963333"/>
              <a:gd name="connsiteY85" fmla="*/ 1591734 h 2059227"/>
              <a:gd name="connsiteX86" fmla="*/ 762000 w 2963333"/>
              <a:gd name="connsiteY86" fmla="*/ 1600200 h 2059227"/>
              <a:gd name="connsiteX87" fmla="*/ 736600 w 2963333"/>
              <a:gd name="connsiteY87" fmla="*/ 1617134 h 2059227"/>
              <a:gd name="connsiteX88" fmla="*/ 711200 w 2963333"/>
              <a:gd name="connsiteY88" fmla="*/ 1625600 h 2059227"/>
              <a:gd name="connsiteX89" fmla="*/ 668867 w 2963333"/>
              <a:gd name="connsiteY89" fmla="*/ 1651000 h 2059227"/>
              <a:gd name="connsiteX90" fmla="*/ 677333 w 2963333"/>
              <a:gd name="connsiteY90" fmla="*/ 1710267 h 2059227"/>
              <a:gd name="connsiteX91" fmla="*/ 643467 w 2963333"/>
              <a:gd name="connsiteY91" fmla="*/ 1701800 h 2059227"/>
              <a:gd name="connsiteX92" fmla="*/ 660400 w 2963333"/>
              <a:gd name="connsiteY92" fmla="*/ 1676400 h 2059227"/>
              <a:gd name="connsiteX93" fmla="*/ 635000 w 2963333"/>
              <a:gd name="connsiteY93" fmla="*/ 1701800 h 2059227"/>
              <a:gd name="connsiteX94" fmla="*/ 584200 w 2963333"/>
              <a:gd name="connsiteY94" fmla="*/ 1735667 h 2059227"/>
              <a:gd name="connsiteX95" fmla="*/ 558800 w 2963333"/>
              <a:gd name="connsiteY95" fmla="*/ 1752600 h 2059227"/>
              <a:gd name="connsiteX96" fmla="*/ 516467 w 2963333"/>
              <a:gd name="connsiteY96" fmla="*/ 1794934 h 2059227"/>
              <a:gd name="connsiteX97" fmla="*/ 499533 w 2963333"/>
              <a:gd name="connsiteY97" fmla="*/ 1811867 h 2059227"/>
              <a:gd name="connsiteX98" fmla="*/ 474133 w 2963333"/>
              <a:gd name="connsiteY98" fmla="*/ 1828800 h 2059227"/>
              <a:gd name="connsiteX99" fmla="*/ 431800 w 2963333"/>
              <a:gd name="connsiteY99" fmla="*/ 1862667 h 2059227"/>
              <a:gd name="connsiteX100" fmla="*/ 381000 w 2963333"/>
              <a:gd name="connsiteY100" fmla="*/ 1879600 h 2059227"/>
              <a:gd name="connsiteX101" fmla="*/ 355600 w 2963333"/>
              <a:gd name="connsiteY101" fmla="*/ 1888067 h 2059227"/>
              <a:gd name="connsiteX102" fmla="*/ 330200 w 2963333"/>
              <a:gd name="connsiteY102" fmla="*/ 1896534 h 2059227"/>
              <a:gd name="connsiteX103" fmla="*/ 355600 w 2963333"/>
              <a:gd name="connsiteY103" fmla="*/ 1888067 h 2059227"/>
              <a:gd name="connsiteX104" fmla="*/ 381000 w 2963333"/>
              <a:gd name="connsiteY104" fmla="*/ 1879600 h 2059227"/>
              <a:gd name="connsiteX105" fmla="*/ 406400 w 2963333"/>
              <a:gd name="connsiteY105" fmla="*/ 1871134 h 2059227"/>
              <a:gd name="connsiteX106" fmla="*/ 431800 w 2963333"/>
              <a:gd name="connsiteY106" fmla="*/ 1854200 h 2059227"/>
              <a:gd name="connsiteX107" fmla="*/ 465667 w 2963333"/>
              <a:gd name="connsiteY107" fmla="*/ 1803400 h 2059227"/>
              <a:gd name="connsiteX108" fmla="*/ 491067 w 2963333"/>
              <a:gd name="connsiteY108" fmla="*/ 1786467 h 2059227"/>
              <a:gd name="connsiteX109" fmla="*/ 457200 w 2963333"/>
              <a:gd name="connsiteY109" fmla="*/ 1820334 h 2059227"/>
              <a:gd name="connsiteX110" fmla="*/ 431800 w 2963333"/>
              <a:gd name="connsiteY110" fmla="*/ 1845734 h 2059227"/>
              <a:gd name="connsiteX111" fmla="*/ 372533 w 2963333"/>
              <a:gd name="connsiteY111" fmla="*/ 1879600 h 2059227"/>
              <a:gd name="connsiteX112" fmla="*/ 321733 w 2963333"/>
              <a:gd name="connsiteY112" fmla="*/ 1896534 h 2059227"/>
              <a:gd name="connsiteX113" fmla="*/ 296333 w 2963333"/>
              <a:gd name="connsiteY113" fmla="*/ 1905000 h 2059227"/>
              <a:gd name="connsiteX114" fmla="*/ 279400 w 2963333"/>
              <a:gd name="connsiteY114" fmla="*/ 1921934 h 2059227"/>
              <a:gd name="connsiteX115" fmla="*/ 254000 w 2963333"/>
              <a:gd name="connsiteY115" fmla="*/ 1930400 h 2059227"/>
              <a:gd name="connsiteX116" fmla="*/ 262467 w 2963333"/>
              <a:gd name="connsiteY116" fmla="*/ 1989667 h 2059227"/>
              <a:gd name="connsiteX117" fmla="*/ 270933 w 2963333"/>
              <a:gd name="connsiteY117" fmla="*/ 1964267 h 2059227"/>
              <a:gd name="connsiteX118" fmla="*/ 245533 w 2963333"/>
              <a:gd name="connsiteY118" fmla="*/ 1972734 h 2059227"/>
              <a:gd name="connsiteX119" fmla="*/ 194733 w 2963333"/>
              <a:gd name="connsiteY119" fmla="*/ 2006600 h 2059227"/>
              <a:gd name="connsiteX120" fmla="*/ 169333 w 2963333"/>
              <a:gd name="connsiteY120" fmla="*/ 2023534 h 2059227"/>
              <a:gd name="connsiteX121" fmla="*/ 135467 w 2963333"/>
              <a:gd name="connsiteY121" fmla="*/ 2040467 h 2059227"/>
              <a:gd name="connsiteX122" fmla="*/ 118533 w 2963333"/>
              <a:gd name="connsiteY122" fmla="*/ 2057400 h 2059227"/>
              <a:gd name="connsiteX123" fmla="*/ 135467 w 2963333"/>
              <a:gd name="connsiteY123" fmla="*/ 2023534 h 2059227"/>
              <a:gd name="connsiteX124" fmla="*/ 152400 w 2963333"/>
              <a:gd name="connsiteY124" fmla="*/ 2006600 h 2059227"/>
              <a:gd name="connsiteX125" fmla="*/ 101600 w 2963333"/>
              <a:gd name="connsiteY125" fmla="*/ 2032000 h 2059227"/>
              <a:gd name="connsiteX126" fmla="*/ 25400 w 2963333"/>
              <a:gd name="connsiteY126" fmla="*/ 2048934 h 2059227"/>
              <a:gd name="connsiteX127" fmla="*/ 0 w 2963333"/>
              <a:gd name="connsiteY127" fmla="*/ 2057400 h 2059227"/>
              <a:gd name="connsiteX128" fmla="*/ 33867 w 2963333"/>
              <a:gd name="connsiteY128" fmla="*/ 2015067 h 2059227"/>
              <a:gd name="connsiteX129" fmla="*/ 59267 w 2963333"/>
              <a:gd name="connsiteY129" fmla="*/ 2023534 h 2059227"/>
              <a:gd name="connsiteX130" fmla="*/ 127000 w 2963333"/>
              <a:gd name="connsiteY130" fmla="*/ 2006600 h 2059227"/>
              <a:gd name="connsiteX131" fmla="*/ 177800 w 2963333"/>
              <a:gd name="connsiteY131" fmla="*/ 1972734 h 2059227"/>
              <a:gd name="connsiteX132" fmla="*/ 237067 w 2963333"/>
              <a:gd name="connsiteY132" fmla="*/ 1955800 h 2059227"/>
              <a:gd name="connsiteX133" fmla="*/ 262467 w 2963333"/>
              <a:gd name="connsiteY133" fmla="*/ 1938867 h 2059227"/>
              <a:gd name="connsiteX134" fmla="*/ 313267 w 2963333"/>
              <a:gd name="connsiteY134" fmla="*/ 1921934 h 2059227"/>
              <a:gd name="connsiteX135" fmla="*/ 364067 w 2963333"/>
              <a:gd name="connsiteY135" fmla="*/ 1896534 h 2059227"/>
              <a:gd name="connsiteX136" fmla="*/ 364067 w 2963333"/>
              <a:gd name="connsiteY136" fmla="*/ 1888067 h 205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963333" h="2059227">
                <a:moveTo>
                  <a:pt x="2963333" y="0"/>
                </a:moveTo>
                <a:cubicBezTo>
                  <a:pt x="2949222" y="5645"/>
                  <a:pt x="2933367" y="8100"/>
                  <a:pt x="2921000" y="16934"/>
                </a:cubicBezTo>
                <a:cubicBezTo>
                  <a:pt x="2853987" y="64802"/>
                  <a:pt x="2953302" y="25924"/>
                  <a:pt x="2878667" y="50800"/>
                </a:cubicBezTo>
                <a:cubicBezTo>
                  <a:pt x="2862916" y="66551"/>
                  <a:pt x="2857695" y="73986"/>
                  <a:pt x="2836333" y="84667"/>
                </a:cubicBezTo>
                <a:cubicBezTo>
                  <a:pt x="2828351" y="88658"/>
                  <a:pt x="2818915" y="89143"/>
                  <a:pt x="2810933" y="93134"/>
                </a:cubicBezTo>
                <a:cubicBezTo>
                  <a:pt x="2801832" y="97685"/>
                  <a:pt x="2794634" y="105516"/>
                  <a:pt x="2785533" y="110067"/>
                </a:cubicBezTo>
                <a:cubicBezTo>
                  <a:pt x="2715426" y="145120"/>
                  <a:pt x="2807525" y="86940"/>
                  <a:pt x="2734733" y="135467"/>
                </a:cubicBezTo>
                <a:cubicBezTo>
                  <a:pt x="2729089" y="143934"/>
                  <a:pt x="2725746" y="154510"/>
                  <a:pt x="2717800" y="160867"/>
                </a:cubicBezTo>
                <a:cubicBezTo>
                  <a:pt x="2710831" y="166442"/>
                  <a:pt x="2700382" y="165343"/>
                  <a:pt x="2692400" y="169334"/>
                </a:cubicBezTo>
                <a:cubicBezTo>
                  <a:pt x="2683299" y="173885"/>
                  <a:pt x="2675467" y="180623"/>
                  <a:pt x="2667000" y="186267"/>
                </a:cubicBezTo>
                <a:cubicBezTo>
                  <a:pt x="2633276" y="236854"/>
                  <a:pt x="2670105" y="192871"/>
                  <a:pt x="2624667" y="220134"/>
                </a:cubicBezTo>
                <a:cubicBezTo>
                  <a:pt x="2617822" y="224241"/>
                  <a:pt x="2613966" y="232080"/>
                  <a:pt x="2607733" y="237067"/>
                </a:cubicBezTo>
                <a:cubicBezTo>
                  <a:pt x="2584286" y="255824"/>
                  <a:pt x="2583761" y="253524"/>
                  <a:pt x="2556933" y="262467"/>
                </a:cubicBezTo>
                <a:cubicBezTo>
                  <a:pt x="2548466" y="270934"/>
                  <a:pt x="2540984" y="280516"/>
                  <a:pt x="2531533" y="287867"/>
                </a:cubicBezTo>
                <a:cubicBezTo>
                  <a:pt x="2531523" y="287875"/>
                  <a:pt x="2468039" y="330197"/>
                  <a:pt x="2455333" y="338667"/>
                </a:cubicBezTo>
                <a:cubicBezTo>
                  <a:pt x="2446866" y="344311"/>
                  <a:pt x="2437128" y="348405"/>
                  <a:pt x="2429933" y="355600"/>
                </a:cubicBezTo>
                <a:cubicBezTo>
                  <a:pt x="2424289" y="361245"/>
                  <a:pt x="2419845" y="368427"/>
                  <a:pt x="2413000" y="372534"/>
                </a:cubicBezTo>
                <a:cubicBezTo>
                  <a:pt x="2405347" y="377126"/>
                  <a:pt x="2396067" y="378178"/>
                  <a:pt x="2387600" y="381000"/>
                </a:cubicBezTo>
                <a:cubicBezTo>
                  <a:pt x="2381956" y="386645"/>
                  <a:pt x="2377053" y="393144"/>
                  <a:pt x="2370667" y="397934"/>
                </a:cubicBezTo>
                <a:cubicBezTo>
                  <a:pt x="2354386" y="410145"/>
                  <a:pt x="2334257" y="417410"/>
                  <a:pt x="2319867" y="431800"/>
                </a:cubicBezTo>
                <a:cubicBezTo>
                  <a:pt x="2306211" y="445456"/>
                  <a:pt x="2296225" y="457656"/>
                  <a:pt x="2277533" y="465667"/>
                </a:cubicBezTo>
                <a:cubicBezTo>
                  <a:pt x="2266838" y="470251"/>
                  <a:pt x="2254956" y="471312"/>
                  <a:pt x="2243667" y="474134"/>
                </a:cubicBezTo>
                <a:cubicBezTo>
                  <a:pt x="2238022" y="479778"/>
                  <a:pt x="2232966" y="486080"/>
                  <a:pt x="2226733" y="491067"/>
                </a:cubicBezTo>
                <a:cubicBezTo>
                  <a:pt x="2218787" y="497424"/>
                  <a:pt x="2208528" y="500805"/>
                  <a:pt x="2201333" y="508000"/>
                </a:cubicBezTo>
                <a:cubicBezTo>
                  <a:pt x="2184031" y="525302"/>
                  <a:pt x="2188411" y="537767"/>
                  <a:pt x="2167467" y="550334"/>
                </a:cubicBezTo>
                <a:cubicBezTo>
                  <a:pt x="2159814" y="554926"/>
                  <a:pt x="2150534" y="555978"/>
                  <a:pt x="2142067" y="558800"/>
                </a:cubicBezTo>
                <a:cubicBezTo>
                  <a:pt x="2092801" y="608066"/>
                  <a:pt x="2163817" y="539264"/>
                  <a:pt x="2099733" y="592667"/>
                </a:cubicBezTo>
                <a:cubicBezTo>
                  <a:pt x="2090535" y="600332"/>
                  <a:pt x="2083531" y="610402"/>
                  <a:pt x="2074333" y="618067"/>
                </a:cubicBezTo>
                <a:cubicBezTo>
                  <a:pt x="2066516" y="624581"/>
                  <a:pt x="2056879" y="628643"/>
                  <a:pt x="2048933" y="635000"/>
                </a:cubicBezTo>
                <a:cubicBezTo>
                  <a:pt x="2042700" y="639987"/>
                  <a:pt x="2038845" y="647827"/>
                  <a:pt x="2032000" y="651934"/>
                </a:cubicBezTo>
                <a:cubicBezTo>
                  <a:pt x="2024347" y="656526"/>
                  <a:pt x="2015067" y="657578"/>
                  <a:pt x="2006600" y="660400"/>
                </a:cubicBezTo>
                <a:cubicBezTo>
                  <a:pt x="1992525" y="674476"/>
                  <a:pt x="1983494" y="685722"/>
                  <a:pt x="1964267" y="694267"/>
                </a:cubicBezTo>
                <a:cubicBezTo>
                  <a:pt x="1947956" y="701516"/>
                  <a:pt x="1913467" y="711200"/>
                  <a:pt x="1913467" y="711200"/>
                </a:cubicBezTo>
                <a:cubicBezTo>
                  <a:pt x="1907822" y="716845"/>
                  <a:pt x="1903378" y="724027"/>
                  <a:pt x="1896533" y="728134"/>
                </a:cubicBezTo>
                <a:cubicBezTo>
                  <a:pt x="1888880" y="732726"/>
                  <a:pt x="1877444" y="730289"/>
                  <a:pt x="1871133" y="736600"/>
                </a:cubicBezTo>
                <a:cubicBezTo>
                  <a:pt x="1864822" y="742911"/>
                  <a:pt x="1867259" y="754347"/>
                  <a:pt x="1862667" y="762000"/>
                </a:cubicBezTo>
                <a:cubicBezTo>
                  <a:pt x="1858560" y="768845"/>
                  <a:pt x="1850720" y="772700"/>
                  <a:pt x="1845733" y="778934"/>
                </a:cubicBezTo>
                <a:cubicBezTo>
                  <a:pt x="1839376" y="786880"/>
                  <a:pt x="1836458" y="797633"/>
                  <a:pt x="1828800" y="804334"/>
                </a:cubicBezTo>
                <a:cubicBezTo>
                  <a:pt x="1813484" y="817735"/>
                  <a:pt x="1794933" y="826911"/>
                  <a:pt x="1778000" y="838200"/>
                </a:cubicBezTo>
                <a:cubicBezTo>
                  <a:pt x="1745172" y="860085"/>
                  <a:pt x="1762256" y="851916"/>
                  <a:pt x="1727200" y="863600"/>
                </a:cubicBezTo>
                <a:cubicBezTo>
                  <a:pt x="1715911" y="874889"/>
                  <a:pt x="1708479" y="892418"/>
                  <a:pt x="1693333" y="897467"/>
                </a:cubicBezTo>
                <a:cubicBezTo>
                  <a:pt x="1658280" y="909152"/>
                  <a:pt x="1675359" y="900984"/>
                  <a:pt x="1642533" y="922867"/>
                </a:cubicBezTo>
                <a:cubicBezTo>
                  <a:pt x="1636889" y="931334"/>
                  <a:pt x="1633546" y="941910"/>
                  <a:pt x="1625600" y="948267"/>
                </a:cubicBezTo>
                <a:cubicBezTo>
                  <a:pt x="1618631" y="953842"/>
                  <a:pt x="1608182" y="952743"/>
                  <a:pt x="1600200" y="956734"/>
                </a:cubicBezTo>
                <a:cubicBezTo>
                  <a:pt x="1591099" y="961285"/>
                  <a:pt x="1583267" y="968023"/>
                  <a:pt x="1574800" y="973667"/>
                </a:cubicBezTo>
                <a:cubicBezTo>
                  <a:pt x="1569156" y="982134"/>
                  <a:pt x="1563260" y="990438"/>
                  <a:pt x="1557867" y="999067"/>
                </a:cubicBezTo>
                <a:cubicBezTo>
                  <a:pt x="1549145" y="1013022"/>
                  <a:pt x="1544961" y="1030691"/>
                  <a:pt x="1532467" y="1041400"/>
                </a:cubicBezTo>
                <a:cubicBezTo>
                  <a:pt x="1523632" y="1048973"/>
                  <a:pt x="1509889" y="1047045"/>
                  <a:pt x="1498600" y="1049867"/>
                </a:cubicBezTo>
                <a:cubicBezTo>
                  <a:pt x="1440374" y="1088685"/>
                  <a:pt x="1467107" y="1077299"/>
                  <a:pt x="1422400" y="1092200"/>
                </a:cubicBezTo>
                <a:cubicBezTo>
                  <a:pt x="1364174" y="1131018"/>
                  <a:pt x="1390907" y="1119631"/>
                  <a:pt x="1346200" y="1134534"/>
                </a:cubicBezTo>
                <a:cubicBezTo>
                  <a:pt x="1343903" y="1146019"/>
                  <a:pt x="1334388" y="1197077"/>
                  <a:pt x="1329267" y="1210734"/>
                </a:cubicBezTo>
                <a:cubicBezTo>
                  <a:pt x="1324835" y="1222552"/>
                  <a:pt x="1317978" y="1233311"/>
                  <a:pt x="1312333" y="1244600"/>
                </a:cubicBezTo>
                <a:cubicBezTo>
                  <a:pt x="1311337" y="1241612"/>
                  <a:pt x="1301239" y="1198691"/>
                  <a:pt x="1286933" y="1202267"/>
                </a:cubicBezTo>
                <a:cubicBezTo>
                  <a:pt x="1267189" y="1207203"/>
                  <a:pt x="1253066" y="1224845"/>
                  <a:pt x="1236133" y="1236134"/>
                </a:cubicBezTo>
                <a:cubicBezTo>
                  <a:pt x="1203308" y="1258017"/>
                  <a:pt x="1220385" y="1249849"/>
                  <a:pt x="1185333" y="1261534"/>
                </a:cubicBezTo>
                <a:cubicBezTo>
                  <a:pt x="1182511" y="1265767"/>
                  <a:pt x="1157111" y="1310923"/>
                  <a:pt x="1143000" y="1303867"/>
                </a:cubicBezTo>
                <a:cubicBezTo>
                  <a:pt x="1135018" y="1299876"/>
                  <a:pt x="1146516" y="1285893"/>
                  <a:pt x="1151467" y="1278467"/>
                </a:cubicBezTo>
                <a:cubicBezTo>
                  <a:pt x="1158109" y="1268504"/>
                  <a:pt x="1167669" y="1260732"/>
                  <a:pt x="1176867" y="1253067"/>
                </a:cubicBezTo>
                <a:cubicBezTo>
                  <a:pt x="1184684" y="1246553"/>
                  <a:pt x="1194321" y="1242491"/>
                  <a:pt x="1202267" y="1236134"/>
                </a:cubicBezTo>
                <a:cubicBezTo>
                  <a:pt x="1230925" y="1213207"/>
                  <a:pt x="1219353" y="1202217"/>
                  <a:pt x="1270000" y="1185334"/>
                </a:cubicBezTo>
                <a:lnTo>
                  <a:pt x="1320800" y="1168400"/>
                </a:lnTo>
                <a:cubicBezTo>
                  <a:pt x="1329267" y="1165578"/>
                  <a:pt x="1302826" y="1171917"/>
                  <a:pt x="1295400" y="1176867"/>
                </a:cubicBezTo>
                <a:cubicBezTo>
                  <a:pt x="1286933" y="1182511"/>
                  <a:pt x="1277726" y="1187178"/>
                  <a:pt x="1270000" y="1193800"/>
                </a:cubicBezTo>
                <a:cubicBezTo>
                  <a:pt x="1257878" y="1204190"/>
                  <a:pt x="1249417" y="1218811"/>
                  <a:pt x="1236133" y="1227667"/>
                </a:cubicBezTo>
                <a:cubicBezTo>
                  <a:pt x="1177907" y="1266485"/>
                  <a:pt x="1204640" y="1255099"/>
                  <a:pt x="1159933" y="1270000"/>
                </a:cubicBezTo>
                <a:cubicBezTo>
                  <a:pt x="1117028" y="1312907"/>
                  <a:pt x="1172554" y="1262427"/>
                  <a:pt x="1117600" y="1295400"/>
                </a:cubicBezTo>
                <a:cubicBezTo>
                  <a:pt x="1059491" y="1330266"/>
                  <a:pt x="1147220" y="1296817"/>
                  <a:pt x="1075267" y="1320800"/>
                </a:cubicBezTo>
                <a:cubicBezTo>
                  <a:pt x="1069622" y="1326445"/>
                  <a:pt x="1063320" y="1331500"/>
                  <a:pt x="1058333" y="1337734"/>
                </a:cubicBezTo>
                <a:cubicBezTo>
                  <a:pt x="1051976" y="1345680"/>
                  <a:pt x="1031747" y="1366352"/>
                  <a:pt x="1041400" y="1363134"/>
                </a:cubicBezTo>
                <a:lnTo>
                  <a:pt x="1066800" y="1354667"/>
                </a:lnTo>
                <a:lnTo>
                  <a:pt x="1092200" y="1346200"/>
                </a:lnTo>
                <a:cubicBezTo>
                  <a:pt x="1095022" y="1337733"/>
                  <a:pt x="1096676" y="1328782"/>
                  <a:pt x="1100667" y="1320800"/>
                </a:cubicBezTo>
                <a:cubicBezTo>
                  <a:pt x="1110182" y="1301771"/>
                  <a:pt x="1126949" y="1283375"/>
                  <a:pt x="1143000" y="1270000"/>
                </a:cubicBezTo>
                <a:cubicBezTo>
                  <a:pt x="1150817" y="1263486"/>
                  <a:pt x="1159933" y="1258711"/>
                  <a:pt x="1168400" y="1253067"/>
                </a:cubicBezTo>
                <a:cubicBezTo>
                  <a:pt x="1162823" y="1269799"/>
                  <a:pt x="1157920" y="1291931"/>
                  <a:pt x="1143000" y="1303867"/>
                </a:cubicBezTo>
                <a:cubicBezTo>
                  <a:pt x="1136031" y="1309442"/>
                  <a:pt x="1126067" y="1309512"/>
                  <a:pt x="1117600" y="1312334"/>
                </a:cubicBezTo>
                <a:cubicBezTo>
                  <a:pt x="1083874" y="1362924"/>
                  <a:pt x="1120707" y="1318936"/>
                  <a:pt x="1075267" y="1346200"/>
                </a:cubicBezTo>
                <a:cubicBezTo>
                  <a:pt x="1017157" y="1381066"/>
                  <a:pt x="1104885" y="1347618"/>
                  <a:pt x="1032933" y="1371600"/>
                </a:cubicBezTo>
                <a:cubicBezTo>
                  <a:pt x="1027289" y="1377245"/>
                  <a:pt x="1022845" y="1384427"/>
                  <a:pt x="1016000" y="1388534"/>
                </a:cubicBezTo>
                <a:cubicBezTo>
                  <a:pt x="1008347" y="1393126"/>
                  <a:pt x="996911" y="1390689"/>
                  <a:pt x="990600" y="1397000"/>
                </a:cubicBezTo>
                <a:cubicBezTo>
                  <a:pt x="984289" y="1403311"/>
                  <a:pt x="987488" y="1415260"/>
                  <a:pt x="982133" y="1422400"/>
                </a:cubicBezTo>
                <a:cubicBezTo>
                  <a:pt x="959712" y="1452295"/>
                  <a:pt x="934630" y="1468612"/>
                  <a:pt x="905933" y="1490134"/>
                </a:cubicBezTo>
                <a:cubicBezTo>
                  <a:pt x="864672" y="1552027"/>
                  <a:pt x="915649" y="1486823"/>
                  <a:pt x="863600" y="1524000"/>
                </a:cubicBezTo>
                <a:cubicBezTo>
                  <a:pt x="850609" y="1533279"/>
                  <a:pt x="843017" y="1549011"/>
                  <a:pt x="829733" y="1557867"/>
                </a:cubicBezTo>
                <a:cubicBezTo>
                  <a:pt x="821266" y="1563511"/>
                  <a:pt x="812279" y="1568443"/>
                  <a:pt x="804333" y="1574800"/>
                </a:cubicBezTo>
                <a:cubicBezTo>
                  <a:pt x="798100" y="1579787"/>
                  <a:pt x="794245" y="1587627"/>
                  <a:pt x="787400" y="1591734"/>
                </a:cubicBezTo>
                <a:cubicBezTo>
                  <a:pt x="779747" y="1596326"/>
                  <a:pt x="770467" y="1597378"/>
                  <a:pt x="762000" y="1600200"/>
                </a:cubicBezTo>
                <a:cubicBezTo>
                  <a:pt x="753533" y="1605845"/>
                  <a:pt x="745702" y="1612583"/>
                  <a:pt x="736600" y="1617134"/>
                </a:cubicBezTo>
                <a:cubicBezTo>
                  <a:pt x="728618" y="1621125"/>
                  <a:pt x="718853" y="1621008"/>
                  <a:pt x="711200" y="1625600"/>
                </a:cubicBezTo>
                <a:cubicBezTo>
                  <a:pt x="653091" y="1660466"/>
                  <a:pt x="740820" y="1627017"/>
                  <a:pt x="668867" y="1651000"/>
                </a:cubicBezTo>
                <a:cubicBezTo>
                  <a:pt x="670705" y="1654677"/>
                  <a:pt x="703287" y="1699885"/>
                  <a:pt x="677333" y="1710267"/>
                </a:cubicBezTo>
                <a:cubicBezTo>
                  <a:pt x="666529" y="1714589"/>
                  <a:pt x="654756" y="1704622"/>
                  <a:pt x="643467" y="1701800"/>
                </a:cubicBezTo>
                <a:cubicBezTo>
                  <a:pt x="649111" y="1693333"/>
                  <a:pt x="667595" y="1669205"/>
                  <a:pt x="660400" y="1676400"/>
                </a:cubicBezTo>
                <a:cubicBezTo>
                  <a:pt x="651933" y="1684867"/>
                  <a:pt x="644451" y="1694449"/>
                  <a:pt x="635000" y="1701800"/>
                </a:cubicBezTo>
                <a:cubicBezTo>
                  <a:pt x="618936" y="1714295"/>
                  <a:pt x="601133" y="1724378"/>
                  <a:pt x="584200" y="1735667"/>
                </a:cubicBezTo>
                <a:cubicBezTo>
                  <a:pt x="575733" y="1741311"/>
                  <a:pt x="565995" y="1745405"/>
                  <a:pt x="558800" y="1752600"/>
                </a:cubicBezTo>
                <a:lnTo>
                  <a:pt x="516467" y="1794934"/>
                </a:lnTo>
                <a:cubicBezTo>
                  <a:pt x="510822" y="1800579"/>
                  <a:pt x="506175" y="1807439"/>
                  <a:pt x="499533" y="1811867"/>
                </a:cubicBezTo>
                <a:cubicBezTo>
                  <a:pt x="491066" y="1817511"/>
                  <a:pt x="482079" y="1822443"/>
                  <a:pt x="474133" y="1828800"/>
                </a:cubicBezTo>
                <a:cubicBezTo>
                  <a:pt x="452140" y="1846395"/>
                  <a:pt x="461121" y="1849636"/>
                  <a:pt x="431800" y="1862667"/>
                </a:cubicBezTo>
                <a:cubicBezTo>
                  <a:pt x="415489" y="1869916"/>
                  <a:pt x="397933" y="1873956"/>
                  <a:pt x="381000" y="1879600"/>
                </a:cubicBezTo>
                <a:lnTo>
                  <a:pt x="355600" y="1888067"/>
                </a:lnTo>
                <a:lnTo>
                  <a:pt x="330200" y="1896534"/>
                </a:lnTo>
                <a:lnTo>
                  <a:pt x="355600" y="1888067"/>
                </a:lnTo>
                <a:lnTo>
                  <a:pt x="381000" y="1879600"/>
                </a:lnTo>
                <a:lnTo>
                  <a:pt x="406400" y="1871134"/>
                </a:lnTo>
                <a:cubicBezTo>
                  <a:pt x="414867" y="1865489"/>
                  <a:pt x="425443" y="1862146"/>
                  <a:pt x="431800" y="1854200"/>
                </a:cubicBezTo>
                <a:cubicBezTo>
                  <a:pt x="486059" y="1786376"/>
                  <a:pt x="377601" y="1876788"/>
                  <a:pt x="465667" y="1803400"/>
                </a:cubicBezTo>
                <a:cubicBezTo>
                  <a:pt x="473484" y="1796886"/>
                  <a:pt x="495618" y="1777366"/>
                  <a:pt x="491067" y="1786467"/>
                </a:cubicBezTo>
                <a:cubicBezTo>
                  <a:pt x="483927" y="1800747"/>
                  <a:pt x="468489" y="1809045"/>
                  <a:pt x="457200" y="1820334"/>
                </a:cubicBezTo>
                <a:cubicBezTo>
                  <a:pt x="448733" y="1828801"/>
                  <a:pt x="441763" y="1839092"/>
                  <a:pt x="431800" y="1845734"/>
                </a:cubicBezTo>
                <a:cubicBezTo>
                  <a:pt x="408888" y="1861009"/>
                  <a:pt x="399390" y="1868857"/>
                  <a:pt x="372533" y="1879600"/>
                </a:cubicBezTo>
                <a:cubicBezTo>
                  <a:pt x="355960" y="1886229"/>
                  <a:pt x="338666" y="1890890"/>
                  <a:pt x="321733" y="1896534"/>
                </a:cubicBezTo>
                <a:lnTo>
                  <a:pt x="296333" y="1905000"/>
                </a:lnTo>
                <a:cubicBezTo>
                  <a:pt x="290689" y="1910645"/>
                  <a:pt x="286973" y="1919410"/>
                  <a:pt x="279400" y="1921934"/>
                </a:cubicBezTo>
                <a:lnTo>
                  <a:pt x="254000" y="1930400"/>
                </a:lnTo>
                <a:cubicBezTo>
                  <a:pt x="256822" y="1950156"/>
                  <a:pt x="253543" y="1971817"/>
                  <a:pt x="262467" y="1989667"/>
                </a:cubicBezTo>
                <a:cubicBezTo>
                  <a:pt x="266458" y="1997649"/>
                  <a:pt x="277244" y="1970577"/>
                  <a:pt x="270933" y="1964267"/>
                </a:cubicBezTo>
                <a:cubicBezTo>
                  <a:pt x="264622" y="1957956"/>
                  <a:pt x="253335" y="1968400"/>
                  <a:pt x="245533" y="1972734"/>
                </a:cubicBezTo>
                <a:cubicBezTo>
                  <a:pt x="227743" y="1982617"/>
                  <a:pt x="211666" y="1995311"/>
                  <a:pt x="194733" y="2006600"/>
                </a:cubicBezTo>
                <a:cubicBezTo>
                  <a:pt x="186266" y="2012245"/>
                  <a:pt x="178435" y="2018983"/>
                  <a:pt x="169333" y="2023534"/>
                </a:cubicBezTo>
                <a:cubicBezTo>
                  <a:pt x="158044" y="2029178"/>
                  <a:pt x="145968" y="2033466"/>
                  <a:pt x="135467" y="2040467"/>
                </a:cubicBezTo>
                <a:cubicBezTo>
                  <a:pt x="128825" y="2044895"/>
                  <a:pt x="118533" y="2065383"/>
                  <a:pt x="118533" y="2057400"/>
                </a:cubicBezTo>
                <a:cubicBezTo>
                  <a:pt x="118533" y="2044779"/>
                  <a:pt x="128466" y="2034035"/>
                  <a:pt x="135467" y="2023534"/>
                </a:cubicBezTo>
                <a:cubicBezTo>
                  <a:pt x="139895" y="2016892"/>
                  <a:pt x="159973" y="2004076"/>
                  <a:pt x="152400" y="2006600"/>
                </a:cubicBezTo>
                <a:cubicBezTo>
                  <a:pt x="88556" y="2027882"/>
                  <a:pt x="167252" y="1999174"/>
                  <a:pt x="101600" y="2032000"/>
                </a:cubicBezTo>
                <a:cubicBezTo>
                  <a:pt x="78727" y="2043436"/>
                  <a:pt x="48815" y="2043731"/>
                  <a:pt x="25400" y="2048934"/>
                </a:cubicBezTo>
                <a:cubicBezTo>
                  <a:pt x="16688" y="2050870"/>
                  <a:pt x="8467" y="2054578"/>
                  <a:pt x="0" y="2057400"/>
                </a:cubicBezTo>
                <a:cubicBezTo>
                  <a:pt x="6604" y="2037589"/>
                  <a:pt x="6834" y="2019572"/>
                  <a:pt x="33867" y="2015067"/>
                </a:cubicBezTo>
                <a:cubicBezTo>
                  <a:pt x="42670" y="2013600"/>
                  <a:pt x="50800" y="2020712"/>
                  <a:pt x="59267" y="2023534"/>
                </a:cubicBezTo>
                <a:cubicBezTo>
                  <a:pt x="70997" y="2021188"/>
                  <a:pt x="112355" y="2014736"/>
                  <a:pt x="127000" y="2006600"/>
                </a:cubicBezTo>
                <a:cubicBezTo>
                  <a:pt x="144790" y="1996717"/>
                  <a:pt x="158493" y="1979170"/>
                  <a:pt x="177800" y="1972734"/>
                </a:cubicBezTo>
                <a:cubicBezTo>
                  <a:pt x="214239" y="1960587"/>
                  <a:pt x="194542" y="1966432"/>
                  <a:pt x="237067" y="1955800"/>
                </a:cubicBezTo>
                <a:cubicBezTo>
                  <a:pt x="245534" y="1950156"/>
                  <a:pt x="253168" y="1943000"/>
                  <a:pt x="262467" y="1938867"/>
                </a:cubicBezTo>
                <a:cubicBezTo>
                  <a:pt x="278778" y="1931618"/>
                  <a:pt x="296334" y="1927578"/>
                  <a:pt x="313267" y="1921934"/>
                </a:cubicBezTo>
                <a:cubicBezTo>
                  <a:pt x="333924" y="1915048"/>
                  <a:pt x="347656" y="1912945"/>
                  <a:pt x="364067" y="1896534"/>
                </a:cubicBezTo>
                <a:lnTo>
                  <a:pt x="364067" y="1888067"/>
                </a:lnTo>
              </a:path>
            </a:pathLst>
          </a:cu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descr="sigma_RH_TS_290-30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505" y="0"/>
            <a:ext cx="3918857" cy="6858000"/>
          </a:xfrm>
          <a:prstGeom prst="rect">
            <a:avLst/>
          </a:prstGeom>
        </p:spPr>
      </p:pic>
      <p:sp>
        <p:nvSpPr>
          <p:cNvPr id="13" name="Title 1"/>
          <p:cNvSpPr txBox="1">
            <a:spLocks/>
          </p:cNvSpPr>
          <p:nvPr/>
        </p:nvSpPr>
        <p:spPr bwMode="auto">
          <a:xfrm>
            <a:off x="0" y="6316132"/>
            <a:ext cx="5169505"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000" kern="1200">
                <a:solidFill>
                  <a:schemeClr val="tx1"/>
                </a:solidFill>
                <a:latin typeface="Helvetica"/>
                <a:ea typeface="ＭＳ Ｐゴシック" charset="0"/>
                <a:cs typeface="Helvetica"/>
              </a:defRPr>
            </a:lvl1pPr>
            <a:lvl2pPr algn="l" defTabSz="457200" rtl="0" eaLnBrk="1" fontAlgn="base" hangingPunct="1">
              <a:spcBef>
                <a:spcPct val="0"/>
              </a:spcBef>
              <a:spcAft>
                <a:spcPct val="0"/>
              </a:spcAft>
              <a:defRPr sz="4000">
                <a:solidFill>
                  <a:schemeClr val="tx1"/>
                </a:solidFill>
                <a:latin typeface="Helvetica" charset="0"/>
                <a:ea typeface="ＭＳ Ｐゴシック" charset="0"/>
              </a:defRPr>
            </a:lvl2pPr>
            <a:lvl3pPr algn="l" defTabSz="457200" rtl="0" eaLnBrk="1" fontAlgn="base" hangingPunct="1">
              <a:spcBef>
                <a:spcPct val="0"/>
              </a:spcBef>
              <a:spcAft>
                <a:spcPct val="0"/>
              </a:spcAft>
              <a:defRPr sz="4000">
                <a:solidFill>
                  <a:schemeClr val="tx1"/>
                </a:solidFill>
                <a:latin typeface="Helvetica" charset="0"/>
                <a:ea typeface="ＭＳ Ｐゴシック" charset="0"/>
              </a:defRPr>
            </a:lvl3pPr>
            <a:lvl4pPr algn="l" defTabSz="457200" rtl="0" eaLnBrk="1" fontAlgn="base" hangingPunct="1">
              <a:spcBef>
                <a:spcPct val="0"/>
              </a:spcBef>
              <a:spcAft>
                <a:spcPct val="0"/>
              </a:spcAft>
              <a:defRPr sz="4000">
                <a:solidFill>
                  <a:schemeClr val="tx1"/>
                </a:solidFill>
                <a:latin typeface="Helvetica" charset="0"/>
                <a:ea typeface="ＭＳ Ｐゴシック" charset="0"/>
              </a:defRPr>
            </a:lvl4pPr>
            <a:lvl5pPr algn="l" defTabSz="457200" rtl="0" eaLnBrk="1" fontAlgn="base" hangingPunct="1">
              <a:spcBef>
                <a:spcPct val="0"/>
              </a:spcBef>
              <a:spcAft>
                <a:spcPct val="0"/>
              </a:spcAft>
              <a:defRPr sz="4000">
                <a:solidFill>
                  <a:schemeClr val="tx1"/>
                </a:solidFill>
                <a:latin typeface="Helvetica"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Helvetica"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Helvetica"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Helvetica"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Helvetica" charset="0"/>
                <a:ea typeface="ＭＳ Ｐゴシック" charset="0"/>
              </a:defRPr>
            </a:lvl9pPr>
          </a:lstStyle>
          <a:p>
            <a:r>
              <a:rPr lang="en-US" sz="2000" dirty="0" smtClean="0"/>
              <a:t>*Depends on how strict a grader you are</a:t>
            </a:r>
            <a:endParaRPr lang="en-US" sz="2000" dirty="0"/>
          </a:p>
        </p:txBody>
      </p:sp>
    </p:spTree>
    <p:extLst>
      <p:ext uri="{BB962C8B-B14F-4D97-AF65-F5344CB8AC3E}">
        <p14:creationId xmlns:p14="http://schemas.microsoft.com/office/powerpoint/2010/main" val="297541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works even worse across wide range of surface temperature</a:t>
            </a:r>
            <a:endParaRPr lang="en-US" dirty="0"/>
          </a:p>
        </p:txBody>
      </p:sp>
      <p:sp>
        <p:nvSpPr>
          <p:cNvPr id="3" name="Content Placeholder 2"/>
          <p:cNvSpPr>
            <a:spLocks noGrp="1"/>
          </p:cNvSpPr>
          <p:nvPr>
            <p:ph idx="1"/>
          </p:nvPr>
        </p:nvSpPr>
        <p:spPr>
          <a:xfrm>
            <a:off x="2387601" y="1574799"/>
            <a:ext cx="6637866" cy="5096934"/>
          </a:xfrm>
        </p:spPr>
        <p:txBody>
          <a:bodyPr/>
          <a:lstStyle/>
          <a:p>
            <a:r>
              <a:rPr lang="en-US" dirty="0" smtClean="0"/>
              <a:t>-Change in phase of hydrometeors complicates sedimentation efficiency for cold surfaces (e.g., T</a:t>
            </a:r>
            <a:r>
              <a:rPr lang="en-US" baseline="-25000" dirty="0" smtClean="0"/>
              <a:t>S</a:t>
            </a:r>
            <a:r>
              <a:rPr lang="en-US" dirty="0" smtClean="0"/>
              <a:t>=270-280 K)</a:t>
            </a:r>
          </a:p>
          <a:p>
            <a:r>
              <a:rPr lang="en-US" dirty="0" smtClean="0"/>
              <a:t>-Separation of cloud and </a:t>
            </a:r>
            <a:r>
              <a:rPr lang="en-US" dirty="0" err="1" smtClean="0"/>
              <a:t>subcloud</a:t>
            </a:r>
            <a:r>
              <a:rPr lang="en-US" dirty="0" smtClean="0"/>
              <a:t> layers ill-defined for very cold surfaces (e.g., </a:t>
            </a:r>
            <a:r>
              <a:rPr lang="en-US" dirty="0" err="1" smtClean="0"/>
              <a:t>T</a:t>
            </a:r>
            <a:r>
              <a:rPr lang="en-US" baseline="-25000" dirty="0" err="1" smtClean="0"/>
              <a:t>s</a:t>
            </a:r>
            <a:r>
              <a:rPr lang="en-US" dirty="0" smtClean="0"/>
              <a:t>=250 K) </a:t>
            </a:r>
          </a:p>
          <a:p>
            <a:r>
              <a:rPr lang="en-US" dirty="0" smtClean="0"/>
              <a:t>-Underlying assumptions also fail for boundary layers with strong horizontal variations (e.g., self-aggregated states, cold pools) </a:t>
            </a:r>
            <a:endParaRPr lang="en-US" dirty="0"/>
          </a:p>
        </p:txBody>
      </p:sp>
    </p:spTree>
    <p:extLst>
      <p:ext uri="{BB962C8B-B14F-4D97-AF65-F5344CB8AC3E}">
        <p14:creationId xmlns:p14="http://schemas.microsoft.com/office/powerpoint/2010/main" val="375281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540000" y="1202268"/>
            <a:ext cx="6603999" cy="5655732"/>
          </a:xfrm>
        </p:spPr>
        <p:txBody>
          <a:bodyPr/>
          <a:lstStyle/>
          <a:p>
            <a:r>
              <a:rPr lang="en-US" sz="2400" dirty="0" smtClean="0"/>
              <a:t>Pencil-and-paper theory for near-surface relative humidity</a:t>
            </a:r>
          </a:p>
          <a:p>
            <a:r>
              <a:rPr lang="en-US" sz="2400" dirty="0" smtClean="0"/>
              <a:t>Based on energy balance of </a:t>
            </a:r>
            <a:r>
              <a:rPr lang="en-US" sz="2400" dirty="0" err="1" smtClean="0"/>
              <a:t>subcloud</a:t>
            </a:r>
            <a:r>
              <a:rPr lang="en-US" sz="2400" dirty="0" smtClean="0"/>
              <a:t> and cloud layers, bulk formulae, and an LCL closure</a:t>
            </a:r>
          </a:p>
          <a:p>
            <a:r>
              <a:rPr lang="en-US" sz="2400" dirty="0" smtClean="0"/>
              <a:t>Explains well the variations in RH with surface moisture</a:t>
            </a:r>
            <a:r>
              <a:rPr lang="en-US" sz="2400" dirty="0"/>
              <a:t> </a:t>
            </a:r>
            <a:r>
              <a:rPr lang="en-US" sz="2400" dirty="0" smtClean="0">
                <a:solidFill>
                  <a:schemeClr val="bg1">
                    <a:lumMod val="50000"/>
                  </a:schemeClr>
                </a:solidFill>
              </a:rPr>
              <a:t>(+ requires considering </a:t>
            </a:r>
            <a:r>
              <a:rPr lang="en-US" sz="2400" dirty="0" err="1" smtClean="0">
                <a:solidFill>
                  <a:schemeClr val="bg1">
                    <a:lumMod val="50000"/>
                  </a:schemeClr>
                </a:solidFill>
              </a:rPr>
              <a:t>subcloud</a:t>
            </a:r>
            <a:r>
              <a:rPr lang="en-US" sz="2400" dirty="0" smtClean="0">
                <a:solidFill>
                  <a:schemeClr val="bg1">
                    <a:lumMod val="50000"/>
                  </a:schemeClr>
                </a:solidFill>
              </a:rPr>
              <a:t>-layer rain evaporation)</a:t>
            </a:r>
          </a:p>
          <a:p>
            <a:r>
              <a:rPr lang="en-US" sz="2400" dirty="0" smtClean="0"/>
              <a:t>Applies decently to small surface temperature changes, poorly to large temperature changes</a:t>
            </a:r>
          </a:p>
          <a:p>
            <a:endParaRPr lang="en-US" sz="2400" dirty="0" smtClean="0"/>
          </a:p>
          <a:p>
            <a:r>
              <a:rPr lang="en-US" sz="2400" dirty="0" smtClean="0">
                <a:solidFill>
                  <a:srgbClr val="FF8000"/>
                </a:solidFill>
              </a:rPr>
              <a:t>Future (past?) </a:t>
            </a:r>
            <a:r>
              <a:rPr lang="en-US" sz="2400" dirty="0" smtClean="0">
                <a:solidFill>
                  <a:srgbClr val="FF8000"/>
                </a:solidFill>
              </a:rPr>
              <a:t>steps: include large-scale moisture and dry static energy convergence</a:t>
            </a:r>
            <a:endParaRPr lang="en-US" sz="2400" dirty="0">
              <a:solidFill>
                <a:srgbClr val="FF8000"/>
              </a:solidFill>
            </a:endParaRPr>
          </a:p>
        </p:txBody>
      </p:sp>
      <p:pic>
        <p:nvPicPr>
          <p:cNvPr id="4" name="Picture 3" descr="nsf1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 y="4737100"/>
            <a:ext cx="2108200" cy="2120900"/>
          </a:xfrm>
          <a:prstGeom prst="rect">
            <a:avLst/>
          </a:prstGeom>
        </p:spPr>
      </p:pic>
    </p:spTree>
    <p:extLst>
      <p:ext uri="{BB962C8B-B14F-4D97-AF65-F5344CB8AC3E}">
        <p14:creationId xmlns:p14="http://schemas.microsoft.com/office/powerpoint/2010/main" val="2290497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44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Evaporative cooling and </a:t>
            </a:r>
            <a:br>
              <a:rPr lang="en-US" dirty="0" smtClean="0"/>
            </a:br>
            <a:r>
              <a:rPr lang="en-US" dirty="0" err="1" smtClean="0"/>
              <a:t>subcloud</a:t>
            </a:r>
            <a:r>
              <a:rPr lang="en-US" dirty="0" smtClean="0"/>
              <a:t>-layer sedimentation efficiency</a:t>
            </a:r>
            <a:endParaRPr lang="en-US" dirty="0"/>
          </a:p>
        </p:txBody>
      </p:sp>
      <p:sp>
        <p:nvSpPr>
          <p:cNvPr id="3" name="Content Placeholder 2"/>
          <p:cNvSpPr>
            <a:spLocks noGrp="1"/>
          </p:cNvSpPr>
          <p:nvPr>
            <p:ph idx="1"/>
          </p:nvPr>
        </p:nvSpPr>
        <p:spPr>
          <a:xfrm>
            <a:off x="3835400" y="2060566"/>
            <a:ext cx="4851400" cy="3959234"/>
          </a:xfrm>
        </p:spPr>
        <p:txBody>
          <a:bodyPr/>
          <a:lstStyle/>
          <a:p>
            <a:r>
              <a:rPr lang="en-US" dirty="0" err="1" smtClean="0"/>
              <a:t>η</a:t>
            </a:r>
            <a:r>
              <a:rPr lang="en-US" dirty="0" smtClean="0"/>
              <a:t> = P(</a:t>
            </a:r>
            <a:r>
              <a:rPr lang="en-US" dirty="0" err="1" smtClean="0"/>
              <a:t>p</a:t>
            </a:r>
            <a:r>
              <a:rPr lang="en-US" baseline="-25000" dirty="0" err="1" smtClean="0"/>
              <a:t>s</a:t>
            </a:r>
            <a:r>
              <a:rPr lang="en-US" dirty="0" smtClean="0"/>
              <a:t>)/P(</a:t>
            </a:r>
            <a:r>
              <a:rPr lang="en-US" dirty="0" err="1" smtClean="0"/>
              <a:t>p</a:t>
            </a:r>
            <a:r>
              <a:rPr lang="en-US" baseline="-25000" dirty="0" err="1" smtClean="0"/>
              <a:t>b</a:t>
            </a:r>
            <a:r>
              <a:rPr lang="en-US" dirty="0" smtClean="0"/>
              <a:t>) </a:t>
            </a:r>
            <a:endParaRPr lang="en-US" dirty="0"/>
          </a:p>
          <a:p>
            <a:r>
              <a:rPr lang="en-US" dirty="0"/>
              <a:t>R</a:t>
            </a:r>
            <a:r>
              <a:rPr lang="en-US" dirty="0" smtClean="0"/>
              <a:t>atio of precipitation flux at surface to that at cloud base</a:t>
            </a:r>
          </a:p>
          <a:p>
            <a:r>
              <a:rPr lang="en-US" dirty="0" smtClean="0"/>
              <a:t>Since E=P(</a:t>
            </a:r>
            <a:r>
              <a:rPr lang="en-US" dirty="0" err="1" smtClean="0"/>
              <a:t>p</a:t>
            </a:r>
            <a:r>
              <a:rPr lang="en-US" baseline="-25000" dirty="0" err="1" smtClean="0"/>
              <a:t>s</a:t>
            </a:r>
            <a:r>
              <a:rPr lang="en-US" dirty="0" smtClean="0"/>
              <a:t>) in equilibrium, P(</a:t>
            </a:r>
            <a:r>
              <a:rPr lang="en-US" dirty="0" err="1" smtClean="0"/>
              <a:t>p</a:t>
            </a:r>
            <a:r>
              <a:rPr lang="en-US" baseline="-25000" dirty="0" err="1" smtClean="0"/>
              <a:t>b</a:t>
            </a:r>
            <a:r>
              <a:rPr lang="en-US" dirty="0" smtClean="0"/>
              <a:t>) = E</a:t>
            </a:r>
            <a:r>
              <a:rPr lang="en-US" dirty="0"/>
              <a:t>/</a:t>
            </a:r>
            <a:r>
              <a:rPr lang="en-US" dirty="0" err="1" smtClean="0"/>
              <a:t>η</a:t>
            </a:r>
            <a:r>
              <a:rPr lang="en-US" dirty="0" smtClean="0"/>
              <a:t> </a:t>
            </a:r>
          </a:p>
          <a:p>
            <a:r>
              <a:rPr lang="en-US" dirty="0" err="1" smtClean="0"/>
              <a:t>Subcloud</a:t>
            </a:r>
            <a:r>
              <a:rPr lang="en-US" dirty="0" smtClean="0"/>
              <a:t>-layer evaporation is then E</a:t>
            </a:r>
            <a:r>
              <a:rPr lang="en-US" dirty="0"/>
              <a:t>(</a:t>
            </a:r>
            <a:r>
              <a:rPr lang="en-US" dirty="0" smtClean="0"/>
              <a:t>η</a:t>
            </a:r>
            <a:r>
              <a:rPr lang="en-US" baseline="30000" dirty="0" smtClean="0"/>
              <a:t>-1</a:t>
            </a:r>
            <a:r>
              <a:rPr lang="en-US" dirty="0" smtClean="0"/>
              <a:t> </a:t>
            </a:r>
            <a:r>
              <a:rPr lang="mr-IN" dirty="0" smtClean="0"/>
              <a:t>–</a:t>
            </a:r>
            <a:r>
              <a:rPr lang="en-US" dirty="0" smtClean="0"/>
              <a:t> 1)</a:t>
            </a:r>
            <a:endParaRPr lang="en-US" dirty="0"/>
          </a:p>
        </p:txBody>
      </p:sp>
      <p:sp>
        <p:nvSpPr>
          <p:cNvPr id="4" name="Cloud 3"/>
          <p:cNvSpPr/>
          <p:nvPr/>
        </p:nvSpPr>
        <p:spPr>
          <a:xfrm>
            <a:off x="1164832" y="2181159"/>
            <a:ext cx="702068" cy="1565341"/>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60794" y="3722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066499" y="35381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7" name="TextBox 6"/>
          <p:cNvSpPr txBox="1"/>
          <p:nvPr/>
        </p:nvSpPr>
        <p:spPr>
          <a:xfrm>
            <a:off x="3066499" y="4691896"/>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cxnSp>
        <p:nvCxnSpPr>
          <p:cNvPr id="8" name="Straight Connector 7"/>
          <p:cNvCxnSpPr/>
          <p:nvPr/>
        </p:nvCxnSpPr>
        <p:spPr>
          <a:xfrm>
            <a:off x="664047" y="49165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17232" y="3730204"/>
            <a:ext cx="346468" cy="1170088"/>
          </a:xfrm>
          <a:prstGeom prst="line">
            <a:avLst/>
          </a:prstGeom>
          <a:ln>
            <a:gradFill flip="none" rotWithShape="1">
              <a:gsLst>
                <a:gs pos="0">
                  <a:srgbClr val="0000FF"/>
                </a:gs>
                <a:gs pos="100000">
                  <a:srgbClr val="FFFFFF"/>
                </a:gs>
              </a:gsLst>
              <a:lin ang="5400000" scaled="0"/>
              <a:tileRect/>
            </a:gra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490466" y="3754760"/>
            <a:ext cx="346468" cy="1170088"/>
          </a:xfrm>
          <a:prstGeom prst="line">
            <a:avLst/>
          </a:prstGeom>
          <a:ln>
            <a:gradFill flip="none" rotWithShape="1">
              <a:gsLst>
                <a:gs pos="0">
                  <a:srgbClr val="0000FF"/>
                </a:gs>
                <a:gs pos="100000">
                  <a:srgbClr val="FFFFFF"/>
                </a:gs>
              </a:gsLst>
              <a:lin ang="5400000" scaled="0"/>
              <a:tileRect/>
            </a:gra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63700" y="3706492"/>
            <a:ext cx="346468" cy="1170088"/>
          </a:xfrm>
          <a:prstGeom prst="line">
            <a:avLst/>
          </a:prstGeom>
          <a:ln>
            <a:gradFill flip="none" rotWithShape="1">
              <a:gsLst>
                <a:gs pos="0">
                  <a:srgbClr val="0000FF"/>
                </a:gs>
                <a:gs pos="100000">
                  <a:srgbClr val="FFFFFF"/>
                </a:gs>
              </a:gsLst>
              <a:lin ang="5400000" scaled="0"/>
              <a:tileRect/>
            </a:gra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64832" y="3754760"/>
            <a:ext cx="152400" cy="585044"/>
          </a:xfrm>
          <a:prstGeom prst="line">
            <a:avLst/>
          </a:prstGeom>
          <a:ln>
            <a:gradFill flip="none" rotWithShape="1">
              <a:gsLst>
                <a:gs pos="0">
                  <a:srgbClr val="0000FF"/>
                </a:gs>
                <a:gs pos="100000">
                  <a:srgbClr val="FFFFFF"/>
                </a:gs>
              </a:gsLst>
              <a:lin ang="5400000" scaled="0"/>
              <a:tileRect/>
            </a:gra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98834" y="3521808"/>
            <a:ext cx="211334" cy="643792"/>
          </a:xfrm>
          <a:prstGeom prst="line">
            <a:avLst/>
          </a:prstGeom>
          <a:ln>
            <a:gradFill flip="none" rotWithShape="1">
              <a:gsLst>
                <a:gs pos="0">
                  <a:srgbClr val="0000FF"/>
                </a:gs>
                <a:gs pos="100000">
                  <a:srgbClr val="FFFFFF"/>
                </a:gs>
              </a:gsLst>
              <a:lin ang="5400000" scaled="0"/>
              <a:tileRect/>
            </a:gradFill>
            <a:prstDash val="sysDot"/>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03266" y="3561834"/>
            <a:ext cx="701833" cy="369332"/>
          </a:xfrm>
          <a:prstGeom prst="rect">
            <a:avLst/>
          </a:prstGeom>
          <a:solidFill>
            <a:schemeClr val="bg1"/>
          </a:solidFill>
        </p:spPr>
        <p:txBody>
          <a:bodyPr wrap="square" rtlCol="0">
            <a:spAutoFit/>
          </a:bodyPr>
          <a:lstStyle/>
          <a:p>
            <a:r>
              <a:rPr lang="en-US" dirty="0" smtClean="0">
                <a:solidFill>
                  <a:srgbClr val="0000FF"/>
                </a:solidFill>
                <a:latin typeface="Helvetica"/>
                <a:cs typeface="Helvetica"/>
              </a:rPr>
              <a:t>P(</a:t>
            </a:r>
            <a:r>
              <a:rPr lang="en-US" dirty="0" err="1" smtClean="0">
                <a:solidFill>
                  <a:srgbClr val="0000FF"/>
                </a:solidFill>
                <a:latin typeface="Helvetica"/>
                <a:cs typeface="Helvetica"/>
              </a:rPr>
              <a:t>p</a:t>
            </a:r>
            <a:r>
              <a:rPr lang="en-US" baseline="-25000" dirty="0" err="1" smtClean="0">
                <a:solidFill>
                  <a:srgbClr val="0000FF"/>
                </a:solidFill>
                <a:latin typeface="Helvetica"/>
                <a:cs typeface="Helvetica"/>
              </a:rPr>
              <a:t>b</a:t>
            </a:r>
            <a:r>
              <a:rPr lang="en-US" dirty="0" smtClean="0">
                <a:solidFill>
                  <a:srgbClr val="0000FF"/>
                </a:solidFill>
                <a:latin typeface="Helvetica"/>
                <a:cs typeface="Helvetica"/>
              </a:rPr>
              <a:t>)</a:t>
            </a:r>
            <a:endParaRPr lang="en-US" baseline="-25000" dirty="0">
              <a:solidFill>
                <a:srgbClr val="0000FF"/>
              </a:solidFill>
              <a:latin typeface="Helvetica"/>
              <a:cs typeface="Helvetica"/>
            </a:endParaRPr>
          </a:p>
        </p:txBody>
      </p:sp>
      <p:sp>
        <p:nvSpPr>
          <p:cNvPr id="19" name="TextBox 18"/>
          <p:cNvSpPr txBox="1"/>
          <p:nvPr/>
        </p:nvSpPr>
        <p:spPr>
          <a:xfrm>
            <a:off x="2048267" y="4715626"/>
            <a:ext cx="701833" cy="369332"/>
          </a:xfrm>
          <a:prstGeom prst="rect">
            <a:avLst/>
          </a:prstGeom>
          <a:solidFill>
            <a:schemeClr val="bg1"/>
          </a:solidFill>
        </p:spPr>
        <p:txBody>
          <a:bodyPr wrap="square" rtlCol="0">
            <a:spAutoFit/>
          </a:bodyPr>
          <a:lstStyle/>
          <a:p>
            <a:r>
              <a:rPr lang="en-US" dirty="0" smtClean="0">
                <a:solidFill>
                  <a:srgbClr val="0000FF"/>
                </a:solidFill>
                <a:latin typeface="Helvetica"/>
                <a:cs typeface="Helvetica"/>
              </a:rPr>
              <a:t>P(</a:t>
            </a:r>
            <a:r>
              <a:rPr lang="en-US" dirty="0" err="1" smtClean="0">
                <a:solidFill>
                  <a:srgbClr val="0000FF"/>
                </a:solidFill>
                <a:latin typeface="Helvetica"/>
                <a:cs typeface="Helvetica"/>
              </a:rPr>
              <a:t>p</a:t>
            </a:r>
            <a:r>
              <a:rPr lang="en-US" baseline="-25000" dirty="0" err="1">
                <a:solidFill>
                  <a:srgbClr val="0000FF"/>
                </a:solidFill>
                <a:latin typeface="Helvetica"/>
                <a:cs typeface="Helvetica"/>
              </a:rPr>
              <a:t>s</a:t>
            </a:r>
            <a:r>
              <a:rPr lang="en-US" dirty="0" smtClean="0">
                <a:solidFill>
                  <a:srgbClr val="0000FF"/>
                </a:solidFill>
                <a:latin typeface="Helvetica"/>
                <a:cs typeface="Helvetica"/>
              </a:rPr>
              <a:t>)</a:t>
            </a:r>
            <a:endParaRPr lang="en-US" baseline="-25000" dirty="0">
              <a:solidFill>
                <a:srgbClr val="0000FF"/>
              </a:solidFill>
              <a:latin typeface="Helvetica"/>
              <a:cs typeface="Helvetica"/>
            </a:endParaRPr>
          </a:p>
        </p:txBody>
      </p:sp>
    </p:spTree>
    <p:extLst>
      <p:ext uri="{BB962C8B-B14F-4D97-AF65-F5344CB8AC3E}">
        <p14:creationId xmlns:p14="http://schemas.microsoft.com/office/powerpoint/2010/main" val="229014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Variation of </a:t>
            </a:r>
            <a:r>
              <a:rPr lang="en-US" dirty="0" err="1" smtClean="0"/>
              <a:t>η</a:t>
            </a:r>
            <a:r>
              <a:rPr lang="en-US" dirty="0" smtClean="0"/>
              <a:t> with </a:t>
            </a:r>
            <a:r>
              <a:rPr lang="en-US" dirty="0" err="1" smtClean="0"/>
              <a:t>σ</a:t>
            </a:r>
            <a:r>
              <a:rPr lang="en-US" dirty="0" smtClean="0"/>
              <a:t> is well-fit by raindrop evaporation physics </a:t>
            </a:r>
            <a:endParaRPr lang="en-US" dirty="0"/>
          </a:p>
        </p:txBody>
      </p:sp>
      <p:pic>
        <p:nvPicPr>
          <p:cNvPr id="4" name="Picture 3" descr="FigXX_eta_vs_sigma_drop-physics-fu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91733"/>
            <a:ext cx="5080000" cy="5080000"/>
          </a:xfrm>
          <a:prstGeom prst="rect">
            <a:avLst/>
          </a:prstGeom>
        </p:spPr>
      </p:pic>
      <p:sp>
        <p:nvSpPr>
          <p:cNvPr id="5" name="Content Placeholder 2"/>
          <p:cNvSpPr txBox="1">
            <a:spLocks/>
          </p:cNvSpPr>
          <p:nvPr/>
        </p:nvSpPr>
        <p:spPr bwMode="auto">
          <a:xfrm>
            <a:off x="5418665" y="2359616"/>
            <a:ext cx="3606802" cy="380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Squares/circles: output from simulations</a:t>
            </a:r>
          </a:p>
          <a:p>
            <a:endParaRPr lang="en-US" dirty="0"/>
          </a:p>
          <a:p>
            <a:r>
              <a:rPr lang="en-US" dirty="0" smtClean="0"/>
              <a:t>Line: fit based on evaporation of population of uniform raindrops </a:t>
            </a:r>
            <a:endParaRPr lang="en-US" dirty="0"/>
          </a:p>
        </p:txBody>
      </p:sp>
      <p:sp>
        <p:nvSpPr>
          <p:cNvPr id="6" name="Rectangle 5"/>
          <p:cNvSpPr/>
          <p:nvPr/>
        </p:nvSpPr>
        <p:spPr>
          <a:xfrm>
            <a:off x="2540000" y="2032000"/>
            <a:ext cx="2455333" cy="96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29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2233"/>
          </a:xfrm>
        </p:spPr>
        <p:txBody>
          <a:bodyPr/>
          <a:lstStyle/>
          <a:p>
            <a:r>
              <a:rPr lang="en-US" sz="3600" dirty="0" smtClean="0"/>
              <a:t>Assume as known: </a:t>
            </a:r>
            <a:br>
              <a:rPr lang="en-US" sz="3600" dirty="0" smtClean="0"/>
            </a:br>
            <a:r>
              <a:rPr lang="en-US" sz="3600" dirty="0" smtClean="0"/>
              <a:t>Surface temperature T</a:t>
            </a:r>
            <a:r>
              <a:rPr lang="en-US" sz="3600" baseline="-25000" dirty="0" smtClean="0"/>
              <a:t>S</a:t>
            </a:r>
            <a:r>
              <a:rPr lang="en-US" sz="3600" dirty="0" smtClean="0"/>
              <a:t/>
            </a:r>
            <a:br>
              <a:rPr lang="en-US" sz="3600" dirty="0" smtClean="0"/>
            </a:br>
            <a:r>
              <a:rPr lang="en-US" sz="3600" dirty="0" smtClean="0"/>
              <a:t>Bulk formulae for surface fluxes </a:t>
            </a:r>
            <a:r>
              <a:rPr lang="en-US" sz="3600" dirty="0" smtClean="0">
                <a:solidFill>
                  <a:srgbClr val="0000FF"/>
                </a:solidFill>
              </a:rPr>
              <a:t>E</a:t>
            </a:r>
            <a:r>
              <a:rPr lang="en-US" sz="3600" dirty="0" smtClean="0"/>
              <a:t> and </a:t>
            </a:r>
            <a:r>
              <a:rPr lang="en-US" sz="3600" dirty="0" smtClean="0">
                <a:solidFill>
                  <a:srgbClr val="FF8000"/>
                </a:solidFill>
              </a:rPr>
              <a:t>H</a:t>
            </a:r>
            <a:endParaRPr lang="en-US" sz="3600" dirty="0">
              <a:solidFill>
                <a:srgbClr val="FF8000"/>
              </a:solidFill>
            </a:endParaRPr>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3912793" y="2011103"/>
            <a:ext cx="4774007" cy="13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FF"/>
                </a:solidFill>
              </a:rPr>
              <a:t>E = </a:t>
            </a:r>
            <a:r>
              <a:rPr lang="en-US" dirty="0" err="1" smtClean="0">
                <a:solidFill>
                  <a:srgbClr val="0000FF"/>
                </a:solidFill>
              </a:rPr>
              <a:t>ρ</a:t>
            </a:r>
            <a:r>
              <a:rPr lang="en-US" dirty="0" smtClean="0">
                <a:solidFill>
                  <a:srgbClr val="0000FF"/>
                </a:solidFill>
              </a:rPr>
              <a:t> </a:t>
            </a:r>
            <a:r>
              <a:rPr lang="en-US" dirty="0" err="1" smtClean="0">
                <a:solidFill>
                  <a:srgbClr val="0000FF"/>
                </a:solidFill>
              </a:rPr>
              <a:t>c</a:t>
            </a:r>
            <a:r>
              <a:rPr lang="en-US" baseline="-25000" dirty="0" err="1">
                <a:solidFill>
                  <a:srgbClr val="0000FF"/>
                </a:solidFill>
              </a:rPr>
              <a:t>K</a:t>
            </a:r>
            <a:r>
              <a:rPr lang="en-US" baseline="-25000" dirty="0" smtClean="0">
                <a:solidFill>
                  <a:srgbClr val="0000FF"/>
                </a:solidFill>
              </a:rPr>
              <a:t> </a:t>
            </a:r>
            <a:r>
              <a:rPr lang="en-US" dirty="0" smtClean="0">
                <a:solidFill>
                  <a:srgbClr val="0000FF"/>
                </a:solidFill>
              </a:rPr>
              <a:t>L</a:t>
            </a:r>
            <a:r>
              <a:rPr lang="en-US" baseline="-25000" dirty="0" smtClean="0">
                <a:solidFill>
                  <a:srgbClr val="0000FF"/>
                </a:solidFill>
              </a:rPr>
              <a:t>V</a:t>
            </a:r>
            <a:r>
              <a:rPr lang="en-US" dirty="0" smtClean="0">
                <a:solidFill>
                  <a:srgbClr val="0000FF"/>
                </a:solidFill>
              </a:rPr>
              <a:t> v (β</a:t>
            </a:r>
            <a:r>
              <a:rPr lang="en-US" dirty="0" err="1" smtClean="0">
                <a:solidFill>
                  <a:srgbClr val="0000FF"/>
                </a:solidFill>
              </a:rPr>
              <a:t>q</a:t>
            </a:r>
            <a:r>
              <a:rPr lang="en-US" baseline="-25000" dirty="0" err="1" smtClean="0">
                <a:solidFill>
                  <a:srgbClr val="0000FF"/>
                </a:solidFill>
              </a:rPr>
              <a:t>S</a:t>
            </a:r>
            <a:r>
              <a:rPr lang="en-US" dirty="0" smtClean="0">
                <a:solidFill>
                  <a:srgbClr val="0000FF"/>
                </a:solidFill>
              </a:rPr>
              <a:t>*-</a:t>
            </a:r>
            <a:r>
              <a:rPr lang="en-US" dirty="0" err="1" smtClean="0">
                <a:solidFill>
                  <a:srgbClr val="0000FF"/>
                </a:solidFill>
              </a:rPr>
              <a:t>q</a:t>
            </a:r>
            <a:r>
              <a:rPr lang="en-US" baseline="-25000" dirty="0" err="1" smtClean="0">
                <a:solidFill>
                  <a:srgbClr val="0000FF"/>
                </a:solidFill>
              </a:rPr>
              <a:t>A</a:t>
            </a:r>
            <a:r>
              <a:rPr lang="en-US" dirty="0" smtClean="0">
                <a:solidFill>
                  <a:srgbClr val="0000FF"/>
                </a:solidFill>
              </a:rPr>
              <a:t>)</a:t>
            </a:r>
          </a:p>
          <a:p>
            <a:r>
              <a:rPr lang="en-US" dirty="0" smtClean="0">
                <a:solidFill>
                  <a:srgbClr val="FF8000"/>
                </a:solidFill>
              </a:rPr>
              <a:t>H = </a:t>
            </a:r>
            <a:r>
              <a:rPr lang="en-US" dirty="0" err="1">
                <a:solidFill>
                  <a:srgbClr val="FF8000"/>
                </a:solidFill>
              </a:rPr>
              <a:t>ρ</a:t>
            </a:r>
            <a:r>
              <a:rPr lang="en-US" dirty="0">
                <a:solidFill>
                  <a:srgbClr val="FF8000"/>
                </a:solidFill>
              </a:rPr>
              <a:t> </a:t>
            </a:r>
            <a:r>
              <a:rPr lang="en-US" dirty="0" err="1">
                <a:solidFill>
                  <a:srgbClr val="FF8000"/>
                </a:solidFill>
              </a:rPr>
              <a:t>c</a:t>
            </a:r>
            <a:r>
              <a:rPr lang="en-US" baseline="-25000" dirty="0" err="1">
                <a:solidFill>
                  <a:srgbClr val="FF8000"/>
                </a:solidFill>
              </a:rPr>
              <a:t>K</a:t>
            </a:r>
            <a:r>
              <a:rPr lang="en-US" baseline="-25000" dirty="0">
                <a:solidFill>
                  <a:srgbClr val="FF8000"/>
                </a:solidFill>
              </a:rPr>
              <a:t> </a:t>
            </a:r>
            <a:r>
              <a:rPr lang="en-US" dirty="0" err="1" smtClean="0">
                <a:solidFill>
                  <a:srgbClr val="FF8000"/>
                </a:solidFill>
              </a:rPr>
              <a:t>c</a:t>
            </a:r>
            <a:r>
              <a:rPr lang="en-US" baseline="-25000" dirty="0" err="1">
                <a:solidFill>
                  <a:srgbClr val="FF8000"/>
                </a:solidFill>
              </a:rPr>
              <a:t>p</a:t>
            </a:r>
            <a:r>
              <a:rPr lang="en-US" dirty="0" smtClean="0">
                <a:solidFill>
                  <a:srgbClr val="FF8000"/>
                </a:solidFill>
              </a:rPr>
              <a:t> </a:t>
            </a:r>
            <a:r>
              <a:rPr lang="en-US" dirty="0">
                <a:solidFill>
                  <a:srgbClr val="FF8000"/>
                </a:solidFill>
              </a:rPr>
              <a:t>v </a:t>
            </a:r>
            <a:r>
              <a:rPr lang="en-US" dirty="0" smtClean="0">
                <a:solidFill>
                  <a:srgbClr val="FF8000"/>
                </a:solidFill>
              </a:rPr>
              <a:t>(T</a:t>
            </a:r>
            <a:r>
              <a:rPr lang="en-US" baseline="-25000" dirty="0" smtClean="0">
                <a:solidFill>
                  <a:srgbClr val="FF8000"/>
                </a:solidFill>
              </a:rPr>
              <a:t>S</a:t>
            </a:r>
            <a:r>
              <a:rPr lang="en-US" dirty="0" smtClean="0">
                <a:solidFill>
                  <a:srgbClr val="FF8000"/>
                </a:solidFill>
              </a:rPr>
              <a:t>-T</a:t>
            </a:r>
            <a:r>
              <a:rPr lang="en-US" baseline="-25000" dirty="0" smtClean="0">
                <a:solidFill>
                  <a:srgbClr val="FF8000"/>
                </a:solidFill>
              </a:rPr>
              <a:t>A</a:t>
            </a:r>
            <a:r>
              <a:rPr lang="en-US" dirty="0">
                <a:solidFill>
                  <a:srgbClr val="FF8000"/>
                </a:solidFill>
              </a:rPr>
              <a:t>)</a:t>
            </a:r>
          </a:p>
          <a:p>
            <a:endParaRPr lang="en-US" dirty="0" smtClean="0">
              <a:solidFill>
                <a:srgbClr val="FF8000"/>
              </a:solidFill>
            </a:endParaRPr>
          </a:p>
          <a:p>
            <a:r>
              <a:rPr lang="en-US" dirty="0" smtClean="0"/>
              <a:t> </a:t>
            </a:r>
            <a:endParaRPr lang="en-US" dirty="0"/>
          </a:p>
        </p:txBody>
      </p:sp>
      <p:cxnSp>
        <p:nvCxnSpPr>
          <p:cNvPr id="5" name="Straight Arrow Connector 4"/>
          <p:cNvCxnSpPr/>
          <p:nvPr/>
        </p:nvCxnSpPr>
        <p:spPr>
          <a:xfrm flipV="1">
            <a:off x="977900" y="4350922"/>
            <a:ext cx="0" cy="663652"/>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65175" y="5014574"/>
            <a:ext cx="425449" cy="461665"/>
          </a:xfrm>
          <a:prstGeom prst="rect">
            <a:avLst/>
          </a:prstGeom>
          <a:noFill/>
        </p:spPr>
        <p:txBody>
          <a:bodyPr wrap="square" rtlCol="0">
            <a:spAutoFit/>
          </a:bodyPr>
          <a:lstStyle/>
          <a:p>
            <a:r>
              <a:rPr lang="en-US" sz="2400" dirty="0" smtClean="0">
                <a:solidFill>
                  <a:srgbClr val="0000FF"/>
                </a:solidFill>
                <a:latin typeface="Helvetica"/>
                <a:cs typeface="Helvetica"/>
              </a:rPr>
              <a:t>E</a:t>
            </a:r>
            <a:endParaRPr lang="en-US" sz="2400" baseline="-25000" dirty="0">
              <a:solidFill>
                <a:srgbClr val="0000FF"/>
              </a:solidFill>
              <a:latin typeface="Helvetica"/>
              <a:cs typeface="Helvetica"/>
            </a:endParaRPr>
          </a:p>
        </p:txBody>
      </p:sp>
      <p:cxnSp>
        <p:nvCxnSpPr>
          <p:cNvPr id="38" name="Straight Arrow Connector 37"/>
          <p:cNvCxnSpPr/>
          <p:nvPr/>
        </p:nvCxnSpPr>
        <p:spPr>
          <a:xfrm flipV="1">
            <a:off x="1434574" y="4551852"/>
            <a:ext cx="0" cy="406838"/>
          </a:xfrm>
          <a:prstGeom prst="straightConnector1">
            <a:avLst/>
          </a:prstGeom>
          <a:ln w="50800">
            <a:solidFill>
              <a:srgbClr val="FF8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221849" y="5014574"/>
            <a:ext cx="425449" cy="461665"/>
          </a:xfrm>
          <a:prstGeom prst="rect">
            <a:avLst/>
          </a:prstGeom>
          <a:noFill/>
        </p:spPr>
        <p:txBody>
          <a:bodyPr wrap="square" rtlCol="0">
            <a:spAutoFit/>
          </a:bodyPr>
          <a:lstStyle/>
          <a:p>
            <a:r>
              <a:rPr lang="en-US" sz="2400" dirty="0" smtClean="0">
                <a:solidFill>
                  <a:srgbClr val="FF8000"/>
                </a:solidFill>
                <a:latin typeface="Helvetica"/>
                <a:cs typeface="Helvetica"/>
              </a:rPr>
              <a:t>H</a:t>
            </a:r>
            <a:endParaRPr lang="en-US" sz="2400" baseline="-25000" dirty="0">
              <a:solidFill>
                <a:srgbClr val="FF8000"/>
              </a:solidFill>
              <a:latin typeface="Helvetica"/>
              <a:cs typeface="Helvetica"/>
            </a:endParaRPr>
          </a:p>
        </p:txBody>
      </p:sp>
      <p:cxnSp>
        <p:nvCxnSpPr>
          <p:cNvPr id="40" name="Straight Connector 39"/>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7" name="TextBox 46"/>
          <p:cNvSpPr txBox="1"/>
          <p:nvPr/>
        </p:nvSpPr>
        <p:spPr>
          <a:xfrm>
            <a:off x="3492499"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6224074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2233"/>
          </a:xfrm>
        </p:spPr>
        <p:txBody>
          <a:bodyPr/>
          <a:lstStyle/>
          <a:p>
            <a:r>
              <a:rPr lang="en-US" sz="3600" dirty="0" smtClean="0"/>
              <a:t>Tropospheric energy balance: Q = E+H</a:t>
            </a:r>
            <a:endParaRPr lang="en-US" sz="3600" dirty="0">
              <a:solidFill>
                <a:srgbClr val="FF8000"/>
              </a:solidFill>
            </a:endParaRPr>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4470400" y="2011103"/>
            <a:ext cx="4216400" cy="13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Q = E+H</a:t>
            </a:r>
            <a:endParaRPr lang="en-US" dirty="0"/>
          </a:p>
          <a:p>
            <a:endParaRPr lang="en-US" dirty="0" smtClean="0">
              <a:solidFill>
                <a:srgbClr val="FF8000"/>
              </a:solidFill>
            </a:endParaRPr>
          </a:p>
          <a:p>
            <a:r>
              <a:rPr lang="en-US" dirty="0" smtClean="0"/>
              <a:t> </a:t>
            </a:r>
            <a:endParaRPr lang="en-US" dirty="0"/>
          </a:p>
        </p:txBody>
      </p:sp>
      <p:cxnSp>
        <p:nvCxnSpPr>
          <p:cNvPr id="5" name="Straight Arrow Connector 4"/>
          <p:cNvCxnSpPr/>
          <p:nvPr/>
        </p:nvCxnSpPr>
        <p:spPr>
          <a:xfrm flipV="1">
            <a:off x="977900" y="4350922"/>
            <a:ext cx="0" cy="663652"/>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65175" y="5014574"/>
            <a:ext cx="425449" cy="461665"/>
          </a:xfrm>
          <a:prstGeom prst="rect">
            <a:avLst/>
          </a:prstGeom>
          <a:noFill/>
        </p:spPr>
        <p:txBody>
          <a:bodyPr wrap="square" rtlCol="0">
            <a:spAutoFit/>
          </a:bodyPr>
          <a:lstStyle/>
          <a:p>
            <a:r>
              <a:rPr lang="en-US" sz="2400" dirty="0" smtClean="0">
                <a:solidFill>
                  <a:srgbClr val="0000FF"/>
                </a:solidFill>
                <a:latin typeface="Helvetica"/>
                <a:cs typeface="Helvetica"/>
              </a:rPr>
              <a:t>E</a:t>
            </a:r>
            <a:endParaRPr lang="en-US" sz="2400" baseline="-25000" dirty="0">
              <a:solidFill>
                <a:srgbClr val="0000FF"/>
              </a:solidFill>
              <a:latin typeface="Helvetica"/>
              <a:cs typeface="Helvetica"/>
            </a:endParaRPr>
          </a:p>
        </p:txBody>
      </p:sp>
      <p:cxnSp>
        <p:nvCxnSpPr>
          <p:cNvPr id="38" name="Straight Arrow Connector 37"/>
          <p:cNvCxnSpPr/>
          <p:nvPr/>
        </p:nvCxnSpPr>
        <p:spPr>
          <a:xfrm flipV="1">
            <a:off x="1434574" y="4551852"/>
            <a:ext cx="0" cy="406838"/>
          </a:xfrm>
          <a:prstGeom prst="straightConnector1">
            <a:avLst/>
          </a:prstGeom>
          <a:ln w="50800">
            <a:solidFill>
              <a:srgbClr val="FF8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221849" y="5014574"/>
            <a:ext cx="425449" cy="461665"/>
          </a:xfrm>
          <a:prstGeom prst="rect">
            <a:avLst/>
          </a:prstGeom>
          <a:noFill/>
        </p:spPr>
        <p:txBody>
          <a:bodyPr wrap="square" rtlCol="0">
            <a:spAutoFit/>
          </a:bodyPr>
          <a:lstStyle/>
          <a:p>
            <a:r>
              <a:rPr lang="en-US" sz="2400" dirty="0" smtClean="0">
                <a:solidFill>
                  <a:srgbClr val="FF8000"/>
                </a:solidFill>
                <a:latin typeface="Helvetica"/>
                <a:cs typeface="Helvetica"/>
              </a:rPr>
              <a:t>H</a:t>
            </a:r>
            <a:endParaRPr lang="en-US" sz="2400" baseline="-25000" dirty="0">
              <a:solidFill>
                <a:srgbClr val="FF8000"/>
              </a:solidFill>
              <a:latin typeface="Helvetica"/>
              <a:cs typeface="Helvetica"/>
            </a:endParaRPr>
          </a:p>
        </p:txBody>
      </p:sp>
      <p:cxnSp>
        <p:nvCxnSpPr>
          <p:cNvPr id="40" name="Straight Connector 39"/>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7" name="TextBox 46"/>
          <p:cNvSpPr txBox="1"/>
          <p:nvPr/>
        </p:nvSpPr>
        <p:spPr>
          <a:xfrm>
            <a:off x="3492499"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10433818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Map of long-term mean RH </a:t>
            </a:r>
            <a:br>
              <a:rPr lang="en-US" dirty="0" smtClean="0"/>
            </a:br>
            <a:r>
              <a:rPr lang="en-US" dirty="0" smtClean="0"/>
              <a:t>(NCEP/NCAR reanalysis)</a:t>
            </a:r>
            <a:endParaRPr lang="en-US" dirty="0"/>
          </a:p>
        </p:txBody>
      </p:sp>
      <p:pic>
        <p:nvPicPr>
          <p:cNvPr id="3" name="Picture 2" descr="esrl_psd-RH-climo-tropics-color.png"/>
          <p:cNvPicPr>
            <a:picLocks noChangeAspect="1"/>
          </p:cNvPicPr>
          <p:nvPr/>
        </p:nvPicPr>
        <p:blipFill rotWithShape="1">
          <a:blip r:embed="rId2">
            <a:extLst>
              <a:ext uri="{28A0092B-C50C-407E-A947-70E740481C1C}">
                <a14:useLocalDpi xmlns:a14="http://schemas.microsoft.com/office/drawing/2010/main" val="0"/>
              </a:ext>
            </a:extLst>
          </a:blip>
          <a:srcRect l="11100" t="32346" r="6500" b="32593"/>
          <a:stretch/>
        </p:blipFill>
        <p:spPr>
          <a:xfrm>
            <a:off x="-4528" y="1625599"/>
            <a:ext cx="9148528" cy="3014133"/>
          </a:xfrm>
          <a:prstGeom prst="rect">
            <a:avLst/>
          </a:prstGeom>
        </p:spPr>
      </p:pic>
      <p:pic>
        <p:nvPicPr>
          <p:cNvPr id="5" name="Picture 4" descr="esrl_psd-RH-climo-tropics-color.png"/>
          <p:cNvPicPr>
            <a:picLocks noChangeAspect="1"/>
          </p:cNvPicPr>
          <p:nvPr/>
        </p:nvPicPr>
        <p:blipFill rotWithShape="1">
          <a:blip r:embed="rId2">
            <a:extLst>
              <a:ext uri="{28A0092B-C50C-407E-A947-70E740481C1C}">
                <a14:useLocalDpi xmlns:a14="http://schemas.microsoft.com/office/drawing/2010/main" val="0"/>
              </a:ext>
            </a:extLst>
          </a:blip>
          <a:srcRect l="7850" t="78271" r="8794" b="12099"/>
          <a:stretch/>
        </p:blipFill>
        <p:spPr>
          <a:xfrm>
            <a:off x="-4528" y="4690532"/>
            <a:ext cx="8897386" cy="795867"/>
          </a:xfrm>
          <a:prstGeom prst="rect">
            <a:avLst/>
          </a:prstGeom>
        </p:spPr>
      </p:pic>
    </p:spTree>
    <p:extLst>
      <p:ext uri="{BB962C8B-B14F-4D97-AF65-F5344CB8AC3E}">
        <p14:creationId xmlns:p14="http://schemas.microsoft.com/office/powerpoint/2010/main" val="102560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2233"/>
          </a:xfrm>
        </p:spPr>
        <p:txBody>
          <a:bodyPr/>
          <a:lstStyle/>
          <a:p>
            <a:r>
              <a:rPr lang="en-US" sz="3600" dirty="0" err="1" smtClean="0"/>
              <a:t>Subcloud</a:t>
            </a:r>
            <a:r>
              <a:rPr lang="en-US" sz="3600" dirty="0" smtClean="0"/>
              <a:t>-layer thermal balance: </a:t>
            </a:r>
            <a:br>
              <a:rPr lang="en-US" sz="3600" dirty="0" smtClean="0"/>
            </a:br>
            <a:r>
              <a:rPr lang="en-US" sz="3600" dirty="0" smtClean="0"/>
              <a:t>H + entrainment = </a:t>
            </a:r>
            <a:r>
              <a:rPr lang="en-US" sz="3600" dirty="0" err="1" smtClean="0"/>
              <a:t>radiative</a:t>
            </a:r>
            <a:r>
              <a:rPr lang="en-US" sz="3600" dirty="0" smtClean="0"/>
              <a:t> cooling + 								evaporative cooling </a:t>
            </a:r>
            <a:endParaRPr lang="en-US" sz="3600" dirty="0">
              <a:solidFill>
                <a:srgbClr val="FF8000"/>
              </a:solidFill>
            </a:endParaRPr>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4470400" y="2011103"/>
            <a:ext cx="4216400" cy="371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lumMod val="65000"/>
                  </a:schemeClr>
                </a:solidFill>
              </a:rPr>
              <a:t>Q = E+H</a:t>
            </a:r>
          </a:p>
          <a:p>
            <a:endParaRPr lang="en-US" dirty="0">
              <a:solidFill>
                <a:schemeClr val="bg1">
                  <a:lumMod val="65000"/>
                </a:schemeClr>
              </a:solidFill>
            </a:endParaRPr>
          </a:p>
          <a:p>
            <a:r>
              <a:rPr lang="en-US" dirty="0" smtClean="0">
                <a:solidFill>
                  <a:srgbClr val="000000"/>
                </a:solidFill>
              </a:rPr>
              <a:t>(1+k)H =</a:t>
            </a:r>
            <a:r>
              <a:rPr lang="en-US" dirty="0" err="1" smtClean="0">
                <a:solidFill>
                  <a:srgbClr val="000000"/>
                </a:solidFill>
              </a:rPr>
              <a:t>σQ</a:t>
            </a:r>
            <a:r>
              <a:rPr lang="en-US" dirty="0" smtClean="0">
                <a:solidFill>
                  <a:srgbClr val="000000"/>
                </a:solidFill>
              </a:rPr>
              <a:t> +evaporative 					cooling</a:t>
            </a:r>
          </a:p>
          <a:p>
            <a:endParaRPr lang="en-US" dirty="0">
              <a:solidFill>
                <a:srgbClr val="000000"/>
              </a:solidFill>
            </a:endParaRPr>
          </a:p>
          <a:p>
            <a:r>
              <a:rPr lang="en-US" sz="2400" dirty="0" smtClean="0">
                <a:solidFill>
                  <a:srgbClr val="000000"/>
                </a:solidFill>
              </a:rPr>
              <a:t>k~0.2: entrainment parameter </a:t>
            </a:r>
            <a:endParaRPr lang="en-US" sz="2400" dirty="0">
              <a:solidFill>
                <a:srgbClr val="000000"/>
              </a:solidFill>
            </a:endParaRPr>
          </a:p>
          <a:p>
            <a:endParaRPr lang="en-US" dirty="0" smtClean="0">
              <a:solidFill>
                <a:srgbClr val="FF8000"/>
              </a:solidFill>
            </a:endParaRPr>
          </a:p>
          <a:p>
            <a:r>
              <a:rPr lang="en-US" dirty="0" smtClean="0"/>
              <a:t> </a:t>
            </a:r>
            <a:endParaRPr lang="en-US" dirty="0"/>
          </a:p>
        </p:txBody>
      </p:sp>
      <p:cxnSp>
        <p:nvCxnSpPr>
          <p:cNvPr id="5" name="Straight Arrow Connector 4"/>
          <p:cNvCxnSpPr/>
          <p:nvPr/>
        </p:nvCxnSpPr>
        <p:spPr>
          <a:xfrm flipV="1">
            <a:off x="977900" y="4350922"/>
            <a:ext cx="0" cy="663652"/>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65175" y="5014574"/>
            <a:ext cx="425449" cy="461665"/>
          </a:xfrm>
          <a:prstGeom prst="rect">
            <a:avLst/>
          </a:prstGeom>
          <a:noFill/>
        </p:spPr>
        <p:txBody>
          <a:bodyPr wrap="square" rtlCol="0">
            <a:spAutoFit/>
          </a:bodyPr>
          <a:lstStyle/>
          <a:p>
            <a:r>
              <a:rPr lang="en-US" sz="2400" dirty="0" smtClean="0">
                <a:solidFill>
                  <a:srgbClr val="0000FF"/>
                </a:solidFill>
                <a:latin typeface="Helvetica"/>
                <a:cs typeface="Helvetica"/>
              </a:rPr>
              <a:t>E</a:t>
            </a:r>
            <a:endParaRPr lang="en-US" sz="2400" baseline="-25000" dirty="0">
              <a:solidFill>
                <a:srgbClr val="0000FF"/>
              </a:solidFill>
              <a:latin typeface="Helvetica"/>
              <a:cs typeface="Helvetica"/>
            </a:endParaRPr>
          </a:p>
        </p:txBody>
      </p:sp>
      <p:cxnSp>
        <p:nvCxnSpPr>
          <p:cNvPr id="38" name="Straight Arrow Connector 37"/>
          <p:cNvCxnSpPr/>
          <p:nvPr/>
        </p:nvCxnSpPr>
        <p:spPr>
          <a:xfrm flipV="1">
            <a:off x="1434574" y="4551852"/>
            <a:ext cx="0" cy="406838"/>
          </a:xfrm>
          <a:prstGeom prst="straightConnector1">
            <a:avLst/>
          </a:prstGeom>
          <a:ln w="50800">
            <a:solidFill>
              <a:srgbClr val="FF8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221849" y="5014574"/>
            <a:ext cx="425449" cy="461665"/>
          </a:xfrm>
          <a:prstGeom prst="rect">
            <a:avLst/>
          </a:prstGeom>
          <a:noFill/>
        </p:spPr>
        <p:txBody>
          <a:bodyPr wrap="square" rtlCol="0">
            <a:spAutoFit/>
          </a:bodyPr>
          <a:lstStyle/>
          <a:p>
            <a:r>
              <a:rPr lang="en-US" sz="2400" dirty="0" smtClean="0">
                <a:solidFill>
                  <a:srgbClr val="FF8000"/>
                </a:solidFill>
                <a:latin typeface="Helvetica"/>
                <a:cs typeface="Helvetica"/>
              </a:rPr>
              <a:t>H</a:t>
            </a:r>
            <a:endParaRPr lang="en-US" sz="2400" baseline="-25000" dirty="0">
              <a:solidFill>
                <a:srgbClr val="FF8000"/>
              </a:solidFill>
              <a:latin typeface="Helvetica"/>
              <a:cs typeface="Helvetica"/>
            </a:endParaRPr>
          </a:p>
        </p:txBody>
      </p:sp>
      <p:cxnSp>
        <p:nvCxnSpPr>
          <p:cNvPr id="8" name="Straight Arrow Connector 7"/>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3" idx="1"/>
            <a:endCxn id="34" idx="1"/>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2" name="TextBox 41"/>
          <p:cNvSpPr txBox="1"/>
          <p:nvPr/>
        </p:nvSpPr>
        <p:spPr>
          <a:xfrm>
            <a:off x="3492499"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35026652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2233"/>
          </a:xfrm>
        </p:spPr>
        <p:txBody>
          <a:bodyPr/>
          <a:lstStyle/>
          <a:p>
            <a:r>
              <a:rPr lang="en-US" sz="3600" dirty="0" err="1" smtClean="0"/>
              <a:t>Subcloud</a:t>
            </a:r>
            <a:r>
              <a:rPr lang="en-US" sz="3600" dirty="0" smtClean="0"/>
              <a:t>-layer thermal balance: </a:t>
            </a:r>
            <a:br>
              <a:rPr lang="en-US" sz="3600" dirty="0" smtClean="0"/>
            </a:br>
            <a:r>
              <a:rPr lang="en-US" sz="3600" dirty="0" smtClean="0"/>
              <a:t>H + entrainment = </a:t>
            </a:r>
            <a:r>
              <a:rPr lang="en-US" sz="3600" dirty="0" err="1" smtClean="0"/>
              <a:t>radiative</a:t>
            </a:r>
            <a:r>
              <a:rPr lang="en-US" sz="3600" dirty="0" smtClean="0"/>
              <a:t> cooling + 								evaporative cooling </a:t>
            </a:r>
            <a:endParaRPr lang="en-US" sz="3600" dirty="0">
              <a:solidFill>
                <a:srgbClr val="FF8000"/>
              </a:solidFill>
            </a:endParaRPr>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4470400" y="2011103"/>
            <a:ext cx="4216400" cy="44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lumMod val="65000"/>
                  </a:schemeClr>
                </a:solidFill>
              </a:rPr>
              <a:t>Q = E+H</a:t>
            </a:r>
          </a:p>
          <a:p>
            <a:endParaRPr lang="en-US" dirty="0">
              <a:solidFill>
                <a:schemeClr val="bg1">
                  <a:lumMod val="65000"/>
                </a:schemeClr>
              </a:solidFill>
            </a:endParaRPr>
          </a:p>
          <a:p>
            <a:r>
              <a:rPr lang="en-US" dirty="0" smtClean="0">
                <a:solidFill>
                  <a:srgbClr val="000000"/>
                </a:solidFill>
              </a:rPr>
              <a:t>(1+k)H =</a:t>
            </a:r>
            <a:r>
              <a:rPr lang="en-US" dirty="0" err="1" smtClean="0">
                <a:solidFill>
                  <a:srgbClr val="000000"/>
                </a:solidFill>
              </a:rPr>
              <a:t>σQ</a:t>
            </a:r>
            <a:r>
              <a:rPr lang="en-US" dirty="0" smtClean="0">
                <a:solidFill>
                  <a:srgbClr val="000000"/>
                </a:solidFill>
              </a:rPr>
              <a:t> + (η</a:t>
            </a:r>
            <a:r>
              <a:rPr lang="en-US" baseline="30000" dirty="0" smtClean="0">
                <a:solidFill>
                  <a:srgbClr val="000000"/>
                </a:solidFill>
              </a:rPr>
              <a:t>-1</a:t>
            </a:r>
            <a:r>
              <a:rPr lang="en-US" dirty="0" smtClean="0">
                <a:solidFill>
                  <a:srgbClr val="000000"/>
                </a:solidFill>
              </a:rPr>
              <a:t>-1)E</a:t>
            </a:r>
            <a:endParaRPr lang="en-US" dirty="0">
              <a:solidFill>
                <a:srgbClr val="000000"/>
              </a:solidFill>
            </a:endParaRPr>
          </a:p>
          <a:p>
            <a:endParaRPr lang="en-US" dirty="0" smtClean="0">
              <a:solidFill>
                <a:srgbClr val="FF8000"/>
              </a:solidFill>
            </a:endParaRPr>
          </a:p>
          <a:p>
            <a:r>
              <a:rPr lang="en-US" dirty="0" err="1" smtClean="0"/>
              <a:t>η</a:t>
            </a:r>
            <a:r>
              <a:rPr lang="en-US" dirty="0" smtClean="0"/>
              <a:t>: sedimentation efficiency through </a:t>
            </a:r>
            <a:r>
              <a:rPr lang="en-US" dirty="0" err="1" smtClean="0"/>
              <a:t>subcloud</a:t>
            </a:r>
            <a:r>
              <a:rPr lang="en-US" dirty="0" smtClean="0"/>
              <a:t> layer (0-1) </a:t>
            </a:r>
            <a:r>
              <a:rPr lang="mr-IN" dirty="0" smtClean="0"/>
              <a:t>–</a:t>
            </a:r>
            <a:r>
              <a:rPr lang="en-US" dirty="0" smtClean="0"/>
              <a:t> may depend strongly on </a:t>
            </a:r>
            <a:r>
              <a:rPr lang="en-US" dirty="0" err="1" smtClean="0"/>
              <a:t>σ</a:t>
            </a:r>
            <a:endParaRPr lang="en-US" dirty="0" smtClean="0"/>
          </a:p>
          <a:p>
            <a:r>
              <a:rPr lang="en-US" dirty="0" smtClean="0"/>
              <a:t> </a:t>
            </a:r>
            <a:endParaRPr lang="en-US" dirty="0"/>
          </a:p>
        </p:txBody>
      </p:sp>
      <p:cxnSp>
        <p:nvCxnSpPr>
          <p:cNvPr id="5" name="Straight Arrow Connector 4"/>
          <p:cNvCxnSpPr/>
          <p:nvPr/>
        </p:nvCxnSpPr>
        <p:spPr>
          <a:xfrm flipV="1">
            <a:off x="977900" y="4350922"/>
            <a:ext cx="0" cy="663652"/>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65175" y="5014574"/>
            <a:ext cx="425449" cy="461665"/>
          </a:xfrm>
          <a:prstGeom prst="rect">
            <a:avLst/>
          </a:prstGeom>
          <a:noFill/>
        </p:spPr>
        <p:txBody>
          <a:bodyPr wrap="square" rtlCol="0">
            <a:spAutoFit/>
          </a:bodyPr>
          <a:lstStyle/>
          <a:p>
            <a:r>
              <a:rPr lang="en-US" sz="2400" dirty="0" smtClean="0">
                <a:solidFill>
                  <a:srgbClr val="0000FF"/>
                </a:solidFill>
                <a:latin typeface="Helvetica"/>
                <a:cs typeface="Helvetica"/>
              </a:rPr>
              <a:t>E</a:t>
            </a:r>
            <a:endParaRPr lang="en-US" sz="2400" baseline="-25000" dirty="0">
              <a:solidFill>
                <a:srgbClr val="0000FF"/>
              </a:solidFill>
              <a:latin typeface="Helvetica"/>
              <a:cs typeface="Helvetica"/>
            </a:endParaRPr>
          </a:p>
        </p:txBody>
      </p:sp>
      <p:cxnSp>
        <p:nvCxnSpPr>
          <p:cNvPr id="38" name="Straight Arrow Connector 37"/>
          <p:cNvCxnSpPr/>
          <p:nvPr/>
        </p:nvCxnSpPr>
        <p:spPr>
          <a:xfrm flipV="1">
            <a:off x="1434574" y="4551852"/>
            <a:ext cx="0" cy="406838"/>
          </a:xfrm>
          <a:prstGeom prst="straightConnector1">
            <a:avLst/>
          </a:prstGeom>
          <a:ln w="50800">
            <a:solidFill>
              <a:srgbClr val="FF8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221849" y="5014574"/>
            <a:ext cx="425449" cy="461665"/>
          </a:xfrm>
          <a:prstGeom prst="rect">
            <a:avLst/>
          </a:prstGeom>
          <a:noFill/>
        </p:spPr>
        <p:txBody>
          <a:bodyPr wrap="square" rtlCol="0">
            <a:spAutoFit/>
          </a:bodyPr>
          <a:lstStyle/>
          <a:p>
            <a:r>
              <a:rPr lang="en-US" sz="2400" dirty="0" smtClean="0">
                <a:solidFill>
                  <a:srgbClr val="FF8000"/>
                </a:solidFill>
                <a:latin typeface="Helvetica"/>
                <a:cs typeface="Helvetica"/>
              </a:rPr>
              <a:t>H</a:t>
            </a:r>
            <a:endParaRPr lang="en-US" sz="2400" baseline="-25000" dirty="0">
              <a:solidFill>
                <a:srgbClr val="FF8000"/>
              </a:solidFill>
              <a:latin typeface="Helvetica"/>
              <a:cs typeface="Helvetica"/>
            </a:endParaRPr>
          </a:p>
        </p:txBody>
      </p:sp>
      <p:cxnSp>
        <p:nvCxnSpPr>
          <p:cNvPr id="8" name="Straight Arrow Connector 7"/>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3" idx="1"/>
            <a:endCxn id="34" idx="1"/>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2" name="TextBox 41"/>
          <p:cNvSpPr txBox="1"/>
          <p:nvPr/>
        </p:nvSpPr>
        <p:spPr>
          <a:xfrm>
            <a:off x="3492499"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32786847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Can rearrange to solve for E/Q demanded by radiation</a:t>
            </a:r>
            <a:endParaRPr lang="en-US" dirty="0"/>
          </a:p>
        </p:txBody>
      </p:sp>
      <p:sp>
        <p:nvSpPr>
          <p:cNvPr id="3" name="Content Placeholder 2"/>
          <p:cNvSpPr>
            <a:spLocks noGrp="1"/>
          </p:cNvSpPr>
          <p:nvPr>
            <p:ph idx="1"/>
          </p:nvPr>
        </p:nvSpPr>
        <p:spPr>
          <a:xfrm>
            <a:off x="4991100" y="1417638"/>
            <a:ext cx="4152900" cy="5059362"/>
          </a:xfrm>
        </p:spPr>
        <p:txBody>
          <a:bodyPr/>
          <a:lstStyle/>
          <a:p>
            <a:r>
              <a:rPr lang="en-US" dirty="0" smtClean="0">
                <a:solidFill>
                  <a:srgbClr val="000000"/>
                </a:solidFill>
              </a:rPr>
              <a:t>Cloud-layer demand  </a:t>
            </a:r>
            <a:r>
              <a:rPr lang="en-US" dirty="0" smtClean="0"/>
              <a:t>based on cloud-layer </a:t>
            </a:r>
            <a:r>
              <a:rPr lang="en-US" dirty="0" err="1" smtClean="0"/>
              <a:t>radiative</a:t>
            </a:r>
            <a:r>
              <a:rPr lang="en-US" dirty="0" smtClean="0"/>
              <a:t> cooling for fractional </a:t>
            </a:r>
            <a:r>
              <a:rPr lang="en-US" dirty="0" err="1" smtClean="0"/>
              <a:t>subcloud</a:t>
            </a:r>
            <a:r>
              <a:rPr lang="en-US" dirty="0" smtClean="0"/>
              <a:t> layer depth </a:t>
            </a:r>
            <a:r>
              <a:rPr lang="en-US" dirty="0" err="1" smtClean="0"/>
              <a:t>σ</a:t>
            </a:r>
            <a:r>
              <a:rPr lang="en-US" dirty="0"/>
              <a:t> </a:t>
            </a:r>
            <a:endParaRPr lang="en-US" dirty="0" smtClean="0"/>
          </a:p>
          <a:p>
            <a:r>
              <a:rPr lang="en-US" dirty="0" smtClean="0"/>
              <a:t>Demand-based E/Q </a:t>
            </a:r>
            <a:r>
              <a:rPr lang="en-US" i="1" dirty="0" smtClean="0"/>
              <a:t>decreases strongly</a:t>
            </a:r>
            <a:r>
              <a:rPr lang="en-US" dirty="0" smtClean="0"/>
              <a:t> </a:t>
            </a:r>
            <a:r>
              <a:rPr lang="en-US" dirty="0"/>
              <a:t>as </a:t>
            </a:r>
            <a:r>
              <a:rPr lang="en-US" dirty="0" err="1" smtClean="0"/>
              <a:t>σ</a:t>
            </a:r>
            <a:r>
              <a:rPr lang="en-US" dirty="0" smtClean="0"/>
              <a:t> increases </a:t>
            </a:r>
          </a:p>
          <a:p>
            <a:r>
              <a:rPr lang="en-US" dirty="0" smtClean="0"/>
              <a:t>Need a second constraint on E/Q to solve for </a:t>
            </a:r>
            <a:r>
              <a:rPr lang="en-US" dirty="0" err="1"/>
              <a:t>σ</a:t>
            </a:r>
            <a:endParaRPr lang="en-US" dirty="0"/>
          </a:p>
          <a:p>
            <a:r>
              <a:rPr lang="en-US" dirty="0" smtClean="0"/>
              <a:t> </a:t>
            </a:r>
            <a:endParaRPr lang="en-US" dirty="0"/>
          </a:p>
        </p:txBody>
      </p:sp>
      <p:pic>
        <p:nvPicPr>
          <p:cNvPr id="4" name="Picture 3"/>
          <p:cNvPicPr>
            <a:picLocks noChangeAspect="1"/>
          </p:cNvPicPr>
          <p:nvPr/>
        </p:nvPicPr>
        <p:blipFill>
          <a:blip r:embed="rId2"/>
          <a:stretch>
            <a:fillRect/>
          </a:stretch>
        </p:blipFill>
        <p:spPr>
          <a:xfrm>
            <a:off x="457200" y="1520816"/>
            <a:ext cx="3797300" cy="1638300"/>
          </a:xfrm>
          <a:prstGeom prst="rect">
            <a:avLst/>
          </a:prstGeom>
        </p:spPr>
      </p:pic>
    </p:spTree>
    <p:extLst>
      <p:ext uri="{BB962C8B-B14F-4D97-AF65-F5344CB8AC3E}">
        <p14:creationId xmlns:p14="http://schemas.microsoft.com/office/powerpoint/2010/main" val="24417776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Supply-based E/Q: more complex but introduces two fun </a:t>
            </a:r>
            <a:r>
              <a:rPr lang="en-US" dirty="0" err="1" smtClean="0"/>
              <a:t>nondimensional</a:t>
            </a:r>
            <a:r>
              <a:rPr lang="en-US" dirty="0" smtClean="0"/>
              <a:t> #s </a:t>
            </a:r>
            <a:endParaRPr lang="en-US" dirty="0"/>
          </a:p>
        </p:txBody>
      </p:sp>
      <p:sp>
        <p:nvSpPr>
          <p:cNvPr id="3" name="Content Placeholder 2"/>
          <p:cNvSpPr>
            <a:spLocks noGrp="1"/>
          </p:cNvSpPr>
          <p:nvPr>
            <p:ph idx="1"/>
          </p:nvPr>
        </p:nvSpPr>
        <p:spPr>
          <a:xfrm>
            <a:off x="3860800" y="1536700"/>
            <a:ext cx="4826000" cy="2324100"/>
          </a:xfrm>
        </p:spPr>
        <p:txBody>
          <a:bodyPr/>
          <a:lstStyle/>
          <a:p>
            <a:r>
              <a:rPr lang="en-US" dirty="0" smtClean="0"/>
              <a:t>Using bulk formulae, constraint that LCL of surface air is at </a:t>
            </a:r>
            <a:r>
              <a:rPr lang="en-US" dirty="0" err="1" smtClean="0"/>
              <a:t>p</a:t>
            </a:r>
            <a:r>
              <a:rPr lang="en-US" baseline="-25000" dirty="0" err="1" smtClean="0"/>
              <a:t>b</a:t>
            </a:r>
            <a:r>
              <a:rPr lang="en-US" dirty="0" smtClean="0"/>
              <a:t>, and a similar expression for H/Q, can show that:  </a:t>
            </a:r>
            <a:endParaRPr lang="en-US" dirty="0"/>
          </a:p>
        </p:txBody>
      </p:sp>
      <p:pic>
        <p:nvPicPr>
          <p:cNvPr id="4" name="Picture 3" descr="E_Q_supply-limit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0800"/>
            <a:ext cx="9144000" cy="1145534"/>
          </a:xfrm>
          <a:prstGeom prst="rect">
            <a:avLst/>
          </a:prstGeom>
        </p:spPr>
      </p:pic>
      <p:sp>
        <p:nvSpPr>
          <p:cNvPr id="5" name="Content Placeholder 2"/>
          <p:cNvSpPr txBox="1">
            <a:spLocks/>
          </p:cNvSpPr>
          <p:nvPr/>
        </p:nvSpPr>
        <p:spPr bwMode="auto">
          <a:xfrm>
            <a:off x="3860800" y="5006334"/>
            <a:ext cx="5283200" cy="185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Surface evaporative supply-based E/Q </a:t>
            </a:r>
            <a:r>
              <a:rPr lang="en-US" i="1" dirty="0" smtClean="0"/>
              <a:t>increases strongly</a:t>
            </a:r>
            <a:r>
              <a:rPr lang="en-US" dirty="0" smtClean="0"/>
              <a:t> as </a:t>
            </a:r>
            <a:r>
              <a:rPr lang="en-US" dirty="0" err="1" smtClean="0"/>
              <a:t>subcloud</a:t>
            </a:r>
            <a:r>
              <a:rPr lang="en-US" dirty="0" smtClean="0"/>
              <a:t> layer deepens</a:t>
            </a:r>
            <a:endParaRPr lang="en-US" dirty="0"/>
          </a:p>
        </p:txBody>
      </p:sp>
    </p:spTree>
    <p:extLst>
      <p:ext uri="{BB962C8B-B14F-4D97-AF65-F5344CB8AC3E}">
        <p14:creationId xmlns:p14="http://schemas.microsoft.com/office/powerpoint/2010/main" val="4072193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XX_sigma_E_TSsims-vs-theor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467" y="0"/>
            <a:ext cx="3048000" cy="6858000"/>
          </a:xfrm>
          <a:prstGeom prst="rect">
            <a:avLst/>
          </a:prstGeom>
        </p:spPr>
      </p:pic>
    </p:spTree>
    <p:extLst>
      <p:ext uri="{BB962C8B-B14F-4D97-AF65-F5344CB8AC3E}">
        <p14:creationId xmlns:p14="http://schemas.microsoft.com/office/powerpoint/2010/main" val="27911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XX_sigma_E_betasims-vs-theory_drop-physic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67" y="0"/>
            <a:ext cx="3048000" cy="6858000"/>
          </a:xfrm>
          <a:prstGeom prst="rect">
            <a:avLst/>
          </a:prstGeom>
        </p:spPr>
      </p:pic>
    </p:spTree>
    <p:extLst>
      <p:ext uri="{BB962C8B-B14F-4D97-AF65-F5344CB8AC3E}">
        <p14:creationId xmlns:p14="http://schemas.microsoft.com/office/powerpoint/2010/main" val="1497225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interesting features (I)</a:t>
            </a:r>
            <a:endParaRPr lang="en-US" dirty="0"/>
          </a:p>
        </p:txBody>
      </p:sp>
      <p:sp>
        <p:nvSpPr>
          <p:cNvPr id="3" name="Content Placeholder 2"/>
          <p:cNvSpPr>
            <a:spLocks noGrp="1"/>
          </p:cNvSpPr>
          <p:nvPr>
            <p:ph idx="1"/>
          </p:nvPr>
        </p:nvSpPr>
        <p:spPr>
          <a:xfrm>
            <a:off x="4902200" y="1417638"/>
            <a:ext cx="4241800" cy="2922166"/>
          </a:xfrm>
        </p:spPr>
        <p:txBody>
          <a:bodyPr/>
          <a:lstStyle/>
          <a:p>
            <a:r>
              <a:rPr lang="en-US" sz="2400" dirty="0" smtClean="0">
                <a:solidFill>
                  <a:srgbClr val="FF8000"/>
                </a:solidFill>
              </a:rPr>
              <a:t>For dry surfaces (low </a:t>
            </a:r>
            <a:r>
              <a:rPr lang="en-US" sz="2400" i="1" dirty="0" smtClean="0">
                <a:solidFill>
                  <a:srgbClr val="FF8000"/>
                </a:solidFill>
              </a:rPr>
              <a:t>β</a:t>
            </a:r>
            <a:r>
              <a:rPr lang="en-US" sz="2400" dirty="0" smtClean="0">
                <a:solidFill>
                  <a:srgbClr val="FF8000"/>
                </a:solidFill>
              </a:rPr>
              <a:t>), </a:t>
            </a:r>
            <a:r>
              <a:rPr lang="en-US" sz="2400" dirty="0" err="1" smtClean="0">
                <a:solidFill>
                  <a:srgbClr val="FF8000"/>
                </a:solidFill>
              </a:rPr>
              <a:t>tropopause</a:t>
            </a:r>
            <a:r>
              <a:rPr lang="en-US" sz="2400" dirty="0" smtClean="0">
                <a:solidFill>
                  <a:srgbClr val="FF8000"/>
                </a:solidFill>
              </a:rPr>
              <a:t> inversion sharpens with deep </a:t>
            </a:r>
            <a:r>
              <a:rPr lang="en-US" sz="2400" dirty="0">
                <a:solidFill>
                  <a:srgbClr val="FF8000"/>
                </a:solidFill>
              </a:rPr>
              <a:t>“overshooting layer” (e.g., </a:t>
            </a:r>
            <a:r>
              <a:rPr lang="en-US" sz="2400" i="1" dirty="0" err="1">
                <a:solidFill>
                  <a:srgbClr val="FF8000"/>
                </a:solidFill>
              </a:rPr>
              <a:t>Pauluis</a:t>
            </a:r>
            <a:r>
              <a:rPr lang="en-US" sz="2400" i="1" dirty="0">
                <a:solidFill>
                  <a:srgbClr val="FF8000"/>
                </a:solidFill>
              </a:rPr>
              <a:t> and Held, 2002</a:t>
            </a:r>
            <a:r>
              <a:rPr lang="en-US" sz="2400" dirty="0">
                <a:solidFill>
                  <a:srgbClr val="FF8000"/>
                </a:solidFill>
              </a:rPr>
              <a:t>)</a:t>
            </a:r>
          </a:p>
          <a:p>
            <a:r>
              <a:rPr lang="en-US" dirty="0" smtClean="0"/>
              <a:t>  </a:t>
            </a:r>
            <a:endParaRPr lang="en-US" dirty="0"/>
          </a:p>
        </p:txBody>
      </p:sp>
      <p:pic>
        <p:nvPicPr>
          <p:cNvPr id="4" name="Picture 3" descr="Fig01_spinup_soundings.pdf"/>
          <p:cNvPicPr>
            <a:picLocks noChangeAspect="1"/>
          </p:cNvPicPr>
          <p:nvPr/>
        </p:nvPicPr>
        <p:blipFill rotWithShape="1">
          <a:blip r:embed="rId3">
            <a:extLst>
              <a:ext uri="{28A0092B-C50C-407E-A947-70E740481C1C}">
                <a14:useLocalDpi xmlns:a14="http://schemas.microsoft.com/office/drawing/2010/main" val="0"/>
              </a:ext>
            </a:extLst>
          </a:blip>
          <a:srcRect r="66439"/>
          <a:stretch/>
        </p:blipFill>
        <p:spPr>
          <a:xfrm>
            <a:off x="232845" y="1236980"/>
            <a:ext cx="4364554" cy="5201920"/>
          </a:xfrm>
          <a:prstGeom prst="rect">
            <a:avLst/>
          </a:prstGeom>
        </p:spPr>
      </p:pic>
      <p:pic>
        <p:nvPicPr>
          <p:cNvPr id="5" name="Picture 4" descr="Fig01_spinup_soundings.pdf"/>
          <p:cNvPicPr>
            <a:picLocks noChangeAspect="1"/>
          </p:cNvPicPr>
          <p:nvPr/>
        </p:nvPicPr>
        <p:blipFill rotWithShape="1">
          <a:blip r:embed="rId4">
            <a:extLst>
              <a:ext uri="{28A0092B-C50C-407E-A947-70E740481C1C}">
                <a14:useLocalDpi xmlns:a14="http://schemas.microsoft.com/office/drawing/2010/main" val="0"/>
              </a:ext>
            </a:extLst>
          </a:blip>
          <a:srcRect l="87091"/>
          <a:stretch/>
        </p:blipFill>
        <p:spPr>
          <a:xfrm>
            <a:off x="3886199" y="1417638"/>
            <a:ext cx="1041401" cy="3226917"/>
          </a:xfrm>
          <a:prstGeom prst="rect">
            <a:avLst/>
          </a:prstGeom>
        </p:spPr>
      </p:pic>
      <p:sp>
        <p:nvSpPr>
          <p:cNvPr id="6" name="Oval 5"/>
          <p:cNvSpPr/>
          <p:nvPr/>
        </p:nvSpPr>
        <p:spPr>
          <a:xfrm>
            <a:off x="1308100" y="1943100"/>
            <a:ext cx="1231900" cy="1206500"/>
          </a:xfrm>
          <a:prstGeom prst="ellipse">
            <a:avLst/>
          </a:prstGeom>
          <a:noFill/>
          <a:ln w="254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46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2200" y="1417638"/>
            <a:ext cx="4241800" cy="5186362"/>
          </a:xfrm>
        </p:spPr>
        <p:txBody>
          <a:bodyPr/>
          <a:lstStyle/>
          <a:p>
            <a:r>
              <a:rPr lang="en-US" sz="2400" dirty="0" smtClean="0">
                <a:solidFill>
                  <a:schemeClr val="bg1">
                    <a:lumMod val="50000"/>
                  </a:schemeClr>
                </a:solidFill>
              </a:rPr>
              <a:t>For dry surfaces (low </a:t>
            </a:r>
            <a:r>
              <a:rPr lang="en-US" sz="2400" i="1" dirty="0" smtClean="0">
                <a:solidFill>
                  <a:schemeClr val="bg1">
                    <a:lumMod val="50000"/>
                  </a:schemeClr>
                </a:solidFill>
              </a:rPr>
              <a:t>β</a:t>
            </a:r>
            <a:r>
              <a:rPr lang="en-US" sz="2400" dirty="0" smtClean="0">
                <a:solidFill>
                  <a:schemeClr val="bg1">
                    <a:lumMod val="50000"/>
                  </a:schemeClr>
                </a:solidFill>
              </a:rPr>
              <a:t>), </a:t>
            </a:r>
            <a:r>
              <a:rPr lang="en-US" sz="2400" dirty="0" err="1" smtClean="0">
                <a:solidFill>
                  <a:schemeClr val="bg1">
                    <a:lumMod val="50000"/>
                  </a:schemeClr>
                </a:solidFill>
              </a:rPr>
              <a:t>tropopause</a:t>
            </a:r>
            <a:r>
              <a:rPr lang="en-US" sz="2400" dirty="0" smtClean="0">
                <a:solidFill>
                  <a:schemeClr val="bg1">
                    <a:lumMod val="50000"/>
                  </a:schemeClr>
                </a:solidFill>
              </a:rPr>
              <a:t> inversion sharpens with deep </a:t>
            </a:r>
            <a:r>
              <a:rPr lang="en-US" sz="2400" dirty="0">
                <a:solidFill>
                  <a:schemeClr val="bg1">
                    <a:lumMod val="50000"/>
                  </a:schemeClr>
                </a:solidFill>
              </a:rPr>
              <a:t>“overshooting layer” (e.g., </a:t>
            </a:r>
            <a:r>
              <a:rPr lang="en-US" sz="2400" i="1" dirty="0" err="1">
                <a:solidFill>
                  <a:schemeClr val="bg1">
                    <a:lumMod val="50000"/>
                  </a:schemeClr>
                </a:solidFill>
              </a:rPr>
              <a:t>Pauluis</a:t>
            </a:r>
            <a:r>
              <a:rPr lang="en-US" sz="2400" i="1" dirty="0">
                <a:solidFill>
                  <a:schemeClr val="bg1">
                    <a:lumMod val="50000"/>
                  </a:schemeClr>
                </a:solidFill>
              </a:rPr>
              <a:t> and Held, 2002</a:t>
            </a:r>
            <a:r>
              <a:rPr lang="en-US" sz="2400" dirty="0" smtClean="0">
                <a:solidFill>
                  <a:schemeClr val="bg1">
                    <a:lumMod val="50000"/>
                  </a:schemeClr>
                </a:solidFill>
              </a:rPr>
              <a:t>)</a:t>
            </a:r>
          </a:p>
          <a:p>
            <a:r>
              <a:rPr lang="en-US" sz="2400" dirty="0" smtClean="0">
                <a:solidFill>
                  <a:srgbClr val="FF8000"/>
                </a:solidFill>
              </a:rPr>
              <a:t>Peak cloud fraction </a:t>
            </a:r>
            <a:r>
              <a:rPr lang="en-US" sz="2400" i="1" dirty="0" smtClean="0">
                <a:solidFill>
                  <a:srgbClr val="FF8000"/>
                </a:solidFill>
              </a:rPr>
              <a:t>INCREASES</a:t>
            </a:r>
            <a:r>
              <a:rPr lang="en-US" sz="2400" dirty="0" smtClean="0">
                <a:solidFill>
                  <a:srgbClr val="FF8000"/>
                </a:solidFill>
              </a:rPr>
              <a:t> as the surface is dried!</a:t>
            </a:r>
            <a:endParaRPr lang="en-US" sz="2400" dirty="0">
              <a:solidFill>
                <a:srgbClr val="FF8000"/>
              </a:solidFill>
            </a:endParaRPr>
          </a:p>
          <a:p>
            <a:r>
              <a:rPr lang="en-US" dirty="0" smtClean="0"/>
              <a:t>  </a:t>
            </a:r>
            <a:endParaRPr lang="en-US" dirty="0"/>
          </a:p>
        </p:txBody>
      </p:sp>
      <p:pic>
        <p:nvPicPr>
          <p:cNvPr id="7" name="Picture 6" descr="Fig01_spinup_soundings.pdf"/>
          <p:cNvPicPr>
            <a:picLocks noChangeAspect="1"/>
          </p:cNvPicPr>
          <p:nvPr/>
        </p:nvPicPr>
        <p:blipFill rotWithShape="1">
          <a:blip r:embed="rId3">
            <a:extLst>
              <a:ext uri="{28A0092B-C50C-407E-A947-70E740481C1C}">
                <a14:useLocalDpi xmlns:a14="http://schemas.microsoft.com/office/drawing/2010/main" val="0"/>
              </a:ext>
            </a:extLst>
          </a:blip>
          <a:srcRect l="50000" r="30921"/>
          <a:stretch/>
        </p:blipFill>
        <p:spPr>
          <a:xfrm>
            <a:off x="989324" y="1022160"/>
            <a:ext cx="2583603" cy="5416740"/>
          </a:xfrm>
          <a:prstGeom prst="rect">
            <a:avLst/>
          </a:prstGeom>
        </p:spPr>
      </p:pic>
      <p:pic>
        <p:nvPicPr>
          <p:cNvPr id="8" name="Picture 7" descr="Fig01_spinup_soundings.pdf"/>
          <p:cNvPicPr>
            <a:picLocks noChangeAspect="1"/>
          </p:cNvPicPr>
          <p:nvPr/>
        </p:nvPicPr>
        <p:blipFill rotWithShape="1">
          <a:blip r:embed="rId4">
            <a:extLst>
              <a:ext uri="{28A0092B-C50C-407E-A947-70E740481C1C}">
                <a14:useLocalDpi xmlns:a14="http://schemas.microsoft.com/office/drawing/2010/main" val="0"/>
              </a:ext>
            </a:extLst>
          </a:blip>
          <a:srcRect r="92904"/>
          <a:stretch/>
        </p:blipFill>
        <p:spPr>
          <a:xfrm>
            <a:off x="168069" y="1022160"/>
            <a:ext cx="960965" cy="5416740"/>
          </a:xfrm>
          <a:prstGeom prst="rect">
            <a:avLst/>
          </a:prstGeom>
        </p:spPr>
      </p:pic>
      <p:sp>
        <p:nvSpPr>
          <p:cNvPr id="2" name="Title 1"/>
          <p:cNvSpPr>
            <a:spLocks noGrp="1"/>
          </p:cNvSpPr>
          <p:nvPr>
            <p:ph type="title"/>
          </p:nvPr>
        </p:nvSpPr>
        <p:spPr/>
        <p:txBody>
          <a:bodyPr/>
          <a:lstStyle/>
          <a:p>
            <a:r>
              <a:rPr lang="en-US" dirty="0" smtClean="0"/>
              <a:t>Three interesting features (II)</a:t>
            </a:r>
            <a:endParaRPr lang="en-US" dirty="0"/>
          </a:p>
        </p:txBody>
      </p:sp>
      <p:pic>
        <p:nvPicPr>
          <p:cNvPr id="5" name="Picture 4" descr="Fig01_spinup_soundings.pdf"/>
          <p:cNvPicPr>
            <a:picLocks noChangeAspect="1"/>
          </p:cNvPicPr>
          <p:nvPr/>
        </p:nvPicPr>
        <p:blipFill rotWithShape="1">
          <a:blip r:embed="rId3">
            <a:extLst>
              <a:ext uri="{28A0092B-C50C-407E-A947-70E740481C1C}">
                <a14:useLocalDpi xmlns:a14="http://schemas.microsoft.com/office/drawing/2010/main" val="0"/>
              </a:ext>
            </a:extLst>
          </a:blip>
          <a:srcRect l="87091"/>
          <a:stretch/>
        </p:blipFill>
        <p:spPr>
          <a:xfrm>
            <a:off x="3111500" y="1373035"/>
            <a:ext cx="1295400" cy="4013966"/>
          </a:xfrm>
          <a:prstGeom prst="rect">
            <a:avLst/>
          </a:prstGeom>
        </p:spPr>
      </p:pic>
      <p:cxnSp>
        <p:nvCxnSpPr>
          <p:cNvPr id="10" name="Straight Arrow Connector 9"/>
          <p:cNvCxnSpPr/>
          <p:nvPr/>
        </p:nvCxnSpPr>
        <p:spPr>
          <a:xfrm>
            <a:off x="1600200" y="2527300"/>
            <a:ext cx="1079500" cy="203200"/>
          </a:xfrm>
          <a:prstGeom prst="straightConnector1">
            <a:avLst/>
          </a:prstGeom>
          <a:ln w="508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133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2200" y="1417638"/>
            <a:ext cx="4241800" cy="5186362"/>
          </a:xfrm>
        </p:spPr>
        <p:txBody>
          <a:bodyPr/>
          <a:lstStyle/>
          <a:p>
            <a:r>
              <a:rPr lang="en-US" sz="2400" dirty="0" smtClean="0">
                <a:solidFill>
                  <a:schemeClr val="bg1">
                    <a:lumMod val="50000"/>
                  </a:schemeClr>
                </a:solidFill>
              </a:rPr>
              <a:t>For dry surfaces (low </a:t>
            </a:r>
            <a:r>
              <a:rPr lang="en-US" sz="2400" i="1" dirty="0" smtClean="0">
                <a:solidFill>
                  <a:schemeClr val="bg1">
                    <a:lumMod val="50000"/>
                  </a:schemeClr>
                </a:solidFill>
              </a:rPr>
              <a:t>β</a:t>
            </a:r>
            <a:r>
              <a:rPr lang="en-US" sz="2400" dirty="0" smtClean="0">
                <a:solidFill>
                  <a:schemeClr val="bg1">
                    <a:lumMod val="50000"/>
                  </a:schemeClr>
                </a:solidFill>
              </a:rPr>
              <a:t>), </a:t>
            </a:r>
            <a:r>
              <a:rPr lang="en-US" sz="2400" dirty="0" err="1" smtClean="0">
                <a:solidFill>
                  <a:schemeClr val="bg1">
                    <a:lumMod val="50000"/>
                  </a:schemeClr>
                </a:solidFill>
              </a:rPr>
              <a:t>tropopause</a:t>
            </a:r>
            <a:r>
              <a:rPr lang="en-US" sz="2400" dirty="0" smtClean="0">
                <a:solidFill>
                  <a:schemeClr val="bg1">
                    <a:lumMod val="50000"/>
                  </a:schemeClr>
                </a:solidFill>
              </a:rPr>
              <a:t> inversion sharpens with deep </a:t>
            </a:r>
            <a:r>
              <a:rPr lang="en-US" sz="2400" dirty="0">
                <a:solidFill>
                  <a:schemeClr val="bg1">
                    <a:lumMod val="50000"/>
                  </a:schemeClr>
                </a:solidFill>
              </a:rPr>
              <a:t>“overshooting layer” (e.g., </a:t>
            </a:r>
            <a:r>
              <a:rPr lang="en-US" sz="2400" i="1" dirty="0" err="1">
                <a:solidFill>
                  <a:schemeClr val="bg1">
                    <a:lumMod val="50000"/>
                  </a:schemeClr>
                </a:solidFill>
              </a:rPr>
              <a:t>Pauluis</a:t>
            </a:r>
            <a:r>
              <a:rPr lang="en-US" sz="2400" i="1" dirty="0">
                <a:solidFill>
                  <a:schemeClr val="bg1">
                    <a:lumMod val="50000"/>
                  </a:schemeClr>
                </a:solidFill>
              </a:rPr>
              <a:t> and Held, 2002</a:t>
            </a:r>
            <a:r>
              <a:rPr lang="en-US" sz="2400" dirty="0" smtClean="0">
                <a:solidFill>
                  <a:schemeClr val="bg1">
                    <a:lumMod val="50000"/>
                  </a:schemeClr>
                </a:solidFill>
              </a:rPr>
              <a:t>)</a:t>
            </a:r>
          </a:p>
          <a:p>
            <a:r>
              <a:rPr lang="en-US" sz="2400" dirty="0" smtClean="0">
                <a:solidFill>
                  <a:schemeClr val="bg1">
                    <a:lumMod val="50000"/>
                  </a:schemeClr>
                </a:solidFill>
              </a:rPr>
              <a:t>Peak cloud fraction </a:t>
            </a:r>
            <a:r>
              <a:rPr lang="en-US" sz="2400" i="1" dirty="0" smtClean="0">
                <a:solidFill>
                  <a:schemeClr val="bg1">
                    <a:lumMod val="50000"/>
                  </a:schemeClr>
                </a:solidFill>
              </a:rPr>
              <a:t>INCREASES</a:t>
            </a:r>
            <a:r>
              <a:rPr lang="en-US" sz="2400" dirty="0" smtClean="0">
                <a:solidFill>
                  <a:schemeClr val="bg1">
                    <a:lumMod val="50000"/>
                  </a:schemeClr>
                </a:solidFill>
              </a:rPr>
              <a:t> as the surface is dried!</a:t>
            </a:r>
            <a:endParaRPr lang="en-US" sz="2400" dirty="0">
              <a:solidFill>
                <a:schemeClr val="bg1">
                  <a:lumMod val="50000"/>
                </a:schemeClr>
              </a:solidFill>
            </a:endParaRPr>
          </a:p>
          <a:p>
            <a:r>
              <a:rPr lang="en-US" sz="2400" dirty="0" smtClean="0">
                <a:solidFill>
                  <a:srgbClr val="FF8000"/>
                </a:solidFill>
              </a:rPr>
              <a:t>Dry surfaces: “</a:t>
            </a:r>
            <a:r>
              <a:rPr lang="en-US" sz="2400" dirty="0" err="1">
                <a:solidFill>
                  <a:srgbClr val="FF8000"/>
                </a:solidFill>
              </a:rPr>
              <a:t>virga</a:t>
            </a:r>
            <a:r>
              <a:rPr lang="en-US" sz="2400" dirty="0">
                <a:solidFill>
                  <a:srgbClr val="FF8000"/>
                </a:solidFill>
              </a:rPr>
              <a:t>-worlds” with very low precipitation efficiency but vigorous internal atmospheric water recycling</a:t>
            </a:r>
          </a:p>
          <a:p>
            <a:r>
              <a:rPr lang="en-US" dirty="0" smtClean="0"/>
              <a:t>  </a:t>
            </a:r>
            <a:endParaRPr lang="en-US" dirty="0"/>
          </a:p>
        </p:txBody>
      </p:sp>
      <p:pic>
        <p:nvPicPr>
          <p:cNvPr id="8" name="Picture 7" descr="Fig01_spinup_soundings.pdf"/>
          <p:cNvPicPr>
            <a:picLocks noChangeAspect="1"/>
          </p:cNvPicPr>
          <p:nvPr/>
        </p:nvPicPr>
        <p:blipFill rotWithShape="1">
          <a:blip r:embed="rId3">
            <a:extLst>
              <a:ext uri="{28A0092B-C50C-407E-A947-70E740481C1C}">
                <a14:useLocalDpi xmlns:a14="http://schemas.microsoft.com/office/drawing/2010/main" val="0"/>
              </a:ext>
            </a:extLst>
          </a:blip>
          <a:srcRect r="92904"/>
          <a:stretch/>
        </p:blipFill>
        <p:spPr>
          <a:xfrm>
            <a:off x="168069" y="1022160"/>
            <a:ext cx="960965" cy="5416740"/>
          </a:xfrm>
          <a:prstGeom prst="rect">
            <a:avLst/>
          </a:prstGeom>
        </p:spPr>
      </p:pic>
      <p:sp>
        <p:nvSpPr>
          <p:cNvPr id="2" name="Title 1"/>
          <p:cNvSpPr>
            <a:spLocks noGrp="1"/>
          </p:cNvSpPr>
          <p:nvPr>
            <p:ph type="title"/>
          </p:nvPr>
        </p:nvSpPr>
        <p:spPr/>
        <p:txBody>
          <a:bodyPr/>
          <a:lstStyle/>
          <a:p>
            <a:r>
              <a:rPr lang="en-US" dirty="0" smtClean="0"/>
              <a:t>Three interesting features (III)</a:t>
            </a:r>
            <a:endParaRPr lang="en-US" dirty="0"/>
          </a:p>
        </p:txBody>
      </p:sp>
      <p:pic>
        <p:nvPicPr>
          <p:cNvPr id="9" name="Picture 8" descr="Fig01_spinup_soundings.pdf"/>
          <p:cNvPicPr>
            <a:picLocks noChangeAspect="1"/>
          </p:cNvPicPr>
          <p:nvPr/>
        </p:nvPicPr>
        <p:blipFill rotWithShape="1">
          <a:blip r:embed="rId4">
            <a:extLst>
              <a:ext uri="{28A0092B-C50C-407E-A947-70E740481C1C}">
                <a14:useLocalDpi xmlns:a14="http://schemas.microsoft.com/office/drawing/2010/main" val="0"/>
              </a:ext>
            </a:extLst>
          </a:blip>
          <a:srcRect l="68925" r="2618"/>
          <a:stretch/>
        </p:blipFill>
        <p:spPr>
          <a:xfrm>
            <a:off x="1129034" y="1135380"/>
            <a:ext cx="3773166" cy="5303520"/>
          </a:xfrm>
          <a:prstGeom prst="rect">
            <a:avLst/>
          </a:prstGeom>
        </p:spPr>
      </p:pic>
      <p:cxnSp>
        <p:nvCxnSpPr>
          <p:cNvPr id="11" name="Straight Arrow Connector 10"/>
          <p:cNvCxnSpPr/>
          <p:nvPr/>
        </p:nvCxnSpPr>
        <p:spPr>
          <a:xfrm flipH="1" flipV="1">
            <a:off x="1587500" y="4394200"/>
            <a:ext cx="1143000" cy="279400"/>
          </a:xfrm>
          <a:prstGeom prst="straightConnector1">
            <a:avLst/>
          </a:prstGeom>
          <a:ln w="5080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176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linked theories for:</a:t>
            </a:r>
            <a:endParaRPr lang="en-US" dirty="0"/>
          </a:p>
        </p:txBody>
      </p:sp>
      <p:sp>
        <p:nvSpPr>
          <p:cNvPr id="3" name="Content Placeholder 2"/>
          <p:cNvSpPr>
            <a:spLocks noGrp="1"/>
          </p:cNvSpPr>
          <p:nvPr>
            <p:ph idx="1"/>
          </p:nvPr>
        </p:nvSpPr>
        <p:spPr>
          <a:xfrm>
            <a:off x="2744895" y="1193800"/>
            <a:ext cx="5941905" cy="5486400"/>
          </a:xfrm>
        </p:spPr>
        <p:txBody>
          <a:bodyPr/>
          <a:lstStyle/>
          <a:p>
            <a:pPr marL="514350" indent="-514350">
              <a:buAutoNum type="arabicParenR"/>
            </a:pPr>
            <a:r>
              <a:rPr lang="en-US" dirty="0" smtClean="0"/>
              <a:t>Surface turbulent flux partitioning in </a:t>
            </a:r>
            <a:r>
              <a:rPr lang="en-US" dirty="0" err="1" smtClean="0"/>
              <a:t>radiative</a:t>
            </a:r>
            <a:r>
              <a:rPr lang="en-US" dirty="0" smtClean="0"/>
              <a:t>-convective equilibrium</a:t>
            </a:r>
          </a:p>
          <a:p>
            <a:pPr marL="514350" indent="-514350">
              <a:buAutoNum type="arabicParenR"/>
            </a:pPr>
            <a:r>
              <a:rPr lang="en-US" dirty="0" smtClean="0"/>
              <a:t>Surface air relative humidity in </a:t>
            </a:r>
            <a:r>
              <a:rPr lang="en-US" dirty="0" err="1" smtClean="0"/>
              <a:t>radiative</a:t>
            </a:r>
            <a:r>
              <a:rPr lang="en-US" dirty="0" smtClean="0"/>
              <a:t>-convective equilibrium</a:t>
            </a:r>
          </a:p>
          <a:p>
            <a:pPr marL="514350" indent="-514350">
              <a:buAutoNum type="arabicParenR"/>
            </a:pPr>
            <a:endParaRPr lang="en-US" sz="2400" dirty="0"/>
          </a:p>
          <a:p>
            <a:pPr marL="0" indent="0"/>
            <a:r>
              <a:rPr lang="en-US" sz="2400" dirty="0" smtClean="0">
                <a:solidFill>
                  <a:srgbClr val="A6A6A6"/>
                </a:solidFill>
              </a:rPr>
              <a:t>Implications for:</a:t>
            </a:r>
          </a:p>
          <a:p>
            <a:pPr marL="0" indent="0"/>
            <a:r>
              <a:rPr lang="en-US" sz="2400" dirty="0">
                <a:solidFill>
                  <a:srgbClr val="A6A6A6"/>
                </a:solidFill>
              </a:rPr>
              <a:t>	</a:t>
            </a:r>
            <a:r>
              <a:rPr lang="en-US" sz="2400" dirty="0" smtClean="0">
                <a:solidFill>
                  <a:srgbClr val="A6A6A6"/>
                </a:solidFill>
              </a:rPr>
              <a:t>-Scaling of mean precipitation with 	surface temperature</a:t>
            </a:r>
          </a:p>
          <a:p>
            <a:pPr marL="0" indent="0"/>
            <a:r>
              <a:rPr lang="en-US" sz="2400" dirty="0">
                <a:solidFill>
                  <a:srgbClr val="A6A6A6"/>
                </a:solidFill>
              </a:rPr>
              <a:t>	</a:t>
            </a:r>
            <a:r>
              <a:rPr lang="en-US" sz="2400" dirty="0" smtClean="0">
                <a:solidFill>
                  <a:srgbClr val="A6A6A6"/>
                </a:solidFill>
              </a:rPr>
              <a:t>-Changes in cloud-base height with 	surface temperature (possibly relevant 	for some cloud feedbacks)</a:t>
            </a:r>
            <a:endParaRPr lang="en-US" sz="2400" dirty="0">
              <a:solidFill>
                <a:srgbClr val="A6A6A6"/>
              </a:solidFill>
            </a:endParaRPr>
          </a:p>
        </p:txBody>
      </p:sp>
    </p:spTree>
    <p:extLst>
      <p:ext uri="{BB962C8B-B14F-4D97-AF65-F5344CB8AC3E}">
        <p14:creationId xmlns:p14="http://schemas.microsoft.com/office/powerpoint/2010/main" val="26199915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Task: try to develop this basic theory</a:t>
            </a:r>
            <a:endParaRPr lang="en-US" dirty="0"/>
          </a:p>
        </p:txBody>
      </p:sp>
      <p:sp>
        <p:nvSpPr>
          <p:cNvPr id="3" name="Content Placeholder 2"/>
          <p:cNvSpPr>
            <a:spLocks noGrp="1"/>
          </p:cNvSpPr>
          <p:nvPr>
            <p:ph idx="1"/>
          </p:nvPr>
        </p:nvSpPr>
        <p:spPr>
          <a:xfrm>
            <a:off x="2744895" y="1417638"/>
            <a:ext cx="5941905" cy="4602162"/>
          </a:xfrm>
        </p:spPr>
        <p:txBody>
          <a:bodyPr/>
          <a:lstStyle/>
          <a:p>
            <a:r>
              <a:rPr lang="en-US" dirty="0" smtClean="0"/>
              <a:t>Based on energy balances of troposphere and </a:t>
            </a:r>
            <a:r>
              <a:rPr lang="en-US" dirty="0" err="1" smtClean="0"/>
              <a:t>subcloud</a:t>
            </a:r>
            <a:r>
              <a:rPr lang="en-US" dirty="0" smtClean="0"/>
              <a:t> layer</a:t>
            </a:r>
          </a:p>
          <a:p>
            <a:r>
              <a:rPr lang="en-US" dirty="0" smtClean="0"/>
              <a:t>Guided by convection-permitting models across a range of surface conditions </a:t>
            </a:r>
          </a:p>
          <a:p>
            <a:r>
              <a:rPr lang="en-US" dirty="0"/>
              <a:t>V</a:t>
            </a:r>
            <a:r>
              <a:rPr lang="en-US" dirty="0" smtClean="0"/>
              <a:t>ary surface wetness </a:t>
            </a:r>
            <a:r>
              <a:rPr lang="en-US" i="1" dirty="0" smtClean="0"/>
              <a:t>β</a:t>
            </a:r>
            <a:r>
              <a:rPr lang="en-US" dirty="0" smtClean="0"/>
              <a:t> and surface temperature </a:t>
            </a:r>
            <a:r>
              <a:rPr lang="en-US" i="1" dirty="0" smtClean="0"/>
              <a:t>T</a:t>
            </a:r>
            <a:r>
              <a:rPr lang="en-US" i="1" baseline="-25000" dirty="0" smtClean="0"/>
              <a:t>S</a:t>
            </a:r>
          </a:p>
          <a:p>
            <a:endParaRPr lang="en-US" i="1" baseline="-25000" dirty="0"/>
          </a:p>
          <a:p>
            <a:r>
              <a:rPr lang="en-US" dirty="0" smtClean="0">
                <a:solidFill>
                  <a:srgbClr val="A6A6A6"/>
                </a:solidFill>
              </a:rPr>
              <a:t>Emphasis in this talk on the theory rather than the simulations</a:t>
            </a:r>
          </a:p>
          <a:p>
            <a:endParaRPr lang="en-US" dirty="0" smtClean="0"/>
          </a:p>
        </p:txBody>
      </p:sp>
    </p:spTree>
    <p:extLst>
      <p:ext uri="{BB962C8B-B14F-4D97-AF65-F5344CB8AC3E}">
        <p14:creationId xmlns:p14="http://schemas.microsoft.com/office/powerpoint/2010/main" val="32539210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has tackled </a:t>
            </a:r>
            <a:br>
              <a:rPr lang="en-US" dirty="0" smtClean="0"/>
            </a:br>
            <a:r>
              <a:rPr lang="en-US" dirty="0" smtClean="0"/>
              <a:t>the question from different angles </a:t>
            </a:r>
            <a:endParaRPr lang="en-US" dirty="0"/>
          </a:p>
        </p:txBody>
      </p:sp>
      <p:sp>
        <p:nvSpPr>
          <p:cNvPr id="3" name="Content Placeholder 2"/>
          <p:cNvSpPr>
            <a:spLocks noGrp="1"/>
          </p:cNvSpPr>
          <p:nvPr>
            <p:ph idx="1"/>
          </p:nvPr>
        </p:nvSpPr>
        <p:spPr>
          <a:xfrm>
            <a:off x="2744895" y="2060565"/>
            <a:ext cx="5941905" cy="3290367"/>
          </a:xfrm>
        </p:spPr>
        <p:txBody>
          <a:bodyPr/>
          <a:lstStyle/>
          <a:p>
            <a:r>
              <a:rPr lang="en-US" dirty="0" smtClean="0"/>
              <a:t>Betts &amp; Ridgway, 1989</a:t>
            </a:r>
          </a:p>
          <a:p>
            <a:r>
              <a:rPr lang="en-US" dirty="0" err="1" smtClean="0"/>
              <a:t>Naumann</a:t>
            </a:r>
            <a:r>
              <a:rPr lang="en-US" dirty="0" smtClean="0"/>
              <a:t> et al, 2019</a:t>
            </a:r>
          </a:p>
          <a:p>
            <a:endParaRPr lang="en-US" dirty="0" smtClean="0"/>
          </a:p>
          <a:p>
            <a:r>
              <a:rPr lang="en-US" dirty="0" smtClean="0"/>
              <a:t>Schneider et al, 2010</a:t>
            </a:r>
          </a:p>
          <a:p>
            <a:endParaRPr lang="en-US" dirty="0"/>
          </a:p>
          <a:p>
            <a:r>
              <a:rPr lang="en-US" dirty="0">
                <a:solidFill>
                  <a:srgbClr val="F79646"/>
                </a:solidFill>
              </a:rPr>
              <a:t>Takahashi, </a:t>
            </a:r>
            <a:r>
              <a:rPr lang="en-US" dirty="0" smtClean="0">
                <a:solidFill>
                  <a:srgbClr val="F79646"/>
                </a:solidFill>
              </a:rPr>
              <a:t>2009</a:t>
            </a:r>
            <a:endParaRPr lang="en-US" dirty="0">
              <a:solidFill>
                <a:srgbClr val="F79646"/>
              </a:solidFill>
            </a:endParaRPr>
          </a:p>
        </p:txBody>
      </p:sp>
    </p:spTree>
    <p:extLst>
      <p:ext uri="{BB962C8B-B14F-4D97-AF65-F5344CB8AC3E}">
        <p14:creationId xmlns:p14="http://schemas.microsoft.com/office/powerpoint/2010/main" val="32069542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Radiative</a:t>
            </a:r>
            <a:r>
              <a:rPr lang="en-US" dirty="0" smtClean="0"/>
              <a:t>-convective equilibrium</a:t>
            </a:r>
            <a:endParaRPr lang="en-US" dirty="0"/>
          </a:p>
        </p:txBody>
      </p:sp>
      <p:sp>
        <p:nvSpPr>
          <p:cNvPr id="3" name="Content Placeholder 2"/>
          <p:cNvSpPr>
            <a:spLocks noGrp="1"/>
          </p:cNvSpPr>
          <p:nvPr>
            <p:ph idx="1"/>
          </p:nvPr>
        </p:nvSpPr>
        <p:spPr>
          <a:xfrm>
            <a:off x="3912794" y="1536701"/>
            <a:ext cx="5231205" cy="2104194"/>
          </a:xfrm>
        </p:spPr>
        <p:txBody>
          <a:bodyPr/>
          <a:lstStyle/>
          <a:p>
            <a:r>
              <a:rPr lang="en-US" dirty="0">
                <a:solidFill>
                  <a:schemeClr val="accent4"/>
                </a:solidFill>
              </a:rPr>
              <a:t>Stratosphere: </a:t>
            </a:r>
            <a:r>
              <a:rPr lang="en-US" dirty="0" err="1">
                <a:solidFill>
                  <a:schemeClr val="accent4"/>
                </a:solidFill>
              </a:rPr>
              <a:t>radiative</a:t>
            </a:r>
            <a:r>
              <a:rPr lang="en-US" dirty="0">
                <a:solidFill>
                  <a:schemeClr val="accent4"/>
                </a:solidFill>
              </a:rPr>
              <a:t> </a:t>
            </a:r>
            <a:r>
              <a:rPr lang="en-US" dirty="0" smtClean="0">
                <a:solidFill>
                  <a:schemeClr val="accent4"/>
                </a:solidFill>
              </a:rPr>
              <a:t>equilibrium, essentially no mixing</a:t>
            </a:r>
            <a:endParaRPr lang="en-US" dirty="0">
              <a:solidFill>
                <a:schemeClr val="accent4"/>
              </a:solidFill>
            </a:endParaRPr>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Brace 3"/>
          <p:cNvSpPr/>
          <p:nvPr/>
        </p:nvSpPr>
        <p:spPr>
          <a:xfrm>
            <a:off x="3190994" y="2058816"/>
            <a:ext cx="649905" cy="451780"/>
          </a:xfrm>
          <a:prstGeom prst="rightBrace">
            <a:avLst/>
          </a:prstGeom>
          <a:ln w="50800">
            <a:solidFill>
              <a:srgbClr val="66006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Content Placeholder 2"/>
          <p:cNvSpPr txBox="1">
            <a:spLocks/>
          </p:cNvSpPr>
          <p:nvPr/>
        </p:nvSpPr>
        <p:spPr bwMode="auto">
          <a:xfrm>
            <a:off x="3912793" y="2934256"/>
            <a:ext cx="5231206" cy="207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FF"/>
                </a:solidFill>
              </a:rPr>
              <a:t>Troposphere: </a:t>
            </a:r>
            <a:r>
              <a:rPr lang="en-US" dirty="0" err="1" smtClean="0">
                <a:solidFill>
                  <a:srgbClr val="0000FF"/>
                </a:solidFill>
              </a:rPr>
              <a:t>radiative</a:t>
            </a:r>
            <a:r>
              <a:rPr lang="en-US" dirty="0" smtClean="0">
                <a:solidFill>
                  <a:srgbClr val="0000FF"/>
                </a:solidFill>
              </a:rPr>
              <a:t> cooling balanced by convective heating, surface evaporation balanced by precipitation</a:t>
            </a:r>
          </a:p>
          <a:p>
            <a:r>
              <a:rPr lang="en-US" dirty="0" smtClean="0"/>
              <a:t> </a:t>
            </a:r>
            <a:endParaRPr lang="en-US" dirty="0"/>
          </a:p>
        </p:txBody>
      </p:sp>
      <p:sp>
        <p:nvSpPr>
          <p:cNvPr id="17" name="Content Placeholder 2"/>
          <p:cNvSpPr txBox="1">
            <a:spLocks/>
          </p:cNvSpPr>
          <p:nvPr/>
        </p:nvSpPr>
        <p:spPr bwMode="auto">
          <a:xfrm>
            <a:off x="3912794" y="5322590"/>
            <a:ext cx="4680734" cy="115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Simplest basic-state notion of tropical atmosphere</a:t>
            </a:r>
          </a:p>
          <a:p>
            <a:r>
              <a:rPr lang="en-US" dirty="0" smtClean="0"/>
              <a:t> </a:t>
            </a:r>
            <a:endParaRPr lang="en-US" dirty="0"/>
          </a:p>
        </p:txBody>
      </p:sp>
      <p:sp>
        <p:nvSpPr>
          <p:cNvPr id="18" name="Right Brace 17"/>
          <p:cNvSpPr/>
          <p:nvPr/>
        </p:nvSpPr>
        <p:spPr>
          <a:xfrm>
            <a:off x="3190994" y="2510596"/>
            <a:ext cx="649905" cy="2310914"/>
          </a:xfrm>
          <a:prstGeom prst="rightBrac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062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Subcloud</a:t>
            </a:r>
            <a:r>
              <a:rPr lang="en-US" dirty="0" smtClean="0"/>
              <a:t> and free </a:t>
            </a:r>
            <a:r>
              <a:rPr lang="en-US" dirty="0" err="1" smtClean="0"/>
              <a:t>tropospheres</a:t>
            </a:r>
            <a:endParaRPr lang="en-US" dirty="0"/>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3912793" y="2559374"/>
            <a:ext cx="4774007" cy="16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FF"/>
                </a:solidFill>
              </a:rPr>
              <a:t>Free troposphere </a:t>
            </a:r>
            <a:r>
              <a:rPr lang="mr-IN" dirty="0" smtClean="0">
                <a:solidFill>
                  <a:srgbClr val="0000FF"/>
                </a:solidFill>
              </a:rPr>
              <a:t>–</a:t>
            </a:r>
            <a:r>
              <a:rPr lang="en-US" dirty="0" smtClean="0">
                <a:solidFill>
                  <a:srgbClr val="0000FF"/>
                </a:solidFill>
              </a:rPr>
              <a:t> moist adiabatic, stable to dry displacements, q varies with height and laterally </a:t>
            </a:r>
          </a:p>
          <a:p>
            <a:r>
              <a:rPr lang="en-US" dirty="0" smtClean="0"/>
              <a:t> </a:t>
            </a:r>
            <a:endParaRPr lang="en-US" dirty="0"/>
          </a:p>
        </p:txBody>
      </p:sp>
      <p:sp>
        <p:nvSpPr>
          <p:cNvPr id="18" name="Right Brace 17"/>
          <p:cNvSpPr/>
          <p:nvPr/>
        </p:nvSpPr>
        <p:spPr>
          <a:xfrm>
            <a:off x="3190994" y="2510596"/>
            <a:ext cx="649905" cy="2115445"/>
          </a:xfrm>
          <a:prstGeom prst="rightBrac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5" name="Right Brace 24"/>
          <p:cNvSpPr/>
          <p:nvPr/>
        </p:nvSpPr>
        <p:spPr>
          <a:xfrm>
            <a:off x="3216394" y="4630854"/>
            <a:ext cx="649905" cy="190656"/>
          </a:xfrm>
          <a:prstGeom prst="rightBrace">
            <a:avLst/>
          </a:prstGeom>
          <a:ln w="50800">
            <a:solidFill>
              <a:srgbClr val="FF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
        <p:nvSpPr>
          <p:cNvPr id="28" name="Content Placeholder 2"/>
          <p:cNvSpPr txBox="1">
            <a:spLocks/>
          </p:cNvSpPr>
          <p:nvPr/>
        </p:nvSpPr>
        <p:spPr bwMode="auto">
          <a:xfrm>
            <a:off x="4065193" y="4346642"/>
            <a:ext cx="4774007" cy="124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solidFill>
                  <a:srgbClr val="FF8000"/>
                </a:solidFill>
              </a:rPr>
              <a:t>Subcloud</a:t>
            </a:r>
            <a:r>
              <a:rPr lang="en-US" dirty="0" smtClean="0">
                <a:solidFill>
                  <a:srgbClr val="FF8000"/>
                </a:solidFill>
              </a:rPr>
              <a:t> layer </a:t>
            </a:r>
            <a:r>
              <a:rPr lang="mr-IN" dirty="0" smtClean="0">
                <a:solidFill>
                  <a:srgbClr val="FF8000"/>
                </a:solidFill>
              </a:rPr>
              <a:t>–</a:t>
            </a:r>
            <a:r>
              <a:rPr lang="en-US" dirty="0" smtClean="0">
                <a:solidFill>
                  <a:srgbClr val="FF8000"/>
                </a:solidFill>
              </a:rPr>
              <a:t> dry-adiabatic, well-mixed, </a:t>
            </a:r>
            <a:r>
              <a:rPr lang="en-US" dirty="0" err="1" smtClean="0">
                <a:solidFill>
                  <a:srgbClr val="FF8000"/>
                </a:solidFill>
              </a:rPr>
              <a:t>θ</a:t>
            </a:r>
            <a:r>
              <a:rPr lang="en-US" dirty="0" smtClean="0">
                <a:solidFill>
                  <a:srgbClr val="FF8000"/>
                </a:solidFill>
              </a:rPr>
              <a:t> and q constant</a:t>
            </a:r>
            <a:endParaRPr lang="en-US" dirty="0">
              <a:solidFill>
                <a:srgbClr val="FF8000"/>
              </a:solidFill>
            </a:endParaRPr>
          </a:p>
        </p:txBody>
      </p: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8377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2233"/>
          </a:xfrm>
        </p:spPr>
        <p:txBody>
          <a:bodyPr/>
          <a:lstStyle/>
          <a:p>
            <a:r>
              <a:rPr lang="en-US" sz="3600" dirty="0" smtClean="0"/>
              <a:t>Key parameter in solution: fraction of tropospheric mass in </a:t>
            </a:r>
            <a:r>
              <a:rPr lang="en-US" sz="3600" dirty="0" err="1" smtClean="0"/>
              <a:t>subcloud</a:t>
            </a:r>
            <a:r>
              <a:rPr lang="en-US" sz="3600" dirty="0" smtClean="0"/>
              <a:t> layer, </a:t>
            </a:r>
            <a:r>
              <a:rPr lang="en-US" sz="3600" dirty="0" err="1" smtClean="0">
                <a:solidFill>
                  <a:srgbClr val="FF8000"/>
                </a:solidFill>
              </a:rPr>
              <a:t>σ</a:t>
            </a:r>
            <a:r>
              <a:rPr lang="en-US" sz="3600" dirty="0" smtClean="0"/>
              <a:t> </a:t>
            </a:r>
            <a:endParaRPr lang="en-US" sz="3600" dirty="0"/>
          </a:p>
        </p:txBody>
      </p:sp>
      <p:sp>
        <p:nvSpPr>
          <p:cNvPr id="7" name="Cloud 6"/>
          <p:cNvSpPr/>
          <p:nvPr/>
        </p:nvSpPr>
        <p:spPr>
          <a:xfrm>
            <a:off x="1123047" y="4421259"/>
            <a:ext cx="3115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60794" y="4821509"/>
            <a:ext cx="240570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4874" y="1662233"/>
            <a:ext cx="996412" cy="369332"/>
          </a:xfrm>
          <a:prstGeom prst="rect">
            <a:avLst/>
          </a:prstGeom>
          <a:noFill/>
        </p:spPr>
        <p:txBody>
          <a:bodyPr wrap="none" rtlCol="0">
            <a:spAutoFit/>
          </a:bodyPr>
          <a:lstStyle/>
          <a:p>
            <a:r>
              <a:rPr lang="en-US" dirty="0" smtClean="0"/>
              <a:t>Pressure</a:t>
            </a:r>
            <a:endParaRPr lang="en-US" dirty="0"/>
          </a:p>
        </p:txBody>
      </p:sp>
      <p:sp>
        <p:nvSpPr>
          <p:cNvPr id="11" name="TextBox 10"/>
          <p:cNvSpPr txBox="1"/>
          <p:nvPr/>
        </p:nvSpPr>
        <p:spPr>
          <a:xfrm>
            <a:off x="2052184" y="4953258"/>
            <a:ext cx="1417500" cy="369332"/>
          </a:xfrm>
          <a:prstGeom prst="rect">
            <a:avLst/>
          </a:prstGeom>
          <a:noFill/>
        </p:spPr>
        <p:txBody>
          <a:bodyPr wrap="none" rtlCol="0">
            <a:spAutoFit/>
          </a:bodyPr>
          <a:lstStyle/>
          <a:p>
            <a:r>
              <a:rPr lang="en-US" dirty="0" smtClean="0"/>
              <a:t>Temperature</a:t>
            </a:r>
            <a:endParaRPr lang="en-US" dirty="0"/>
          </a:p>
        </p:txBody>
      </p:sp>
      <p:sp>
        <p:nvSpPr>
          <p:cNvPr id="19" name="Cloud 18"/>
          <p:cNvSpPr/>
          <p:nvPr/>
        </p:nvSpPr>
        <p:spPr>
          <a:xfrm>
            <a:off x="1502488" y="2773924"/>
            <a:ext cx="224712" cy="1852117"/>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2155432" y="3971859"/>
            <a:ext cx="123899" cy="658995"/>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847947" y="2559374"/>
            <a:ext cx="606678" cy="103244"/>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1600364" y="2510596"/>
            <a:ext cx="1094438" cy="2115445"/>
          </a:xfrm>
          <a:custGeom>
            <a:avLst/>
            <a:gdLst>
              <a:gd name="connsiteX0" fmla="*/ 1104794 w 1104794"/>
              <a:gd name="connsiteY0" fmla="*/ 1519159 h 1519159"/>
              <a:gd name="connsiteX1" fmla="*/ 774397 w 1104794"/>
              <a:gd name="connsiteY1" fmla="*/ 682880 h 1519159"/>
              <a:gd name="connsiteX2" fmla="*/ 123927 w 1104794"/>
              <a:gd name="connsiteY2" fmla="*/ 94388 h 1519159"/>
              <a:gd name="connsiteX3" fmla="*/ 28 w 1104794"/>
              <a:gd name="connsiteY3" fmla="*/ 1468 h 1519159"/>
            </a:gdLst>
            <a:ahLst/>
            <a:cxnLst>
              <a:cxn ang="0">
                <a:pos x="connsiteX0" y="connsiteY0"/>
              </a:cxn>
              <a:cxn ang="0">
                <a:pos x="connsiteX1" y="connsiteY1"/>
              </a:cxn>
              <a:cxn ang="0">
                <a:pos x="connsiteX2" y="connsiteY2"/>
              </a:cxn>
              <a:cxn ang="0">
                <a:pos x="connsiteX3" y="connsiteY3"/>
              </a:cxn>
            </a:cxnLst>
            <a:rect l="l" t="t" r="r" b="b"/>
            <a:pathLst>
              <a:path w="1104794" h="1519159">
                <a:moveTo>
                  <a:pt x="1104794" y="1519159"/>
                </a:moveTo>
                <a:cubicBezTo>
                  <a:pt x="1021334" y="1219750"/>
                  <a:pt x="937875" y="920342"/>
                  <a:pt x="774397" y="682880"/>
                </a:cubicBezTo>
                <a:cubicBezTo>
                  <a:pt x="610919" y="445418"/>
                  <a:pt x="252988" y="207957"/>
                  <a:pt x="123927" y="94388"/>
                </a:cubicBezTo>
                <a:cubicBezTo>
                  <a:pt x="-5134" y="-19181"/>
                  <a:pt x="28" y="1468"/>
                  <a:pt x="28" y="1468"/>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1562428" y="2011103"/>
            <a:ext cx="268508" cy="499492"/>
          </a:xfrm>
          <a:custGeom>
            <a:avLst/>
            <a:gdLst>
              <a:gd name="connsiteX0" fmla="*/ 41360 w 268508"/>
              <a:gd name="connsiteY0" fmla="*/ 1187309 h 1187309"/>
              <a:gd name="connsiteX1" fmla="*/ 61 w 268508"/>
              <a:gd name="connsiteY1" fmla="*/ 960172 h 1187309"/>
              <a:gd name="connsiteX2" fmla="*/ 41360 w 268508"/>
              <a:gd name="connsiteY2" fmla="*/ 536870 h 1187309"/>
              <a:gd name="connsiteX3" fmla="*/ 268508 w 268508"/>
              <a:gd name="connsiteY3" fmla="*/ 0 h 1187309"/>
            </a:gdLst>
            <a:ahLst/>
            <a:cxnLst>
              <a:cxn ang="0">
                <a:pos x="connsiteX0" y="connsiteY0"/>
              </a:cxn>
              <a:cxn ang="0">
                <a:pos x="connsiteX1" y="connsiteY1"/>
              </a:cxn>
              <a:cxn ang="0">
                <a:pos x="connsiteX2" y="connsiteY2"/>
              </a:cxn>
              <a:cxn ang="0">
                <a:pos x="connsiteX3" y="connsiteY3"/>
              </a:cxn>
            </a:cxnLst>
            <a:rect l="l" t="t" r="r" b="b"/>
            <a:pathLst>
              <a:path w="268508" h="1187309">
                <a:moveTo>
                  <a:pt x="41360" y="1187309"/>
                </a:moveTo>
                <a:cubicBezTo>
                  <a:pt x="20710" y="1127943"/>
                  <a:pt x="61" y="1068578"/>
                  <a:pt x="61" y="960172"/>
                </a:cubicBezTo>
                <a:cubicBezTo>
                  <a:pt x="61" y="851766"/>
                  <a:pt x="-3381" y="696899"/>
                  <a:pt x="41360" y="536870"/>
                </a:cubicBezTo>
                <a:cubicBezTo>
                  <a:pt x="86101" y="376841"/>
                  <a:pt x="177304" y="188420"/>
                  <a:pt x="268508" y="0"/>
                </a:cubicBezTo>
              </a:path>
            </a:pathLst>
          </a:cu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Cloud 26"/>
          <p:cNvSpPr/>
          <p:nvPr/>
        </p:nvSpPr>
        <p:spPr>
          <a:xfrm>
            <a:off x="1888571" y="4486312"/>
            <a:ext cx="159127"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1773804" y="3660812"/>
            <a:ext cx="171432"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292100" y="2771812"/>
            <a:ext cx="1142474" cy="139729"/>
          </a:xfrm>
          <a:prstGeom prst="cloud">
            <a:avLst/>
          </a:prstGeom>
          <a:solidFill>
            <a:schemeClr val="bg1">
              <a:lumMod val="50000"/>
            </a:schemeClr>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694802" y="4626041"/>
            <a:ext cx="162698" cy="19546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0794" y="2011103"/>
            <a:ext cx="0" cy="281040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60794" y="4611788"/>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0794" y="251059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3018" y="2018865"/>
            <a:ext cx="240570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00400" y="1879600"/>
            <a:ext cx="558800" cy="369332"/>
          </a:xfrm>
          <a:prstGeom prst="rect">
            <a:avLst/>
          </a:prstGeom>
          <a:noFill/>
        </p:spPr>
        <p:txBody>
          <a:bodyPr wrap="square" rtlCol="0">
            <a:spAutoFit/>
          </a:bodyPr>
          <a:lstStyle/>
          <a:p>
            <a:r>
              <a:rPr lang="en-US" dirty="0" smtClean="0"/>
              <a:t>p=0</a:t>
            </a:r>
            <a:endParaRPr lang="en-US" dirty="0"/>
          </a:p>
        </p:txBody>
      </p:sp>
      <p:sp>
        <p:nvSpPr>
          <p:cNvPr id="32" name="TextBox 31"/>
          <p:cNvSpPr txBox="1"/>
          <p:nvPr/>
        </p:nvSpPr>
        <p:spPr>
          <a:xfrm>
            <a:off x="3200400" y="2293286"/>
            <a:ext cx="558800" cy="369332"/>
          </a:xfrm>
          <a:prstGeom prst="rect">
            <a:avLst/>
          </a:prstGeom>
          <a:noFill/>
        </p:spPr>
        <p:txBody>
          <a:bodyPr wrap="square" rtlCol="0">
            <a:spAutoFit/>
          </a:bodyPr>
          <a:lstStyle/>
          <a:p>
            <a:r>
              <a:rPr lang="en-US" dirty="0" err="1" smtClean="0"/>
              <a:t>p</a:t>
            </a:r>
            <a:r>
              <a:rPr lang="en-US" baseline="-25000" dirty="0" err="1" smtClean="0"/>
              <a:t>t</a:t>
            </a:r>
            <a:endParaRPr lang="en-US" baseline="-25000" dirty="0"/>
          </a:p>
        </p:txBody>
      </p:sp>
      <p:sp>
        <p:nvSpPr>
          <p:cNvPr id="33" name="TextBox 32"/>
          <p:cNvSpPr txBox="1"/>
          <p:nvPr/>
        </p:nvSpPr>
        <p:spPr>
          <a:xfrm>
            <a:off x="3200400" y="4350922"/>
            <a:ext cx="558800" cy="369332"/>
          </a:xfrm>
          <a:prstGeom prst="rect">
            <a:avLst/>
          </a:prstGeom>
          <a:noFill/>
        </p:spPr>
        <p:txBody>
          <a:bodyPr wrap="square" rtlCol="0">
            <a:spAutoFit/>
          </a:bodyPr>
          <a:lstStyle/>
          <a:p>
            <a:r>
              <a:rPr lang="en-US" dirty="0" err="1" smtClean="0"/>
              <a:t>p</a:t>
            </a:r>
            <a:r>
              <a:rPr lang="en-US" baseline="-25000" dirty="0" err="1"/>
              <a:t>b</a:t>
            </a:r>
            <a:endParaRPr lang="en-US" baseline="-25000" dirty="0"/>
          </a:p>
        </p:txBody>
      </p:sp>
      <p:sp>
        <p:nvSpPr>
          <p:cNvPr id="34" name="TextBox 33"/>
          <p:cNvSpPr txBox="1"/>
          <p:nvPr/>
        </p:nvSpPr>
        <p:spPr>
          <a:xfrm>
            <a:off x="3200400" y="4645242"/>
            <a:ext cx="558800" cy="369332"/>
          </a:xfrm>
          <a:prstGeom prst="rect">
            <a:avLst/>
          </a:prstGeom>
          <a:noFill/>
        </p:spPr>
        <p:txBody>
          <a:bodyPr wrap="square" rtlCol="0">
            <a:spAutoFit/>
          </a:bodyPr>
          <a:lstStyle/>
          <a:p>
            <a:r>
              <a:rPr lang="en-US" dirty="0" err="1" smtClean="0"/>
              <a:t>p</a:t>
            </a:r>
            <a:r>
              <a:rPr lang="en-US" baseline="-25000" dirty="0" err="1" smtClean="0"/>
              <a:t>s</a:t>
            </a:r>
            <a:endParaRPr lang="en-US" baseline="-25000" dirty="0"/>
          </a:p>
        </p:txBody>
      </p:sp>
      <p:sp>
        <p:nvSpPr>
          <p:cNvPr id="13" name="Freeform 12"/>
          <p:cNvSpPr/>
          <p:nvPr/>
        </p:nvSpPr>
        <p:spPr>
          <a:xfrm>
            <a:off x="2593581" y="2273300"/>
            <a:ext cx="527838" cy="2548208"/>
          </a:xfrm>
          <a:custGeom>
            <a:avLst/>
            <a:gdLst>
              <a:gd name="connsiteX0" fmla="*/ 218679 w 527838"/>
              <a:gd name="connsiteY0" fmla="*/ 1422400 h 1422400"/>
              <a:gd name="connsiteX1" fmla="*/ 523479 w 527838"/>
              <a:gd name="connsiteY1" fmla="*/ 1206500 h 1422400"/>
              <a:gd name="connsiteX2" fmla="*/ 15479 w 527838"/>
              <a:gd name="connsiteY2" fmla="*/ 1054100 h 1422400"/>
              <a:gd name="connsiteX3" fmla="*/ 498079 w 527838"/>
              <a:gd name="connsiteY3" fmla="*/ 850900 h 1422400"/>
              <a:gd name="connsiteX4" fmla="*/ 2779 w 527838"/>
              <a:gd name="connsiteY4" fmla="*/ 698500 h 1422400"/>
              <a:gd name="connsiteX5" fmla="*/ 459979 w 527838"/>
              <a:gd name="connsiteY5" fmla="*/ 508000 h 1422400"/>
              <a:gd name="connsiteX6" fmla="*/ 2779 w 527838"/>
              <a:gd name="connsiteY6" fmla="*/ 393700 h 1422400"/>
              <a:gd name="connsiteX7" fmla="*/ 269479 w 527838"/>
              <a:gd name="connsiteY7" fmla="*/ 266700 h 1422400"/>
              <a:gd name="connsiteX8" fmla="*/ 294879 w 527838"/>
              <a:gd name="connsiteY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838" h="1422400">
                <a:moveTo>
                  <a:pt x="218679" y="1422400"/>
                </a:moveTo>
                <a:cubicBezTo>
                  <a:pt x="388012" y="1345141"/>
                  <a:pt x="557346" y="1267883"/>
                  <a:pt x="523479" y="1206500"/>
                </a:cubicBezTo>
                <a:cubicBezTo>
                  <a:pt x="489612" y="1145117"/>
                  <a:pt x="19712" y="1113367"/>
                  <a:pt x="15479" y="1054100"/>
                </a:cubicBezTo>
                <a:cubicBezTo>
                  <a:pt x="11246" y="994833"/>
                  <a:pt x="500196" y="910167"/>
                  <a:pt x="498079" y="850900"/>
                </a:cubicBezTo>
                <a:cubicBezTo>
                  <a:pt x="495962" y="791633"/>
                  <a:pt x="9129" y="755650"/>
                  <a:pt x="2779" y="698500"/>
                </a:cubicBezTo>
                <a:cubicBezTo>
                  <a:pt x="-3571" y="641350"/>
                  <a:pt x="459979" y="558800"/>
                  <a:pt x="459979" y="508000"/>
                </a:cubicBezTo>
                <a:cubicBezTo>
                  <a:pt x="459979" y="457200"/>
                  <a:pt x="34529" y="433917"/>
                  <a:pt x="2779" y="393700"/>
                </a:cubicBezTo>
                <a:cubicBezTo>
                  <a:pt x="-28971" y="353483"/>
                  <a:pt x="220796" y="332317"/>
                  <a:pt x="269479" y="266700"/>
                </a:cubicBezTo>
                <a:cubicBezTo>
                  <a:pt x="318162" y="201083"/>
                  <a:pt x="306520" y="100541"/>
                  <a:pt x="294879" y="0"/>
                </a:cubicBezTo>
              </a:path>
            </a:pathLst>
          </a:custGeom>
          <a:ln w="50800">
            <a:gradFill flip="none" rotWithShape="1">
              <a:gsLst>
                <a:gs pos="0">
                  <a:srgbClr val="FF0000"/>
                </a:gs>
                <a:gs pos="100000">
                  <a:srgbClr val="FFFFFF"/>
                </a:gs>
              </a:gsLst>
              <a:lin ang="5400000" scaled="0"/>
              <a:tileRect/>
            </a:gradFill>
            <a:tailEnd type="triangle" w="lg"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380856" y="2024699"/>
            <a:ext cx="425449" cy="461665"/>
          </a:xfrm>
          <a:prstGeom prst="rect">
            <a:avLst/>
          </a:prstGeom>
          <a:noFill/>
        </p:spPr>
        <p:txBody>
          <a:bodyPr wrap="square" rtlCol="0">
            <a:spAutoFit/>
          </a:bodyPr>
          <a:lstStyle/>
          <a:p>
            <a:r>
              <a:rPr lang="en-US" sz="2400" dirty="0" smtClean="0">
                <a:solidFill>
                  <a:srgbClr val="FF0000"/>
                </a:solidFill>
                <a:latin typeface="Helvetica"/>
                <a:cs typeface="Helvetica"/>
              </a:rPr>
              <a:t>Q</a:t>
            </a:r>
            <a:endParaRPr lang="en-US" sz="2400" baseline="-25000" dirty="0">
              <a:solidFill>
                <a:srgbClr val="FF0000"/>
              </a:solidFill>
              <a:latin typeface="Helvetica"/>
              <a:cs typeface="Helvetica"/>
            </a:endParaRPr>
          </a:p>
        </p:txBody>
      </p:sp>
      <p:sp>
        <p:nvSpPr>
          <p:cNvPr id="36" name="Content Placeholder 2"/>
          <p:cNvSpPr txBox="1">
            <a:spLocks/>
          </p:cNvSpPr>
          <p:nvPr/>
        </p:nvSpPr>
        <p:spPr bwMode="auto">
          <a:xfrm>
            <a:off x="3912793" y="2031565"/>
            <a:ext cx="5231207" cy="482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defRPr sz="2800" kern="1200">
                <a:solidFill>
                  <a:schemeClr val="tx1"/>
                </a:solidFill>
                <a:latin typeface="Helvetica"/>
                <a:ea typeface="ＭＳ Ｐゴシック" charset="0"/>
                <a:cs typeface="Helvetica"/>
              </a:defRPr>
            </a:lvl1pPr>
            <a:lvl2pPr marL="457200" indent="0" algn="l" defTabSz="457200" rtl="0" eaLnBrk="1" fontAlgn="base" hangingPunct="1">
              <a:spcBef>
                <a:spcPct val="20000"/>
              </a:spcBef>
              <a:spcAft>
                <a:spcPct val="0"/>
              </a:spcAft>
              <a:buFont typeface="Arial" charset="0"/>
              <a:buNone/>
              <a:defRPr sz="2400" kern="1200">
                <a:solidFill>
                  <a:schemeClr val="bg1">
                    <a:lumMod val="50000"/>
                  </a:schemeClr>
                </a:solidFill>
                <a:latin typeface="Helvetica"/>
                <a:ea typeface="ＭＳ Ｐゴシック" charset="0"/>
                <a:cs typeface="Helvetica"/>
              </a:defRPr>
            </a:lvl2pPr>
            <a:lvl3pPr marL="914400" indent="0" algn="l" defTabSz="457200" rtl="0" eaLnBrk="1" fontAlgn="base" hangingPunct="1">
              <a:spcBef>
                <a:spcPct val="20000"/>
              </a:spcBef>
              <a:spcAft>
                <a:spcPct val="0"/>
              </a:spcAft>
              <a:buFont typeface="Arial" charset="0"/>
              <a:buNone/>
              <a:defRPr sz="2400" kern="1200">
                <a:solidFill>
                  <a:schemeClr val="tx1"/>
                </a:solidFill>
                <a:latin typeface="Helvetica"/>
                <a:ea typeface="ＭＳ Ｐゴシック" charset="0"/>
                <a:cs typeface="Helvetica"/>
              </a:defRPr>
            </a:lvl3pPr>
            <a:lvl4pPr marL="13716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4pPr>
            <a:lvl5pPr marL="1828800" indent="0" algn="l" defTabSz="457200" rtl="0" eaLnBrk="1" fontAlgn="base" hangingPunct="1">
              <a:spcBef>
                <a:spcPct val="20000"/>
              </a:spcBef>
              <a:spcAft>
                <a:spcPct val="0"/>
              </a:spcAft>
              <a:buFont typeface="Arial" charset="0"/>
              <a:buNone/>
              <a:defRPr sz="2000" kern="1200">
                <a:solidFill>
                  <a:schemeClr val="tx1"/>
                </a:solidFill>
                <a:latin typeface="Helvetica"/>
                <a:ea typeface="ＭＳ Ｐゴシック"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lumMod val="65000"/>
                  </a:schemeClr>
                </a:solidFill>
              </a:rPr>
              <a:t>Assume as known: total </a:t>
            </a:r>
            <a:r>
              <a:rPr lang="en-US" dirty="0" err="1" smtClean="0">
                <a:solidFill>
                  <a:schemeClr val="bg1">
                    <a:lumMod val="65000"/>
                  </a:schemeClr>
                </a:solidFill>
              </a:rPr>
              <a:t>radiative</a:t>
            </a:r>
            <a:r>
              <a:rPr lang="en-US" dirty="0" smtClean="0">
                <a:solidFill>
                  <a:schemeClr val="bg1">
                    <a:lumMod val="65000"/>
                  </a:schemeClr>
                </a:solidFill>
              </a:rPr>
              <a:t> cooling Q, </a:t>
            </a:r>
            <a:r>
              <a:rPr lang="en-US" dirty="0" err="1" smtClean="0">
                <a:solidFill>
                  <a:schemeClr val="bg1">
                    <a:lumMod val="65000"/>
                  </a:schemeClr>
                </a:solidFill>
              </a:rPr>
              <a:t>tropopause</a:t>
            </a:r>
            <a:r>
              <a:rPr lang="en-US" dirty="0" smtClean="0">
                <a:solidFill>
                  <a:schemeClr val="bg1">
                    <a:lumMod val="65000"/>
                  </a:schemeClr>
                </a:solidFill>
              </a:rPr>
              <a:t> pressure </a:t>
            </a:r>
            <a:r>
              <a:rPr lang="en-US" dirty="0" err="1" smtClean="0">
                <a:solidFill>
                  <a:schemeClr val="bg1">
                    <a:lumMod val="65000"/>
                  </a:schemeClr>
                </a:solidFill>
              </a:rPr>
              <a:t>p</a:t>
            </a:r>
            <a:r>
              <a:rPr lang="en-US" baseline="-25000" dirty="0" err="1" smtClean="0">
                <a:solidFill>
                  <a:schemeClr val="bg1">
                    <a:lumMod val="65000"/>
                  </a:schemeClr>
                </a:solidFill>
              </a:rPr>
              <a:t>t</a:t>
            </a:r>
            <a:endParaRPr lang="en-US" dirty="0">
              <a:solidFill>
                <a:schemeClr val="bg1">
                  <a:lumMod val="65000"/>
                </a:schemeClr>
              </a:solidFill>
            </a:endParaRPr>
          </a:p>
          <a:p>
            <a:r>
              <a:rPr lang="en-US" dirty="0">
                <a:solidFill>
                  <a:schemeClr val="bg1">
                    <a:lumMod val="65000"/>
                  </a:schemeClr>
                </a:solidFill>
              </a:rPr>
              <a:t>A</a:t>
            </a:r>
            <a:r>
              <a:rPr lang="en-US" dirty="0" smtClean="0">
                <a:solidFill>
                  <a:schemeClr val="bg1">
                    <a:lumMod val="65000"/>
                  </a:schemeClr>
                </a:solidFill>
              </a:rPr>
              <a:t>ssume tropospheric cooling rate is constant for simplicity/analytic tractability </a:t>
            </a:r>
          </a:p>
          <a:p>
            <a:endParaRPr lang="en-US" dirty="0">
              <a:solidFill>
                <a:srgbClr val="FF8000"/>
              </a:solidFill>
            </a:endParaRPr>
          </a:p>
          <a:p>
            <a:r>
              <a:rPr lang="en-US" dirty="0" smtClean="0"/>
              <a:t>Larger </a:t>
            </a:r>
            <a:r>
              <a:rPr lang="en-US" dirty="0" err="1" smtClean="0"/>
              <a:t>σ</a:t>
            </a:r>
            <a:r>
              <a:rPr lang="en-US" dirty="0" smtClean="0"/>
              <a:t> </a:t>
            </a:r>
            <a:r>
              <a:rPr lang="en-US" dirty="0" smtClean="0">
                <a:latin typeface="Wingdings"/>
                <a:ea typeface="Wingdings"/>
                <a:cs typeface="Wingdings"/>
                <a:sym typeface="Wingdings"/>
              </a:rPr>
              <a:t></a:t>
            </a:r>
            <a:r>
              <a:rPr lang="en-US" dirty="0">
                <a:sym typeface="Wingdings"/>
              </a:rPr>
              <a:t> </a:t>
            </a:r>
            <a:r>
              <a:rPr lang="en-US" dirty="0" smtClean="0">
                <a:sym typeface="Wingdings"/>
              </a:rPr>
              <a:t>Lower RH</a:t>
            </a:r>
          </a:p>
          <a:p>
            <a:r>
              <a:rPr lang="en-US" dirty="0" smtClean="0"/>
              <a:t>(a deeper well-mixed layer must be drier)</a:t>
            </a:r>
          </a:p>
          <a:p>
            <a:r>
              <a:rPr lang="en-US" dirty="0" smtClean="0">
                <a:solidFill>
                  <a:srgbClr val="FF8000"/>
                </a:solidFill>
              </a:rPr>
              <a:t> </a:t>
            </a:r>
            <a:endParaRPr lang="en-US" dirty="0">
              <a:solidFill>
                <a:srgbClr val="FF8000"/>
              </a:solidFill>
            </a:endParaRPr>
          </a:p>
        </p:txBody>
      </p:sp>
      <p:cxnSp>
        <p:nvCxnSpPr>
          <p:cNvPr id="39" name="Straight Arrow Connector 38"/>
          <p:cNvCxnSpPr/>
          <p:nvPr/>
        </p:nvCxnSpPr>
        <p:spPr>
          <a:xfrm>
            <a:off x="3213494" y="2510595"/>
            <a:ext cx="0" cy="211544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200400" y="4535588"/>
            <a:ext cx="0" cy="294320"/>
          </a:xfrm>
          <a:prstGeom prst="straightConnector1">
            <a:avLst/>
          </a:prstGeom>
          <a:ln>
            <a:solidFill>
              <a:srgbClr val="FF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46475" y="4495099"/>
            <a:ext cx="425449" cy="461665"/>
          </a:xfrm>
          <a:prstGeom prst="rect">
            <a:avLst/>
          </a:prstGeom>
          <a:noFill/>
        </p:spPr>
        <p:txBody>
          <a:bodyPr wrap="square" rtlCol="0">
            <a:spAutoFit/>
          </a:bodyPr>
          <a:lstStyle/>
          <a:p>
            <a:r>
              <a:rPr lang="en-US" sz="2400" dirty="0" err="1" smtClean="0">
                <a:solidFill>
                  <a:srgbClr val="FF8000"/>
                </a:solidFill>
                <a:latin typeface="Helvetica"/>
                <a:cs typeface="Helvetica"/>
              </a:rPr>
              <a:t>σ</a:t>
            </a:r>
            <a:endParaRPr lang="en-US" sz="2400" baseline="-25000" dirty="0">
              <a:solidFill>
                <a:srgbClr val="FF8000"/>
              </a:solidFill>
              <a:latin typeface="Helvetica"/>
              <a:cs typeface="Helvetica"/>
            </a:endParaRPr>
          </a:p>
        </p:txBody>
      </p:sp>
      <p:sp>
        <p:nvSpPr>
          <p:cNvPr id="42" name="TextBox 41"/>
          <p:cNvSpPr txBox="1"/>
          <p:nvPr/>
        </p:nvSpPr>
        <p:spPr>
          <a:xfrm>
            <a:off x="3469684" y="3199147"/>
            <a:ext cx="838201" cy="461665"/>
          </a:xfrm>
          <a:prstGeom prst="rect">
            <a:avLst/>
          </a:prstGeom>
          <a:noFill/>
        </p:spPr>
        <p:txBody>
          <a:bodyPr wrap="square" rtlCol="0">
            <a:spAutoFit/>
          </a:bodyPr>
          <a:lstStyle/>
          <a:p>
            <a:r>
              <a:rPr lang="en-US" sz="2400" dirty="0" smtClean="0">
                <a:solidFill>
                  <a:srgbClr val="0000FF"/>
                </a:solidFill>
                <a:latin typeface="Helvetica"/>
                <a:cs typeface="Helvetica"/>
              </a:rPr>
              <a:t>1-σ</a:t>
            </a:r>
            <a:endParaRPr lang="en-US" sz="2400" baseline="-25000" dirty="0">
              <a:solidFill>
                <a:srgbClr val="0000FF"/>
              </a:solidFill>
              <a:latin typeface="Helvetica"/>
              <a:cs typeface="Helvetica"/>
            </a:endParaRPr>
          </a:p>
        </p:txBody>
      </p:sp>
    </p:spTree>
    <p:extLst>
      <p:ext uri="{BB962C8B-B14F-4D97-AF65-F5344CB8AC3E}">
        <p14:creationId xmlns:p14="http://schemas.microsoft.com/office/powerpoint/2010/main" val="15585432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oumont_helvetica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Doumont_helvetica_1.pot</Template>
  <TotalTime>24329</TotalTime>
  <Words>2203</Words>
  <Application>Microsoft Macintosh PowerPoint</Application>
  <PresentationFormat>On-screen Show (4:3)</PresentationFormat>
  <Paragraphs>319</Paragraphs>
  <Slides>38</Slides>
  <Notes>20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Doumont_helvetica_1</vt:lpstr>
      <vt:lpstr>Surface Relative Humidity in Radiative-Convective Equilibrium </vt:lpstr>
      <vt:lpstr>Why is relative humidity (RH) ~80% over tropical oceans?</vt:lpstr>
      <vt:lpstr>Map of long-term mean RH  (NCEP/NCAR reanalysis)</vt:lpstr>
      <vt:lpstr>Need linked theories for:</vt:lpstr>
      <vt:lpstr>Task: try to develop this basic theory</vt:lpstr>
      <vt:lpstr>Previous work has tackled  the question from different angles </vt:lpstr>
      <vt:lpstr>Radiative-convective equilibrium</vt:lpstr>
      <vt:lpstr>Subcloud and free tropospheres</vt:lpstr>
      <vt:lpstr>Key parameter in solution: fraction of tropospheric mass in subcloud layer, σ </vt:lpstr>
      <vt:lpstr>Using these ingredients:</vt:lpstr>
      <vt:lpstr>Solve for fractional subcloud layer thickness σ by equating E/Q demand and supply</vt:lpstr>
      <vt:lpstr>Root-finding equation for σ:  supply = demand</vt:lpstr>
      <vt:lpstr>Decreasing surface wetness shifts ‘supply’ down, deepens subcloud layer</vt:lpstr>
      <vt:lpstr>Warming surface shifts ‘supply’ up, shallows subcloud layer</vt:lpstr>
      <vt:lpstr>Approximate analytic solution σ0</vt:lpstr>
      <vt:lpstr>Dimensionless parameters M and D</vt:lpstr>
      <vt:lpstr>Subcloud-layer depth for a moist surface</vt:lpstr>
      <vt:lpstr>How does σ map to RH?  </vt:lpstr>
      <vt:lpstr>Explains modest RH increases with warming ~+0.006/K</vt:lpstr>
      <vt:lpstr>Test using convection-permitting model simulations</vt:lpstr>
      <vt:lpstr>Theory works well for varied surface wetness</vt:lpstr>
      <vt:lpstr>Theory works passably* for varied surface temperature </vt:lpstr>
      <vt:lpstr>Theory works even worse across wide range of surface temperature</vt:lpstr>
      <vt:lpstr>Conclusions</vt:lpstr>
      <vt:lpstr>PowerPoint Presentation</vt:lpstr>
      <vt:lpstr>Evaporative cooling and  subcloud-layer sedimentation efficiency</vt:lpstr>
      <vt:lpstr>Variation of η with σ is well-fit by raindrop evaporation physics </vt:lpstr>
      <vt:lpstr>Assume as known:  Surface temperature TS Bulk formulae for surface fluxes E and H</vt:lpstr>
      <vt:lpstr>Tropospheric energy balance: Q = E+H</vt:lpstr>
      <vt:lpstr>Subcloud-layer thermal balance:  H + entrainment = radiative cooling +         evaporative cooling </vt:lpstr>
      <vt:lpstr>Subcloud-layer thermal balance:  H + entrainment = radiative cooling +         evaporative cooling </vt:lpstr>
      <vt:lpstr>Can rearrange to solve for E/Q demanded by radiation</vt:lpstr>
      <vt:lpstr>Supply-based E/Q: more complex but introduces two fun nondimensional #s </vt:lpstr>
      <vt:lpstr>PowerPoint Presentation</vt:lpstr>
      <vt:lpstr>PowerPoint Presentation</vt:lpstr>
      <vt:lpstr>Three interesting features (I)</vt:lpstr>
      <vt:lpstr>Three interesting features (II)</vt:lpstr>
      <vt:lpstr>Three interesting features (III)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here, with manual line breaks</dc:title>
  <dc:creator>Tim</dc:creator>
  <cp:lastModifiedBy>Timothy Cronin</cp:lastModifiedBy>
  <cp:revision>323</cp:revision>
  <cp:lastPrinted>2017-06-23T21:52:20Z</cp:lastPrinted>
  <dcterms:created xsi:type="dcterms:W3CDTF">2016-01-21T12:58:54Z</dcterms:created>
  <dcterms:modified xsi:type="dcterms:W3CDTF">2020-02-01T03:09:05Z</dcterms:modified>
</cp:coreProperties>
</file>