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</p:sldMasterIdLst>
  <p:notesMasterIdLst>
    <p:notesMasterId r:id="rId12"/>
  </p:notesMasterIdLst>
  <p:sldIdLst>
    <p:sldId id="258" r:id="rId3"/>
    <p:sldId id="351" r:id="rId4"/>
    <p:sldId id="429" r:id="rId5"/>
    <p:sldId id="430" r:id="rId6"/>
    <p:sldId id="431" r:id="rId7"/>
    <p:sldId id="383" r:id="rId8"/>
    <p:sldId id="432" r:id="rId9"/>
    <p:sldId id="433" r:id="rId10"/>
    <p:sldId id="427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 Titre" id="{93DA1E33-929E-42C4-AA59-BDFBF02AB2F2}">
          <p14:sldIdLst>
            <p14:sldId id="258"/>
          </p14:sldIdLst>
        </p14:section>
        <p14:section name="Déroulement" id="{FFF86D7F-CB51-4AE9-85DF-7D030411D689}">
          <p14:sldIdLst>
            <p14:sldId id="351"/>
            <p14:sldId id="429"/>
            <p14:sldId id="430"/>
            <p14:sldId id="431"/>
            <p14:sldId id="383"/>
            <p14:sldId id="432"/>
            <p14:sldId id="433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F"/>
    <a:srgbClr val="FF7C00"/>
    <a:srgbClr val="7DA521"/>
    <a:srgbClr val="677179"/>
    <a:srgbClr val="DDDDDD"/>
    <a:srgbClr val="00AFF0"/>
    <a:srgbClr val="775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BC389-E16A-461C-A4F1-08C933D1B799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FFA31-33FC-4495-9808-FBB39BEA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42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FA31-33FC-4495-9808-FBB39BEADD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92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5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5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5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5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</a:defRPr>
            </a:lvl9pPr>
          </a:lstStyle>
          <a:p>
            <a:pPr eaLnBrk="1" hangingPunct="1"/>
            <a:fld id="{87E74FB4-A1EE-4B8D-B6C6-7D5E88A27CB8}" type="slidenum">
              <a:rPr lang="fr-FR" altLang="fr-FR" sz="1200" smtClean="0"/>
              <a:pPr eaLnBrk="1" hangingPunct="1"/>
              <a:t>5</a:t>
            </a:fld>
            <a:endParaRPr lang="fr-FR" altLang="fr-FR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 pas utiliser cett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824536"/>
          </a:xfrm>
        </p:spPr>
        <p:txBody>
          <a:bodyPr/>
          <a:lstStyle>
            <a:lvl1pPr marL="342900" indent="-342900">
              <a:buFont typeface="Century Gothic" panose="020B0502020202020204" pitchFamily="34" charset="0"/>
              <a:buChar char="►"/>
              <a:defRPr sz="1600">
                <a:solidFill>
                  <a:srgbClr val="00579F"/>
                </a:solidFill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>
                <a:solidFill>
                  <a:srgbClr val="00579F"/>
                </a:solidFill>
                <a:latin typeface="Century Gothic" panose="020B0502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ü"/>
              <a:defRPr sz="1600">
                <a:solidFill>
                  <a:srgbClr val="00579F"/>
                </a:solidFill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FF7C00"/>
                </a:solidFill>
                <a:latin typeface="Century Gothic" panose="020B0502020202020204" pitchFamily="34" charset="0"/>
              </a:defRPr>
            </a:lvl4pPr>
            <a:lvl5pPr>
              <a:defRPr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Mots-clefs</a:t>
            </a:r>
          </a:p>
          <a:p>
            <a:pPr lvl="4"/>
            <a:r>
              <a:rPr lang="fr-FR" dirty="0" smtClean="0"/>
              <a:t>Sources et légendes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OCAPI – 18/09/2017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154F-9BBC-45A3-B40D-00159CB0D4F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050033" y="160298"/>
            <a:ext cx="7770439" cy="51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 défaut - Nouvell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OCAPI – 18/09/2017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3A154F-9BBC-45A3-B40D-00159CB0D4F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050033" y="160298"/>
            <a:ext cx="7770439" cy="51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824536"/>
          </a:xfrm>
        </p:spPr>
        <p:txBody>
          <a:bodyPr/>
          <a:lstStyle>
            <a:lvl1pPr marL="285750" indent="-285750">
              <a:buSzPct val="80000"/>
              <a:buFont typeface="Century Gothic" panose="020B0502020202020204" pitchFamily="34" charset="0"/>
              <a:buChar char="►"/>
              <a:defRPr sz="1600" b="1">
                <a:solidFill>
                  <a:srgbClr val="00579F"/>
                </a:solidFill>
                <a:latin typeface="Century Gothic" panose="020B0502020202020204" pitchFamily="34" charset="0"/>
              </a:defRPr>
            </a:lvl1pPr>
            <a:lvl2pPr marL="742950" indent="-285750" algn="just">
              <a:buFont typeface="Wingdings" panose="05000000000000000000" pitchFamily="2" charset="2"/>
              <a:buChar char="§"/>
              <a:defRPr sz="1600">
                <a:solidFill>
                  <a:srgbClr val="00579F"/>
                </a:solidFill>
                <a:latin typeface="Century Gothic" panose="020B0502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ü"/>
              <a:defRPr sz="1600" b="0" baseline="0">
                <a:solidFill>
                  <a:srgbClr val="00579F"/>
                </a:solidFill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FF7C00"/>
                </a:solidFill>
                <a:latin typeface="Century Gothic" panose="020B0502020202020204" pitchFamily="34" charset="0"/>
              </a:defRPr>
            </a:lvl4pPr>
            <a:lvl5pPr>
              <a:defRPr sz="13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Mots-clefs</a:t>
            </a:r>
          </a:p>
          <a:p>
            <a:pPr lvl="4"/>
            <a:r>
              <a:rPr lang="fr-FR" dirty="0" smtClean="0"/>
              <a:t>Sources et légendes</a:t>
            </a:r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30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Réunion OCAPI – 18/09/2017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B2D2-5425-4B50-B12C-5E704E663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Réunion OCAPI – 18/09/2017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A68C-2AEF-4F7D-903A-AF153A78DC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9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OCAPI – 18/09/2017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8EA3-1294-4EA2-88EF-5C7D6065E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2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1385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8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Entrée manuelle 2"/>
          <p:cNvSpPr/>
          <p:nvPr userDrawn="1"/>
        </p:nvSpPr>
        <p:spPr>
          <a:xfrm rot="10800000" flipH="1" flipV="1">
            <a:off x="-2744" y="6453336"/>
            <a:ext cx="9146744" cy="4046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9"/>
              <a:gd name="connsiteY0" fmla="*/ 484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4848 h 10000"/>
              <a:gd name="connsiteX0" fmla="*/ 0 w 10003"/>
              <a:gd name="connsiteY0" fmla="*/ 4848 h 10000"/>
              <a:gd name="connsiteX1" fmla="*/ 10003 w 10003"/>
              <a:gd name="connsiteY1" fmla="*/ 0 h 10000"/>
              <a:gd name="connsiteX2" fmla="*/ 10003 w 10003"/>
              <a:gd name="connsiteY2" fmla="*/ 10000 h 10000"/>
              <a:gd name="connsiteX3" fmla="*/ 3 w 10003"/>
              <a:gd name="connsiteY3" fmla="*/ 10000 h 10000"/>
              <a:gd name="connsiteX4" fmla="*/ 0 w 10003"/>
              <a:gd name="connsiteY4" fmla="*/ 48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10000">
                <a:moveTo>
                  <a:pt x="0" y="4848"/>
                </a:move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0" y="8283"/>
                  <a:pt x="3" y="6565"/>
                  <a:pt x="0" y="4848"/>
                </a:cubicBezTo>
                <a:close/>
              </a:path>
            </a:pathLst>
          </a:custGeom>
          <a:solidFill>
            <a:srgbClr val="00A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Mots-clefs</a:t>
            </a:r>
          </a:p>
          <a:p>
            <a:pPr lvl="4"/>
            <a:r>
              <a:rPr lang="fr-FR" dirty="0" smtClean="0"/>
              <a:t>Sources et légendes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572472" y="6520259"/>
            <a:ext cx="2959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mtClean="0"/>
              <a:t>Réunion OCAPI – 18/09/2017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843A154F-9BBC-45A3-B40D-00159CB0D4F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Organigramme : Entrée manuelle 2"/>
          <p:cNvSpPr/>
          <p:nvPr userDrawn="1"/>
        </p:nvSpPr>
        <p:spPr>
          <a:xfrm flipH="1" flipV="1">
            <a:off x="0" y="0"/>
            <a:ext cx="9149487" cy="10527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9"/>
              <a:gd name="connsiteY0" fmla="*/ 484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4848 h 10000"/>
              <a:gd name="connsiteX0" fmla="*/ 0 w 10003"/>
              <a:gd name="connsiteY0" fmla="*/ 4848 h 10000"/>
              <a:gd name="connsiteX1" fmla="*/ 10003 w 10003"/>
              <a:gd name="connsiteY1" fmla="*/ 0 h 10000"/>
              <a:gd name="connsiteX2" fmla="*/ 10003 w 10003"/>
              <a:gd name="connsiteY2" fmla="*/ 10000 h 10000"/>
              <a:gd name="connsiteX3" fmla="*/ 3 w 10003"/>
              <a:gd name="connsiteY3" fmla="*/ 10000 h 10000"/>
              <a:gd name="connsiteX4" fmla="*/ 0 w 10003"/>
              <a:gd name="connsiteY4" fmla="*/ 4848 h 10000"/>
              <a:gd name="connsiteX0" fmla="*/ 3 w 10006"/>
              <a:gd name="connsiteY0" fmla="*/ 4848 h 10000"/>
              <a:gd name="connsiteX1" fmla="*/ 10006 w 10006"/>
              <a:gd name="connsiteY1" fmla="*/ 0 h 10000"/>
              <a:gd name="connsiteX2" fmla="*/ 10006 w 10006"/>
              <a:gd name="connsiteY2" fmla="*/ 10000 h 10000"/>
              <a:gd name="connsiteX3" fmla="*/ 0 w 10006"/>
              <a:gd name="connsiteY3" fmla="*/ 10000 h 10000"/>
              <a:gd name="connsiteX4" fmla="*/ 3 w 10006"/>
              <a:gd name="connsiteY4" fmla="*/ 48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00">
                <a:moveTo>
                  <a:pt x="3" y="4848"/>
                </a:moveTo>
                <a:lnTo>
                  <a:pt x="10006" y="0"/>
                </a:lnTo>
                <a:lnTo>
                  <a:pt x="10006" y="10000"/>
                </a:lnTo>
                <a:lnTo>
                  <a:pt x="0" y="10000"/>
                </a:lnTo>
                <a:cubicBezTo>
                  <a:pt x="-3" y="8283"/>
                  <a:pt x="6" y="6565"/>
                  <a:pt x="3" y="4848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6" y="116632"/>
            <a:ext cx="908552" cy="56324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50033" y="160298"/>
            <a:ext cx="7770439" cy="51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04448" y="6597352"/>
            <a:ext cx="45719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  <p:sldLayoutId id="2147483655" r:id="rId4"/>
    <p:sldLayoutId id="2147483656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rgbClr val="00579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 typeface="Century Gothic" panose="020B0502020202020204" pitchFamily="34" charset="0"/>
        <a:buChar char="►"/>
        <a:defRPr sz="1600" b="1" kern="1200">
          <a:solidFill>
            <a:srgbClr val="00579F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rgbClr val="00579F"/>
          </a:solidFill>
          <a:latin typeface="Century Gothic" panose="020B0502020202020204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600" kern="1200">
          <a:solidFill>
            <a:srgbClr val="00579F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sz="1600" b="1" kern="1200">
          <a:solidFill>
            <a:srgbClr val="FF7C0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677179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6" y="-13692"/>
            <a:ext cx="9180512" cy="6885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332656"/>
            <a:ext cx="7776864" cy="6264696"/>
          </a:xfrm>
          <a:prstGeom prst="rect">
            <a:avLst/>
          </a:prstGeom>
          <a:solidFill>
            <a:srgbClr val="DDDDDD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332656"/>
            <a:ext cx="4536504" cy="32057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3568" y="3933056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Stratégie concernant la mesure du NH</a:t>
            </a:r>
            <a:r>
              <a:rPr lang="fr-FR" sz="3200" b="1" baseline="-25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3</a:t>
            </a:r>
            <a:r>
              <a:rPr lang="fr-FR" sz="3200" b="1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 à </a:t>
            </a:r>
            <a:r>
              <a:rPr lang="fr-FR" sz="3200" b="1" dirty="0" err="1" smtClean="0">
                <a:solidFill>
                  <a:srgbClr val="00579F"/>
                </a:solidFill>
                <a:latin typeface="Century Gothic" panose="020B0502020202020204" pitchFamily="34" charset="0"/>
              </a:rPr>
              <a:t>Airparif</a:t>
            </a:r>
            <a:endParaRPr lang="fr-FR" sz="3200" b="1" dirty="0" smtClean="0">
              <a:solidFill>
                <a:srgbClr val="00579F"/>
              </a:solidFill>
              <a:latin typeface="Century Gothic" panose="020B0502020202020204" pitchFamily="34" charset="0"/>
            </a:endParaRPr>
          </a:p>
          <a:p>
            <a:pPr algn="ctr"/>
            <a:endParaRPr lang="fr-FR" sz="2400" dirty="0">
              <a:solidFill>
                <a:srgbClr val="00579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75781"/>
            <a:ext cx="8219256" cy="4968552"/>
          </a:xfrm>
        </p:spPr>
        <p:txBody>
          <a:bodyPr>
            <a:normAutofit/>
          </a:bodyPr>
          <a:lstStyle/>
          <a:p>
            <a:pPr algn="just"/>
            <a:r>
              <a:rPr lang="fr-FR" sz="2200" b="0" dirty="0" smtClean="0"/>
              <a:t>L’ammoniac à l’origine de la formation de particules inorganiques secondaires</a:t>
            </a:r>
          </a:p>
          <a:p>
            <a:pPr marL="273050" indent="0" algn="just">
              <a:buNone/>
            </a:pPr>
            <a:r>
              <a:rPr lang="fr-FR" sz="2200" b="0" dirty="0" smtClean="0">
                <a:solidFill>
                  <a:srgbClr val="FF7C00"/>
                </a:solidFill>
              </a:rPr>
              <a:t>Peut représenter la part majoritaire des concentrations de particules mesurées en particulier pendant les épisodes printaniers</a:t>
            </a:r>
          </a:p>
          <a:p>
            <a:pPr marL="0" indent="0" algn="just">
              <a:buNone/>
            </a:pPr>
            <a:endParaRPr lang="fr-FR" sz="24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6" y="3356992"/>
            <a:ext cx="4572396" cy="2493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35696" y="6021288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</a:rPr>
              <a:t>Au printemps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685968"/>
            <a:ext cx="4104456" cy="216740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40152" y="6021288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</a:rPr>
              <a:t>Mais pas seulement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OCAPI – 18/09/2017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0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107504" y="921789"/>
            <a:ext cx="8865368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342900" indent="-342900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-105" charset="2"/>
              <a:buChar char="§"/>
            </a:pPr>
            <a:r>
              <a:rPr lang="fr-FR" altLang="fr-FR" sz="2000" dirty="0">
                <a:solidFill>
                  <a:srgbClr val="00579F"/>
                </a:solidFill>
                <a:latin typeface="Century Gothic" panose="020B0502020202020204" pitchFamily="34" charset="0"/>
              </a:rPr>
              <a:t>  Emissions d’ammoniac et temporalisation</a:t>
            </a:r>
          </a:p>
          <a:p>
            <a:pPr lvl="1">
              <a:spcBef>
                <a:spcPct val="20000"/>
              </a:spcBef>
            </a:pPr>
            <a:r>
              <a:rPr lang="fr-FR" altLang="fr-FR" sz="1800" dirty="0">
                <a:solidFill>
                  <a:srgbClr val="00579F"/>
                </a:solidFill>
                <a:latin typeface="Century Gothic" panose="020B0502020202020204" pitchFamily="34" charset="0"/>
              </a:rPr>
              <a:t>	</a:t>
            </a:r>
            <a:r>
              <a:rPr lang="fr-FR" altLang="fr-FR" sz="1800" b="0" dirty="0">
                <a:solidFill>
                  <a:srgbClr val="00579F"/>
                </a:solidFill>
                <a:latin typeface="Century Gothic" panose="020B0502020202020204" pitchFamily="34" charset="0"/>
              </a:rPr>
              <a:t>- </a:t>
            </a:r>
            <a:r>
              <a:rPr lang="fr-FR" altLang="fr-FR" sz="1800" b="0" u="sng" dirty="0">
                <a:solidFill>
                  <a:srgbClr val="00579F"/>
                </a:solidFill>
                <a:latin typeface="Century Gothic" panose="020B0502020202020204" pitchFamily="34" charset="0"/>
              </a:rPr>
              <a:t>Sous-estimation nette des niveaux </a:t>
            </a:r>
            <a:r>
              <a:rPr lang="fr-FR" altLang="fr-FR" sz="1800" b="0" u="sng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de NH</a:t>
            </a:r>
            <a:r>
              <a:rPr lang="fr-FR" altLang="fr-FR" sz="1800" b="0" u="sng" baseline="-25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3</a:t>
            </a:r>
            <a:r>
              <a:rPr lang="fr-FR" altLang="fr-FR" sz="1800" b="0" u="sng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,</a:t>
            </a:r>
            <a:r>
              <a:rPr lang="fr-FR" altLang="fr-FR" sz="1800" b="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800" b="0" dirty="0">
                <a:solidFill>
                  <a:srgbClr val="00579F"/>
                </a:solidFill>
                <a:latin typeface="Century Gothic" panose="020B0502020202020204" pitchFamily="34" charset="0"/>
              </a:rPr>
              <a:t>en particulier au printemps/été</a:t>
            </a:r>
          </a:p>
          <a:p>
            <a:pPr>
              <a:spcBef>
                <a:spcPct val="20000"/>
              </a:spcBef>
            </a:pPr>
            <a:endParaRPr lang="fr-FR" altLang="fr-FR" sz="1800" b="0" dirty="0">
              <a:solidFill>
                <a:srgbClr val="00579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 descr="dnh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6246"/>
            <a:ext cx="6810003" cy="231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3475087" y="2348880"/>
            <a:ext cx="2105025" cy="14874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 bwMode="auto">
          <a:xfrm>
            <a:off x="3203848" y="4305796"/>
            <a:ext cx="5769024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- Erreurs non (seulement) liées à un partage erroné entre NH</a:t>
            </a:r>
            <a:r>
              <a:rPr lang="fr-FR" altLang="fr-FR" sz="1800" b="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fr-FR" altLang="fr-F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gazeux et NH</a:t>
            </a:r>
            <a:r>
              <a:rPr lang="fr-FR" altLang="fr-FR" sz="1800" b="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fr-FR" altLang="fr-FR" sz="1800" b="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+</a:t>
            </a:r>
            <a:r>
              <a:rPr lang="fr-FR" altLang="fr-F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particulaire</a:t>
            </a:r>
          </a:p>
          <a:p>
            <a:pPr eaLnBrk="1" hangingPunct="1">
              <a:buFontTx/>
              <a:buChar char="-"/>
            </a:pPr>
            <a:endParaRPr lang="fr-FR" altLang="fr-FR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" pitchFamily="-105" charset="2"/>
              <a:buChar char="è"/>
            </a:pPr>
            <a:r>
              <a:rPr lang="fr-FR" altLang="fr-FR" sz="1800" b="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-105" charset="2"/>
              </a:rPr>
              <a:t>Erreurs probables sur </a:t>
            </a:r>
            <a:r>
              <a:rPr lang="fr-FR" altLang="fr-F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la spatialisation/temporalisation des émissions (</a:t>
            </a:r>
            <a:r>
              <a:rPr lang="fr-FR" altLang="fr-FR" sz="18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EMEP</a:t>
            </a:r>
            <a:r>
              <a:rPr lang="fr-FR" altLang="fr-F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en donnée de base)</a:t>
            </a:r>
          </a:p>
          <a:p>
            <a:pPr eaLnBrk="1" hangingPunct="1">
              <a:buFont typeface="Wingdings" pitchFamily="-105" charset="2"/>
              <a:buChar char="è"/>
            </a:pPr>
            <a:r>
              <a:rPr lang="fr-FR" altLang="fr-F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Erreurs possibles aussi sur le dépôt</a:t>
            </a:r>
          </a:p>
        </p:txBody>
      </p:sp>
      <p:pic>
        <p:nvPicPr>
          <p:cNvPr id="10" name="Image 8" descr="mnh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3264"/>
            <a:ext cx="2595529" cy="168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202433" y="172730"/>
            <a:ext cx="7770439" cy="519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00579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Projet </a:t>
            </a:r>
            <a:r>
              <a:rPr lang="fr-FR" dirty="0" err="1" smtClean="0"/>
              <a:t>Primequal</a:t>
            </a:r>
            <a:r>
              <a:rPr lang="fr-FR" dirty="0" smtClean="0"/>
              <a:t> FRANCIPOL (collaboration avec le LSCE)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Réunion OCAPI – 18/09/2017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1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1" y="160298"/>
            <a:ext cx="8172400" cy="519966"/>
          </a:xfrm>
        </p:spPr>
        <p:txBody>
          <a:bodyPr>
            <a:noAutofit/>
          </a:bodyPr>
          <a:lstStyle/>
          <a:p>
            <a:r>
              <a:rPr lang="fr-FR" sz="2000" dirty="0" smtClean="0"/>
              <a:t>Amélioration de la prise en compte des émissions d’ammoniac dans le modèle ESMERALDA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Réunion OCAPI – 18/09/2017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528" y="117003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Méthode de calcul des émissions de NH</a:t>
            </a:r>
            <a:r>
              <a:rPr lang="fr-FR" baseline="-25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3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 par l’agriculture - </a:t>
            </a:r>
            <a:r>
              <a:rPr lang="fr-FR" dirty="0">
                <a:solidFill>
                  <a:srgbClr val="00579F"/>
                </a:solidFill>
                <a:latin typeface="Century Gothic" panose="020B0502020202020204" pitchFamily="34" charset="0"/>
              </a:rPr>
              <a:t>Modélisation de la volatilisation de 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l’ammoniac, basée sur les travaux de l’INRA</a:t>
            </a:r>
          </a:p>
          <a:p>
            <a:pPr marL="457200" lvl="0" indent="-457200">
              <a:buFont typeface="+mj-lt"/>
              <a:buAutoNum type="arabicPeriod"/>
            </a:pPr>
            <a:endParaRPr lang="fr-FR" b="1" u="sng" dirty="0">
              <a:solidFill>
                <a:srgbClr val="00579F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FR" b="1" u="sng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Engrais minéraux</a:t>
            </a:r>
            <a:endParaRPr lang="fr-FR" dirty="0">
              <a:solidFill>
                <a:srgbClr val="00579F"/>
              </a:solidFill>
              <a:latin typeface="Century Gothic" panose="020B0502020202020204" pitchFamily="34" charset="0"/>
            </a:endParaRPr>
          </a:p>
          <a:p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	- Prise en compte du pH du sol </a:t>
            </a:r>
            <a:r>
              <a:rPr lang="fr-FR" altLang="fr-FR" dirty="0">
                <a:solidFill>
                  <a:srgbClr val="00579F"/>
                </a:solidFill>
                <a:latin typeface="Century Gothic" panose="020B0502020202020204" pitchFamily="34" charset="0"/>
              </a:rPr>
              <a:t>(intégration de la BDAT/HWSD </a:t>
            </a:r>
            <a:r>
              <a:rPr lang="fr-FR" alt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	autour de </a:t>
            </a:r>
            <a:r>
              <a:rPr lang="fr-FR" altLang="fr-FR" dirty="0">
                <a:solidFill>
                  <a:srgbClr val="00579F"/>
                </a:solidFill>
                <a:latin typeface="Century Gothic" panose="020B0502020202020204" pitchFamily="34" charset="0"/>
              </a:rPr>
              <a:t>la France)</a:t>
            </a:r>
          </a:p>
          <a:p>
            <a:pPr lvl="0"/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	- Temporalisation mensuelle régionale de la teneur en NH</a:t>
            </a:r>
            <a:r>
              <a:rPr lang="fr-FR" baseline="-25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4</a:t>
            </a:r>
            <a:r>
              <a:rPr lang="fr-FR" baseline="30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+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 du sol 	issus des travaux de l’INRA</a:t>
            </a:r>
          </a:p>
          <a:p>
            <a:pPr lvl="0"/>
            <a:r>
              <a:rPr lang="fr-FR" sz="1600" dirty="0">
                <a:solidFill>
                  <a:srgbClr val="00579F"/>
                </a:solidFill>
                <a:latin typeface="Century Gothic" panose="020B0502020202020204" pitchFamily="34" charset="0"/>
              </a:rPr>
              <a:t>	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- Modélisation des transferts de phase physico-chimique et 	mécanique de l’ammoniac dans le sol avec une prise en	compte 	des conditions météorologiques prévues (température, humidité 	du sol, turbulence atmosphérique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)</a:t>
            </a:r>
          </a:p>
          <a:p>
            <a:pPr lvl="0"/>
            <a:endParaRPr lang="fr-FR" dirty="0" smtClean="0">
              <a:solidFill>
                <a:srgbClr val="00579F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FR" b="1" u="sng" dirty="0">
                <a:solidFill>
                  <a:srgbClr val="00579F"/>
                </a:solidFill>
                <a:latin typeface="Century Gothic" panose="020B0502020202020204" pitchFamily="34" charset="0"/>
              </a:rPr>
              <a:t>Engrais organiques</a:t>
            </a:r>
          </a:p>
          <a:p>
            <a:r>
              <a:rPr lang="fr-FR" dirty="0">
                <a:solidFill>
                  <a:srgbClr val="00579F"/>
                </a:solidFill>
                <a:latin typeface="Century Gothic" panose="020B0502020202020204" pitchFamily="34" charset="0"/>
              </a:rPr>
              <a:t>	- Spatialisation des cheptels (AGRESTE/EUROSTAT)</a:t>
            </a:r>
          </a:p>
          <a:p>
            <a:r>
              <a:rPr lang="fr-FR" dirty="0">
                <a:solidFill>
                  <a:srgbClr val="00579F"/>
                </a:solidFill>
                <a:latin typeface="Century Gothic" panose="020B0502020202020204" pitchFamily="34" charset="0"/>
              </a:rPr>
              <a:t>	- Prise en compte simplifiée des pratiques culturales (périodes de 	stabulation, épandages d’engrais organique en fonction du type 	de culture (hiver/printemps))</a:t>
            </a:r>
          </a:p>
          <a:p>
            <a:pPr lvl="0"/>
            <a:endParaRPr lang="fr-FR" dirty="0" smtClean="0">
              <a:solidFill>
                <a:srgbClr val="00579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04131"/>
            <a:ext cx="8367712" cy="4917157"/>
          </a:xfrm>
          <a:noFill/>
        </p:spPr>
        <p:txBody>
          <a:bodyPr anchor="ctr">
            <a:normAutofit/>
          </a:bodyPr>
          <a:lstStyle/>
          <a:p>
            <a:pPr marL="0" indent="0" algn="just" eaLnBrk="1" hangingPunct="1">
              <a:buNone/>
            </a:pPr>
            <a:r>
              <a:rPr lang="fr-FR" altLang="fr-FR" sz="2000" dirty="0" smtClean="0"/>
              <a:t>Sources d’incertitude importantes:</a:t>
            </a:r>
          </a:p>
          <a:p>
            <a:pPr lvl="1" eaLnBrk="1" hangingPunct="1"/>
            <a:r>
              <a:rPr lang="fr-FR" altLang="fr-FR" sz="2000" dirty="0" smtClean="0"/>
              <a:t>Modélisation mécanique des transferts de NH</a:t>
            </a:r>
            <a:r>
              <a:rPr lang="fr-FR" altLang="fr-FR" sz="2000" baseline="-25000" dirty="0" smtClean="0"/>
              <a:t>3</a:t>
            </a:r>
          </a:p>
          <a:p>
            <a:pPr lvl="2" algn="just" eaLnBrk="1" hangingPunct="1"/>
            <a:r>
              <a:rPr lang="fr-FR" altLang="fr-FR" sz="2000" dirty="0" smtClean="0"/>
              <a:t>Résistance des sols (formulations observées très différentes).</a:t>
            </a:r>
          </a:p>
          <a:p>
            <a:pPr lvl="2" algn="just" eaLnBrk="1" hangingPunct="1"/>
            <a:r>
              <a:rPr lang="fr-FR" altLang="fr-FR" sz="2000" dirty="0" smtClean="0"/>
              <a:t>Gradient de concentration entre la concentration dans le sol et la concentration atmosphérique.</a:t>
            </a:r>
          </a:p>
          <a:p>
            <a:pPr lvl="1" eaLnBrk="1" hangingPunct="1"/>
            <a:r>
              <a:rPr lang="fr-FR" altLang="fr-FR" sz="2000" dirty="0" smtClean="0"/>
              <a:t>Adsorption non prise en compte : NH</a:t>
            </a:r>
            <a:r>
              <a:rPr lang="fr-FR" altLang="fr-FR" sz="2000" baseline="-25000" dirty="0" smtClean="0"/>
              <a:t>4</a:t>
            </a:r>
            <a:r>
              <a:rPr lang="fr-FR" altLang="fr-FR" sz="2000" baseline="30000" dirty="0" smtClean="0"/>
              <a:t>+</a:t>
            </a:r>
            <a:r>
              <a:rPr lang="fr-FR" altLang="fr-FR" sz="2000" dirty="0" smtClean="0"/>
              <a:t> des sols considéré totalement en phase aqueuse (adsorption : phase solide)</a:t>
            </a:r>
          </a:p>
          <a:p>
            <a:pPr lvl="1" eaLnBrk="1" hangingPunct="1"/>
            <a:endParaRPr lang="fr-FR" altLang="fr-FR" sz="2000" dirty="0" smtClean="0"/>
          </a:p>
          <a:p>
            <a:pPr algn="just" eaLnBrk="1" hangingPunct="1"/>
            <a:r>
              <a:rPr lang="fr-FR" altLang="fr-FR" sz="2000" dirty="0" smtClean="0">
                <a:solidFill>
                  <a:srgbClr val="FF7C00"/>
                </a:solidFill>
              </a:rPr>
              <a:t>Importance de tester et de valider ce module</a:t>
            </a:r>
            <a:endParaRPr lang="fr-FR" altLang="fr-FR" sz="2000" dirty="0">
              <a:solidFill>
                <a:srgbClr val="FF7C00"/>
              </a:solidFill>
            </a:endParaRPr>
          </a:p>
          <a:p>
            <a:pPr marL="0" indent="0" algn="just" eaLnBrk="1" hangingPunct="1">
              <a:buNone/>
            </a:pPr>
            <a:r>
              <a:rPr lang="fr-FR" altLang="fr-FR" sz="2000" dirty="0" smtClean="0">
                <a:solidFill>
                  <a:srgbClr val="FF7C00"/>
                </a:solidFill>
              </a:rPr>
              <a:t>-&gt; Projet NUAGE (2016-2018)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OCAPI – 18/09/2017</a:t>
            </a:r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71601" y="160298"/>
            <a:ext cx="8172400" cy="519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00579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Amélioration de la prise en compte des émissions d’ammoniac dans le modèle ESMERALDA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827584" y="2337392"/>
            <a:ext cx="8183880" cy="389992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Tester le module de calcul des émissions</a:t>
            </a:r>
          </a:p>
          <a:p>
            <a:r>
              <a:rPr lang="fr-FR" sz="2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Evaluer ses capacités prédictives au moyen d’une étude comparative</a:t>
            </a:r>
          </a:p>
          <a:p>
            <a:r>
              <a:rPr lang="fr-FR" sz="2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Exploitation </a:t>
            </a:r>
            <a:r>
              <a:rPr lang="fr-FR" sz="2000" dirty="0">
                <a:solidFill>
                  <a:srgbClr val="00579F"/>
                </a:solidFill>
                <a:latin typeface="Century Gothic" panose="020B0502020202020204" pitchFamily="34" charset="0"/>
              </a:rPr>
              <a:t>de jeux de </a:t>
            </a:r>
            <a:r>
              <a:rPr lang="fr-FR" sz="2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données (résultats d’une campagne de mesure de NH</a:t>
            </a:r>
            <a:r>
              <a:rPr lang="fr-FR" sz="2000" baseline="-25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3</a:t>
            </a:r>
            <a:r>
              <a:rPr lang="fr-FR" sz="2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 d’un an)</a:t>
            </a:r>
          </a:p>
          <a:p>
            <a:r>
              <a:rPr lang="fr-FR" sz="2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Pistes </a:t>
            </a:r>
            <a:r>
              <a:rPr lang="fr-FR" sz="2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d’optimisation </a:t>
            </a:r>
            <a:r>
              <a:rPr lang="fr-FR" sz="2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du module</a:t>
            </a:r>
          </a:p>
          <a:p>
            <a:endParaRPr lang="fr-FR" sz="2000" dirty="0">
              <a:solidFill>
                <a:srgbClr val="00579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OCAPI – 18/09/2017</a:t>
            </a:r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1472352"/>
            <a:ext cx="8219256" cy="948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Century Gothic" panose="020B0502020202020204" pitchFamily="34" charset="0"/>
              <a:buChar char="►"/>
              <a:defRPr sz="1600" b="1" kern="1200">
                <a:solidFill>
                  <a:srgbClr val="00579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rgbClr val="00579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600" kern="1200">
                <a:solidFill>
                  <a:srgbClr val="00579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600" b="1" kern="1200">
                <a:solidFill>
                  <a:srgbClr val="FF7C0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rgbClr val="677179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/>
              <a:t>Comparaisons modèle-mesures : ammoniac et aérosols d’ammonium</a:t>
            </a:r>
          </a:p>
          <a:p>
            <a:endParaRPr lang="fr-FR" sz="22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71601" y="160298"/>
            <a:ext cx="8172400" cy="519966"/>
          </a:xfrm>
        </p:spPr>
        <p:txBody>
          <a:bodyPr>
            <a:noAutofit/>
          </a:bodyPr>
          <a:lstStyle/>
          <a:p>
            <a:r>
              <a:rPr lang="fr-FR" dirty="0" smtClean="0"/>
              <a:t>Projet CORTEA NUAGE (collaboration avec l’INRA)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4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7544" y="1722825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Développement d’une méthode de mesure du NH</a:t>
            </a:r>
            <a:r>
              <a:rPr lang="fr-FR" b="1" baseline="-25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3</a:t>
            </a:r>
            <a:r>
              <a:rPr lang="fr-FR" b="1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Validation 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de la méthode de mesure lors de la campagne 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nationale d’inter-comparaison (Juin 2016)</a:t>
            </a:r>
            <a:endParaRPr lang="fr-FR" dirty="0" smtClean="0">
              <a:solidFill>
                <a:srgbClr val="00579F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Transfert de compétence INRA -&gt; Airparif sur la mesure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Surveillance 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– validation de la comparaison avec méthode INRA</a:t>
            </a:r>
            <a:endParaRPr lang="fr-FR" dirty="0" smtClean="0">
              <a:solidFill>
                <a:srgbClr val="00579F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solidFill>
                <a:srgbClr val="00579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Mesures haute résolution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579F"/>
                </a:solidFill>
                <a:latin typeface="Century Gothic" panose="020B0502020202020204" pitchFamily="34" charset="0"/>
              </a:rPr>
              <a:t>D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onnées d’entrée du modèle (amélioration de la prise en compte des flux de NH</a:t>
            </a:r>
            <a:r>
              <a:rPr lang="fr-FR" baseline="-25000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3</a:t>
            </a: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Amélioration de l’inventaire des émissions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00579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Mesures basse résolution pendant un an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79F"/>
                </a:solidFill>
                <a:latin typeface="Century Gothic" panose="020B0502020202020204" pitchFamily="34" charset="0"/>
              </a:rPr>
              <a:t>Tests et validation des sorties du modèle</a:t>
            </a:r>
            <a:endParaRPr lang="fr-FR" dirty="0">
              <a:solidFill>
                <a:srgbClr val="00579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OCAPI – 18/09/2017</a:t>
            </a:r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71601" y="160298"/>
            <a:ext cx="8172400" cy="519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00579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Intérêt du projet NUAGE (collaboration avec l’INRA)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007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dirty="0" smtClean="0"/>
              <a:t>Projet </a:t>
            </a:r>
            <a:r>
              <a:rPr lang="fr-FR" dirty="0" err="1" smtClean="0"/>
              <a:t>Primequal</a:t>
            </a:r>
            <a:r>
              <a:rPr lang="fr-FR" dirty="0" smtClean="0"/>
              <a:t> AMMON (2017-2019)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301653" y="1187993"/>
            <a:ext cx="8219256" cy="4824536"/>
          </a:xfrm>
        </p:spPr>
        <p:txBody>
          <a:bodyPr anchor="ctr" anchorCtr="0">
            <a:normAutofit/>
          </a:bodyPr>
          <a:lstStyle/>
          <a:p>
            <a:r>
              <a:rPr lang="fr-FR" sz="2000" dirty="0" smtClean="0"/>
              <a:t>Projet AMMON, en collaboration avec le CEREMA : identification des sources de nitrate d’ammonium</a:t>
            </a:r>
          </a:p>
          <a:p>
            <a:endParaRPr lang="fr-FR" sz="2000" dirty="0"/>
          </a:p>
          <a:p>
            <a:pPr lvl="1"/>
            <a:r>
              <a:rPr lang="fr-FR" sz="2000" dirty="0" smtClean="0"/>
              <a:t>Evaluer la contribution des émissions de NH</a:t>
            </a:r>
            <a:r>
              <a:rPr lang="fr-FR" sz="2000" baseline="-25000" dirty="0" smtClean="0"/>
              <a:t>3</a:t>
            </a:r>
            <a:r>
              <a:rPr lang="fr-FR" sz="2000" dirty="0" smtClean="0"/>
              <a:t> aux particules en Ile-de-France</a:t>
            </a:r>
          </a:p>
          <a:p>
            <a:pPr lvl="2"/>
            <a:r>
              <a:rPr lang="fr-FR" sz="2000" dirty="0" smtClean="0"/>
              <a:t>Méthode PSAT incorporée au modèle </a:t>
            </a:r>
            <a:r>
              <a:rPr lang="fr-FR" sz="2000" dirty="0" err="1" smtClean="0"/>
              <a:t>CAMx</a:t>
            </a:r>
            <a:endParaRPr lang="fr-FR" sz="2000" dirty="0" smtClean="0"/>
          </a:p>
          <a:p>
            <a:pPr lvl="2"/>
            <a:endParaRPr lang="fr-FR" sz="2000" dirty="0" smtClean="0"/>
          </a:p>
          <a:p>
            <a:pPr lvl="1"/>
            <a:r>
              <a:rPr lang="fr-FR" sz="2000" dirty="0" smtClean="0"/>
              <a:t>Evaluer l’efficacité potentielle de réduction des émissions de NH</a:t>
            </a:r>
            <a:r>
              <a:rPr lang="fr-FR" sz="2000" baseline="-25000" dirty="0" smtClean="0"/>
              <a:t>3</a:t>
            </a:r>
            <a:r>
              <a:rPr lang="fr-FR" sz="2000" dirty="0" smtClean="0"/>
              <a:t> à différentes échelles spatiales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OCAPI – 18/09/2017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0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4288"/>
            <a:ext cx="9180513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4213" y="620713"/>
            <a:ext cx="7775575" cy="5616575"/>
          </a:xfrm>
          <a:prstGeom prst="rect">
            <a:avLst/>
          </a:prstGeom>
          <a:solidFill>
            <a:srgbClr val="DDDDDD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5605" name="ZoneTexte 8"/>
          <p:cNvSpPr txBox="1">
            <a:spLocks noChangeArrowheads="1"/>
          </p:cNvSpPr>
          <p:nvPr/>
        </p:nvSpPr>
        <p:spPr bwMode="auto">
          <a:xfrm>
            <a:off x="664282" y="2795293"/>
            <a:ext cx="77955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sz="4200" b="1" dirty="0" smtClean="0">
                <a:solidFill>
                  <a:srgbClr val="00579F"/>
                </a:solidFill>
                <a:latin typeface="Century Gothic" pitchFamily="34" charset="0"/>
              </a:rPr>
              <a:t>airparif.fr</a:t>
            </a:r>
            <a:endParaRPr lang="fr-FR" altLang="fr-FR" sz="4200" b="1" dirty="0">
              <a:solidFill>
                <a:srgbClr val="00579F"/>
              </a:solidFill>
              <a:latin typeface="Century Gothic" pitchFamily="34" charset="0"/>
            </a:endParaRPr>
          </a:p>
        </p:txBody>
      </p:sp>
      <p:sp>
        <p:nvSpPr>
          <p:cNvPr id="25606" name="ZoneTexte 9"/>
          <p:cNvSpPr txBox="1">
            <a:spLocks noChangeArrowheads="1"/>
          </p:cNvSpPr>
          <p:nvPr/>
        </p:nvSpPr>
        <p:spPr bwMode="auto">
          <a:xfrm>
            <a:off x="684212" y="5960313"/>
            <a:ext cx="7775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sz="1200" b="1" dirty="0" smtClean="0">
                <a:solidFill>
                  <a:srgbClr val="00579F"/>
                </a:solidFill>
                <a:latin typeface="Century Gothic" pitchFamily="34" charset="0"/>
              </a:rPr>
              <a:t>Contact : </a:t>
            </a:r>
            <a:r>
              <a:rPr lang="fr-FR" altLang="fr-FR" sz="1200" b="1" dirty="0" err="1" smtClean="0">
                <a:solidFill>
                  <a:srgbClr val="00579F"/>
                </a:solidFill>
                <a:latin typeface="Century Gothic" pitchFamily="34" charset="0"/>
              </a:rPr>
              <a:t>veronique.ghersi@airparif</a:t>
            </a:r>
            <a:r>
              <a:rPr lang="fr-FR" altLang="fr-FR" sz="1200" b="1" dirty="0" smtClean="0">
                <a:solidFill>
                  <a:srgbClr val="00579F"/>
                </a:solidFill>
                <a:latin typeface="Century Gothic" pitchFamily="34" charset="0"/>
              </a:rPr>
              <a:t>. fr | 01 44 59 47 64</a:t>
            </a:r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67" y="3631807"/>
            <a:ext cx="414197" cy="4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78537"/>
            <a:ext cx="432048" cy="3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1506990" cy="8913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9" y="3610453"/>
            <a:ext cx="456903" cy="4569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8119" r="12149" b="22757"/>
          <a:stretch/>
        </p:blipFill>
        <p:spPr>
          <a:xfrm>
            <a:off x="3301760" y="3560825"/>
            <a:ext cx="556404" cy="516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2123728" y="98246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>
                <a:solidFill>
                  <a:srgbClr val="00579F"/>
                </a:solidFill>
                <a:latin typeface="Century Gothic" pitchFamily="34" charset="0"/>
              </a:rPr>
              <a:t>L’Observatoire au service </a:t>
            </a:r>
            <a:r>
              <a:rPr lang="fr-FR" altLang="fr-FR" b="1" dirty="0" smtClean="0">
                <a:solidFill>
                  <a:srgbClr val="00579F"/>
                </a:solidFill>
                <a:latin typeface="Century Gothic" pitchFamily="34" charset="0"/>
              </a:rPr>
              <a:t>de </a:t>
            </a:r>
            <a:r>
              <a:rPr lang="fr-FR" altLang="fr-FR" b="1" dirty="0">
                <a:solidFill>
                  <a:srgbClr val="00579F"/>
                </a:solidFill>
                <a:latin typeface="Century Gothic" pitchFamily="34" charset="0"/>
              </a:rPr>
              <a:t>la </a:t>
            </a:r>
            <a:r>
              <a:rPr lang="fr-FR" altLang="fr-FR" b="1" dirty="0" smtClean="0">
                <a:solidFill>
                  <a:srgbClr val="00579F"/>
                </a:solidFill>
                <a:latin typeface="Century Gothic" pitchFamily="34" charset="0"/>
              </a:rPr>
              <a:t>Santé </a:t>
            </a:r>
          </a:p>
          <a:p>
            <a:pPr algn="ctr"/>
            <a:r>
              <a:rPr lang="fr-FR" altLang="fr-FR" b="1" dirty="0" smtClean="0">
                <a:solidFill>
                  <a:srgbClr val="00579F"/>
                </a:solidFill>
                <a:latin typeface="Century Gothic" pitchFamily="34" charset="0"/>
              </a:rPr>
              <a:t>et </a:t>
            </a:r>
            <a:r>
              <a:rPr lang="fr-FR" altLang="fr-FR" b="1" dirty="0">
                <a:solidFill>
                  <a:srgbClr val="00579F"/>
                </a:solidFill>
                <a:latin typeface="Century Gothic" pitchFamily="34" charset="0"/>
              </a:rPr>
              <a:t>de </a:t>
            </a:r>
            <a:r>
              <a:rPr lang="fr-FR" altLang="fr-FR" b="1" dirty="0" smtClean="0">
                <a:solidFill>
                  <a:srgbClr val="00579F"/>
                </a:solidFill>
                <a:latin typeface="Century Gothic" pitchFamily="34" charset="0"/>
              </a:rPr>
              <a:t>l’Action</a:t>
            </a:r>
            <a:endParaRPr lang="fr-FR" altLang="fr-FR" b="1" dirty="0">
              <a:solidFill>
                <a:srgbClr val="00579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42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Airpari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25956</TotalTime>
  <Words>451</Words>
  <Application>Microsoft Office PowerPoint</Application>
  <PresentationFormat>Affichage à l'écran (4:3)</PresentationFormat>
  <Paragraphs>71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2</vt:lpstr>
      <vt:lpstr>Vierge</vt:lpstr>
      <vt:lpstr>ThèmeAirparif</vt:lpstr>
      <vt:lpstr>Présentation PowerPoint</vt:lpstr>
      <vt:lpstr>Contexte</vt:lpstr>
      <vt:lpstr>Présentation PowerPoint</vt:lpstr>
      <vt:lpstr>Amélioration de la prise en compte des émissions d’ammoniac dans le modèle ESMERALDA</vt:lpstr>
      <vt:lpstr>Présentation PowerPoint</vt:lpstr>
      <vt:lpstr>Projet CORTEA NUAGE (collaboration avec l’INRA)</vt:lpstr>
      <vt:lpstr>Présentation PowerPoint</vt:lpstr>
      <vt:lpstr>Projet Primequal AMMON (2017-2019)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Pierre-Emmanuel Burg</dc:creator>
  <cp:lastModifiedBy>Véronique Ghersi</cp:lastModifiedBy>
  <cp:revision>355</cp:revision>
  <cp:lastPrinted>2016-02-18T18:12:25Z</cp:lastPrinted>
  <dcterms:created xsi:type="dcterms:W3CDTF">2016-01-15T15:35:17Z</dcterms:created>
  <dcterms:modified xsi:type="dcterms:W3CDTF">2017-09-18T07:42:56Z</dcterms:modified>
</cp:coreProperties>
</file>