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322" r:id="rId4"/>
    <p:sldId id="321" r:id="rId5"/>
    <p:sldId id="280" r:id="rId6"/>
    <p:sldId id="318" r:id="rId7"/>
    <p:sldId id="320" r:id="rId8"/>
    <p:sldId id="319" r:id="rId9"/>
    <p:sldId id="260" r:id="rId10"/>
    <p:sldId id="303" r:id="rId11"/>
    <p:sldId id="261" r:id="rId12"/>
    <p:sldId id="286" r:id="rId13"/>
    <p:sldId id="301" r:id="rId14"/>
    <p:sldId id="302" r:id="rId15"/>
    <p:sldId id="287" r:id="rId16"/>
    <p:sldId id="316" r:id="rId17"/>
    <p:sldId id="288" r:id="rId18"/>
    <p:sldId id="317" r:id="rId19"/>
    <p:sldId id="263" r:id="rId20"/>
    <p:sldId id="297" r:id="rId21"/>
    <p:sldId id="296" r:id="rId22"/>
    <p:sldId id="291" r:id="rId23"/>
    <p:sldId id="292" r:id="rId24"/>
    <p:sldId id="293" r:id="rId25"/>
    <p:sldId id="294" r:id="rId26"/>
    <p:sldId id="298" r:id="rId27"/>
    <p:sldId id="299" r:id="rId28"/>
    <p:sldId id="295" r:id="rId29"/>
    <p:sldId id="264" r:id="rId30"/>
    <p:sldId id="314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9462E-DC6D-4460-9B8C-74C8975AFCD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AFCA-518D-44CB-A822-5367B8478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ADE-B73F-4677-B17B-16ABD0E198A4}" type="datetime1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08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0844-ADAF-4DE6-A8C0-BD4AD288FAED}" type="datetime1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04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EF3-67B8-4568-8B2B-A7CB03EE5035}" type="datetime1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45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7AB6-1D2F-4990-BE96-3519CD7D1E59}" type="datetime1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75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BD6B-025E-408F-B428-F270E5AA7CDF}" type="datetime1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1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3883-AB72-424F-BA52-33F80B23A714}" type="datetime1">
              <a:rPr lang="fr-FR" smtClean="0"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7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F45-5411-4270-AE77-8444A59C5008}" type="datetime1">
              <a:rPr lang="fr-FR" smtClean="0"/>
              <a:t>18/09/2017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47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BA8-A64F-4916-B83D-B3425299D7AF}" type="datetime1">
              <a:rPr lang="fr-FR" smtClean="0"/>
              <a:t>18/09/2017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65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7CDD-02DF-42B6-A065-0345DBA94719}" type="datetime1">
              <a:rPr lang="fr-FR" smtClean="0"/>
              <a:t>18/09/2017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2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8AF7-A8B1-4A97-8A20-B55C97858300}" type="datetime1">
              <a:rPr lang="fr-FR" smtClean="0"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94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4090-BDF6-4F07-B778-35690F61423A}" type="datetime1">
              <a:rPr lang="fr-FR" smtClean="0"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1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E66A-ADD2-4367-B4EA-3710C7F080C7}" type="datetime1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B1AA-784F-40D7-BA72-FFD267ECF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4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Users\Grave\Desktop\OSU\communication\charte graphique\logos\bureautique\bureautique_jpg\logoUPEC_EFluve_rv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4" y="743879"/>
            <a:ext cx="1383127" cy="57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2"/>
          <a:stretch/>
        </p:blipFill>
        <p:spPr bwMode="auto">
          <a:xfrm>
            <a:off x="179512" y="1268760"/>
            <a:ext cx="8712968" cy="39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10628" y="2716026"/>
            <a:ext cx="4165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OASIS: 48.79</a:t>
            </a:r>
            <a:r>
              <a:rPr lang="fr-FR" altLang="fr-FR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° N, 2.44° E, 56 </a:t>
            </a:r>
            <a:r>
              <a:rPr lang="fr-FR" altLang="fr-FR" sz="16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 </a:t>
            </a:r>
            <a:r>
              <a:rPr lang="fr-FR" altLang="fr-FR" sz="16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a.s.l</a:t>
            </a:r>
            <a:r>
              <a:rPr lang="fr-FR" altLang="fr-FR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  <a:endParaRPr lang="fr-FR" altLang="fr-FR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93612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First </a:t>
            </a:r>
            <a:r>
              <a:rPr lang="en-US" sz="2400" b="1" dirty="0">
                <a:solidFill>
                  <a:srgbClr val="0070C0"/>
                </a:solidFill>
              </a:rPr>
              <a:t>multi-year ground-based measurements of NH</a:t>
            </a:r>
            <a:r>
              <a:rPr lang="en-US" sz="2400" b="1" baseline="-25000" dirty="0">
                <a:solidFill>
                  <a:srgbClr val="0070C0"/>
                </a:solidFill>
              </a:rPr>
              <a:t>3</a:t>
            </a:r>
            <a:r>
              <a:rPr lang="en-US" sz="2400" b="1" dirty="0">
                <a:solidFill>
                  <a:srgbClr val="0070C0"/>
                </a:solidFill>
              </a:rPr>
              <a:t> total columns over the Paris region (France), from the OASIS FTIR solar observatory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8188" y="6396335"/>
            <a:ext cx="889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Réunion OCAPI/UPMC, France</a:t>
            </a:r>
          </a:p>
          <a:p>
            <a:pPr algn="ctr"/>
            <a:r>
              <a:rPr lang="fr-FR" sz="1200" b="1" dirty="0" smtClean="0"/>
              <a:t>18 septembre 2017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1402972"/>
            <a:ext cx="84249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b="1" dirty="0" smtClean="0"/>
              <a:t>B</a:t>
            </a:r>
            <a:r>
              <a:rPr lang="fr-FR" sz="1700" b="1" dirty="0"/>
              <a:t>. </a:t>
            </a:r>
            <a:r>
              <a:rPr lang="fr-FR" sz="1700" b="1" dirty="0" smtClean="0"/>
              <a:t>Tournadre</a:t>
            </a:r>
            <a:r>
              <a:rPr lang="fr-FR" sz="1700" b="1" baseline="30000" dirty="0" smtClean="0"/>
              <a:t>1</a:t>
            </a:r>
            <a:r>
              <a:rPr lang="fr-FR" sz="1700" b="1" dirty="0" smtClean="0"/>
              <a:t>, </a:t>
            </a:r>
            <a:r>
              <a:rPr lang="fr-FR" sz="1700" b="1" dirty="0"/>
              <a:t>P. </a:t>
            </a:r>
            <a:r>
              <a:rPr lang="fr-FR" sz="1700" b="1" dirty="0" smtClean="0"/>
              <a:t>Chelin</a:t>
            </a:r>
            <a:r>
              <a:rPr lang="fr-FR" sz="1700" b="1" baseline="30000" dirty="0" smtClean="0"/>
              <a:t>1</a:t>
            </a:r>
            <a:r>
              <a:rPr lang="fr-FR" sz="1700" b="1" dirty="0" smtClean="0"/>
              <a:t>, </a:t>
            </a:r>
            <a:r>
              <a:rPr lang="fr-FR" sz="1700" b="1" dirty="0"/>
              <a:t>M. </a:t>
            </a:r>
            <a:r>
              <a:rPr lang="fr-FR" sz="1700" b="1" dirty="0" smtClean="0"/>
              <a:t>Ray</a:t>
            </a:r>
            <a:r>
              <a:rPr lang="fr-FR" sz="1700" b="1" baseline="30000" dirty="0" smtClean="0"/>
              <a:t>1</a:t>
            </a:r>
            <a:r>
              <a:rPr lang="fr-FR" sz="1700" b="1" dirty="0" smtClean="0"/>
              <a:t>, </a:t>
            </a:r>
            <a:r>
              <a:rPr lang="fr-FR" sz="1700" b="1" dirty="0"/>
              <a:t>J. </a:t>
            </a:r>
            <a:r>
              <a:rPr lang="fr-FR" sz="1700" b="1" dirty="0" smtClean="0"/>
              <a:t>Cuesta</a:t>
            </a:r>
            <a:r>
              <a:rPr lang="fr-FR" sz="1700" b="1" baseline="30000" dirty="0" smtClean="0"/>
              <a:t>1</a:t>
            </a:r>
            <a:r>
              <a:rPr lang="fr-FR" sz="1700" b="1" dirty="0" smtClean="0"/>
              <a:t>, </a:t>
            </a:r>
            <a:r>
              <a:rPr lang="fr-FR" sz="1700" b="1" dirty="0"/>
              <a:t>X. </a:t>
            </a:r>
            <a:r>
              <a:rPr lang="fr-FR" sz="1700" b="1" dirty="0" smtClean="0"/>
              <a:t>Landsheere</a:t>
            </a:r>
            <a:r>
              <a:rPr lang="fr-FR" sz="1700" b="1" baseline="30000" dirty="0" smtClean="0"/>
              <a:t>1</a:t>
            </a:r>
            <a:r>
              <a:rPr lang="fr-FR" sz="1700" b="1" dirty="0" smtClean="0"/>
              <a:t>, </a:t>
            </a:r>
            <a:r>
              <a:rPr lang="fr-FR" sz="1700" b="1" dirty="0"/>
              <a:t>A. </a:t>
            </a:r>
            <a:r>
              <a:rPr lang="fr-FR" sz="1700" b="1" dirty="0" smtClean="0"/>
              <a:t>Fortems-Cheiney</a:t>
            </a:r>
            <a:r>
              <a:rPr lang="fr-FR" sz="1700" b="1" baseline="30000" dirty="0" smtClean="0"/>
              <a:t>1</a:t>
            </a:r>
            <a:r>
              <a:rPr lang="fr-FR" sz="1700" b="1" dirty="0" smtClean="0"/>
              <a:t>, </a:t>
            </a:r>
            <a:r>
              <a:rPr lang="fr-FR" sz="1700" b="1" dirty="0"/>
              <a:t>G. </a:t>
            </a:r>
            <a:r>
              <a:rPr lang="fr-FR" sz="1700" b="1" dirty="0" smtClean="0"/>
              <a:t>Dufour</a:t>
            </a:r>
            <a:r>
              <a:rPr lang="fr-FR" sz="1700" b="1" baseline="30000" dirty="0" smtClean="0"/>
              <a:t>1</a:t>
            </a:r>
            <a:r>
              <a:rPr lang="fr-FR" sz="1700" b="1" dirty="0" smtClean="0"/>
              <a:t>,  J</a:t>
            </a:r>
            <a:r>
              <a:rPr lang="fr-FR" sz="1700" b="1" dirty="0"/>
              <a:t>.-M. </a:t>
            </a:r>
            <a:r>
              <a:rPr lang="fr-FR" sz="1700" b="1" dirty="0" smtClean="0"/>
              <a:t>Flaud</a:t>
            </a:r>
            <a:r>
              <a:rPr lang="fr-FR" sz="1700" b="1" baseline="30000" dirty="0" smtClean="0"/>
              <a:t>1</a:t>
            </a:r>
            <a:r>
              <a:rPr lang="fr-FR" sz="1700" b="1" dirty="0" smtClean="0"/>
              <a:t>, </a:t>
            </a:r>
            <a:r>
              <a:rPr lang="fr-FR" sz="1700" b="1" dirty="0"/>
              <a:t>F. </a:t>
            </a:r>
            <a:r>
              <a:rPr lang="fr-FR" sz="1700" b="1" dirty="0" smtClean="0"/>
              <a:t>Hase</a:t>
            </a:r>
            <a:r>
              <a:rPr lang="fr-FR" sz="1700" b="1" baseline="30000" dirty="0" smtClean="0"/>
              <a:t>2</a:t>
            </a:r>
            <a:r>
              <a:rPr lang="fr-FR" sz="1700" b="1" dirty="0" smtClean="0"/>
              <a:t>, </a:t>
            </a:r>
            <a:r>
              <a:rPr lang="fr-FR" sz="1700" b="1" dirty="0"/>
              <a:t>T. </a:t>
            </a:r>
            <a:r>
              <a:rPr lang="fr-FR" sz="1700" b="1" dirty="0" smtClean="0"/>
              <a:t>Blumenstock</a:t>
            </a:r>
            <a:r>
              <a:rPr lang="fr-FR" sz="1700" b="1" baseline="30000" dirty="0" smtClean="0"/>
              <a:t>2</a:t>
            </a:r>
            <a:r>
              <a:rPr lang="fr-FR" sz="1700" b="1" dirty="0" smtClean="0"/>
              <a:t>, </a:t>
            </a:r>
            <a:r>
              <a:rPr lang="fr-FR" sz="1700" b="1" dirty="0"/>
              <a:t>J. </a:t>
            </a:r>
            <a:r>
              <a:rPr lang="fr-FR" sz="1700" b="1" dirty="0" smtClean="0"/>
              <a:t>Orphal</a:t>
            </a:r>
            <a:r>
              <a:rPr lang="fr-FR" sz="1700" b="1" baseline="30000" dirty="0" smtClean="0"/>
              <a:t>2</a:t>
            </a:r>
            <a:r>
              <a:rPr lang="fr-FR" sz="1700" b="1" dirty="0" smtClean="0"/>
              <a:t>, </a:t>
            </a:r>
            <a:r>
              <a:rPr lang="fr-FR" sz="1700" b="1" dirty="0"/>
              <a:t>C. </a:t>
            </a:r>
            <a:r>
              <a:rPr lang="fr-FR" sz="1700" b="1" dirty="0" smtClean="0"/>
              <a:t>Clerbaux</a:t>
            </a:r>
            <a:r>
              <a:rPr lang="fr-FR" sz="1700" b="1" baseline="30000" dirty="0" smtClean="0"/>
              <a:t>3</a:t>
            </a:r>
            <a:r>
              <a:rPr lang="fr-FR" sz="1700" b="1" dirty="0" smtClean="0"/>
              <a:t>, </a:t>
            </a:r>
            <a:r>
              <a:rPr lang="fr-FR" sz="1700" b="1" dirty="0"/>
              <a:t>C. </a:t>
            </a:r>
            <a:r>
              <a:rPr lang="fr-FR" sz="1700" b="1" dirty="0" smtClean="0"/>
              <a:t>Viatte</a:t>
            </a:r>
            <a:r>
              <a:rPr lang="fr-FR" sz="1700" b="1" baseline="30000" dirty="0" smtClean="0"/>
              <a:t>3</a:t>
            </a:r>
            <a:r>
              <a:rPr lang="fr-FR" sz="1700" b="1" dirty="0" smtClean="0"/>
              <a:t>, </a:t>
            </a:r>
            <a:r>
              <a:rPr lang="fr-FR" sz="1700" b="1" dirty="0"/>
              <a:t>and C. </a:t>
            </a:r>
            <a:r>
              <a:rPr lang="fr-FR" sz="1700" b="1" dirty="0" smtClean="0"/>
              <a:t>Camy-Peyret</a:t>
            </a:r>
            <a:r>
              <a:rPr lang="fr-FR" sz="1700" b="1" baseline="30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5894" y="2346694"/>
            <a:ext cx="3312368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LISA, Université </a:t>
            </a:r>
            <a:r>
              <a:rPr lang="fr-FR" b="1" dirty="0"/>
              <a:t>Paris-Est </a:t>
            </a:r>
            <a:r>
              <a:rPr lang="fr-FR" b="1" dirty="0" smtClean="0"/>
              <a:t>Créteil</a:t>
            </a:r>
            <a:endParaRPr lang="fr-FR" b="1" dirty="0"/>
          </a:p>
        </p:txBody>
      </p: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1253"/>
            <a:ext cx="414698" cy="41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1656184" cy="97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0" descr="http://www.ifac.cnr.it/retrieval/images/00000001.MIPAS_Workshop_html_48f3599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61248"/>
            <a:ext cx="1041842" cy="52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s://www.latmos.ipsl.fr/templates/latmos/images/LATMOS_300x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98" y="5601538"/>
            <a:ext cx="1423392" cy="51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88170" y="542664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 smtClean="0"/>
              <a:t>1</a:t>
            </a:r>
            <a:r>
              <a:rPr lang="fr-FR" sz="1400" dirty="0" smtClean="0"/>
              <a:t>LISA, Paris/Créteil, France</a:t>
            </a:r>
          </a:p>
          <a:p>
            <a:r>
              <a:rPr lang="fr-FR" sz="1400" baseline="30000" dirty="0" smtClean="0"/>
              <a:t>2</a:t>
            </a:r>
            <a:r>
              <a:rPr lang="fr-FR" sz="1400" dirty="0" smtClean="0"/>
              <a:t>KIT, Karlsruhe, Germany</a:t>
            </a:r>
          </a:p>
          <a:p>
            <a:r>
              <a:rPr lang="fr-FR" sz="1400" baseline="30000" dirty="0" smtClean="0"/>
              <a:t>3</a:t>
            </a:r>
            <a:r>
              <a:rPr lang="fr-FR" sz="1400" dirty="0" smtClean="0"/>
              <a:t>LATMOS, Paris, France 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4" y="1467533"/>
            <a:ext cx="6204942" cy="511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83568" y="4462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</a:t>
            </a:r>
          </a:p>
          <a:p>
            <a:r>
              <a:rPr lang="en-US" sz="1000" b="1" dirty="0" smtClean="0"/>
              <a:t>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OASIS </a:t>
            </a:r>
            <a:r>
              <a:rPr lang="fr-FR" sz="1600" b="1" dirty="0" err="1" smtClean="0">
                <a:solidFill>
                  <a:srgbClr val="0070C0"/>
                </a:solidFill>
              </a:rPr>
              <a:t>observatory</a:t>
            </a:r>
            <a:r>
              <a:rPr lang="fr-FR" sz="1600" b="1" dirty="0" smtClean="0">
                <a:solidFill>
                  <a:srgbClr val="0070C0"/>
                </a:solidFill>
              </a:rPr>
              <a:t> over the Paris </a:t>
            </a:r>
            <a:r>
              <a:rPr lang="fr-FR" sz="1600" b="1" dirty="0" err="1" smtClean="0">
                <a:solidFill>
                  <a:srgbClr val="0070C0"/>
                </a:solidFill>
              </a:rPr>
              <a:t>region</a:t>
            </a:r>
            <a:endParaRPr lang="fr-FR" sz="1600" baseline="-250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9633" y="683404"/>
            <a:ext cx="648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Paris </a:t>
            </a:r>
            <a:r>
              <a:rPr lang="fr-FR" sz="2400" b="1" dirty="0" err="1" smtClean="0">
                <a:solidFill>
                  <a:srgbClr val="C00000"/>
                </a:solidFill>
              </a:rPr>
              <a:t>region</a:t>
            </a:r>
            <a:r>
              <a:rPr lang="fr-FR" sz="2400" b="1" dirty="0" smtClean="0">
                <a:solidFill>
                  <a:srgbClr val="C00000"/>
                </a:solidFill>
              </a:rPr>
              <a:t> = 12 million people </a:t>
            </a:r>
            <a:r>
              <a:rPr lang="fr-FR" sz="2400" b="1" dirty="0" err="1" smtClean="0">
                <a:solidFill>
                  <a:srgbClr val="C00000"/>
                </a:solidFill>
              </a:rPr>
              <a:t>megacity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+ </a:t>
            </a:r>
            <a:r>
              <a:rPr lang="en-US" sz="2400" b="1" dirty="0">
                <a:solidFill>
                  <a:srgbClr val="C00000"/>
                </a:solidFill>
              </a:rPr>
              <a:t>a large rural </a:t>
            </a:r>
            <a:r>
              <a:rPr lang="en-US" sz="2400" b="1" dirty="0" smtClean="0">
                <a:solidFill>
                  <a:srgbClr val="C00000"/>
                </a:solidFill>
              </a:rPr>
              <a:t>area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1560567"/>
            <a:ext cx="2808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ight green: fields</a:t>
            </a:r>
          </a:p>
          <a:p>
            <a:pPr algn="ctr"/>
            <a:r>
              <a:rPr lang="en-US" dirty="0" smtClean="0"/>
              <a:t> Dark green: woods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12160" y="6165304"/>
            <a:ext cx="1969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DRIAAF/ </a:t>
            </a:r>
            <a:r>
              <a:rPr lang="fr-FR" sz="1200" dirty="0" smtClean="0"/>
              <a:t>SRISE, </a:t>
            </a:r>
            <a:r>
              <a:rPr lang="fr-FR" sz="1200" dirty="0" err="1" smtClean="0"/>
              <a:t>january</a:t>
            </a:r>
            <a:r>
              <a:rPr lang="fr-FR" sz="1200" dirty="0" smtClean="0"/>
              <a:t> </a:t>
            </a:r>
            <a:r>
              <a:rPr lang="fr-FR" sz="1200" dirty="0"/>
              <a:t>2011</a:t>
            </a:r>
          </a:p>
        </p:txBody>
      </p:sp>
      <p:cxnSp>
        <p:nvCxnSpPr>
          <p:cNvPr id="15" name="Connecteur droit avec flèche 14"/>
          <p:cNvCxnSpPr>
            <a:stCxn id="17" idx="1"/>
          </p:cNvCxnSpPr>
          <p:nvPr/>
        </p:nvCxnSpPr>
        <p:spPr>
          <a:xfrm flipH="1">
            <a:off x="4335932" y="3573016"/>
            <a:ext cx="290036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236296" y="3388350"/>
            <a:ext cx="191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OASIS </a:t>
            </a:r>
            <a:r>
              <a:rPr lang="fr-FR" dirty="0" err="1" smtClean="0"/>
              <a:t>observatory</a:t>
            </a:r>
            <a:endParaRPr lang="fr-FR" dirty="0" smtClean="0"/>
          </a:p>
        </p:txBody>
      </p:sp>
      <p:cxnSp>
        <p:nvCxnSpPr>
          <p:cNvPr id="12" name="Connecteur droit 11"/>
          <p:cNvCxnSpPr>
            <a:cxnSpLocks noChangeAspect="1"/>
          </p:cNvCxnSpPr>
          <p:nvPr/>
        </p:nvCxnSpPr>
        <p:spPr>
          <a:xfrm flipH="1">
            <a:off x="4139949" y="3501005"/>
            <a:ext cx="195983" cy="1959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 noChangeAspect="1"/>
          </p:cNvCxnSpPr>
          <p:nvPr/>
        </p:nvCxnSpPr>
        <p:spPr>
          <a:xfrm rot="5400000" flipH="1">
            <a:off x="4139952" y="3501008"/>
            <a:ext cx="195983" cy="1959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8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956002" y="815457"/>
            <a:ext cx="4716783" cy="5406178"/>
            <a:chOff x="2727633" y="12008054"/>
            <a:chExt cx="6220522" cy="7035524"/>
          </a:xfrm>
        </p:grpSpPr>
        <p:grpSp>
          <p:nvGrpSpPr>
            <p:cNvPr id="12" name="Groupe 11"/>
            <p:cNvGrpSpPr>
              <a:grpSpLocks noChangeAspect="1"/>
            </p:cNvGrpSpPr>
            <p:nvPr/>
          </p:nvGrpSpPr>
          <p:grpSpPr>
            <a:xfrm>
              <a:off x="2727633" y="12008054"/>
              <a:ext cx="4634116" cy="6903900"/>
              <a:chOff x="1285883" y="12319149"/>
              <a:chExt cx="3500430" cy="5214938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2241" y="12819233"/>
                <a:ext cx="3144072" cy="4714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 21" descr="soleil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5883" y="12319149"/>
                <a:ext cx="366497" cy="36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Connecteur droit avec flèche 20"/>
              <p:cNvCxnSpPr/>
              <p:nvPr/>
            </p:nvCxnSpPr>
            <p:spPr bwMode="auto">
              <a:xfrm>
                <a:off x="1643063" y="12604899"/>
                <a:ext cx="1785937" cy="1143000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 bwMode="auto">
              <a:xfrm rot="5400000">
                <a:off x="1858169" y="15818793"/>
                <a:ext cx="2428875" cy="1587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 bwMode="auto">
              <a:xfrm flipV="1">
                <a:off x="3143250" y="17248337"/>
                <a:ext cx="285750" cy="214312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prstDash val="sysDot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 bwMode="auto">
              <a:xfrm rot="16200000" flipH="1">
                <a:off x="2893219" y="17212618"/>
                <a:ext cx="366713" cy="9525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 bwMode="auto">
              <a:xfrm>
                <a:off x="3115321" y="13033524"/>
                <a:ext cx="1357312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600" b="1" dirty="0" err="1" smtClean="0"/>
                  <a:t>e</a:t>
                </a:r>
                <a:r>
                  <a:rPr lang="fr-FR" sz="1600" b="1" dirty="0" err="1" smtClean="0">
                    <a:latin typeface="+mn-lt"/>
                  </a:rPr>
                  <a:t>levation</a:t>
                </a:r>
                <a:endParaRPr lang="fr-FR" sz="1600" b="1" dirty="0">
                  <a:latin typeface="+mn-lt"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 bwMode="auto">
              <a:xfrm>
                <a:off x="2071688" y="13676462"/>
                <a:ext cx="1357312" cy="3381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600" b="1" dirty="0">
                    <a:solidFill>
                      <a:schemeClr val="bg1"/>
                    </a:solidFill>
                    <a:latin typeface="+mn-lt"/>
                  </a:rPr>
                  <a:t>azimut</a:t>
                </a:r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5280010" y="14161905"/>
              <a:ext cx="1958783" cy="92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bg1"/>
                  </a:solidFill>
                </a:rPr>
                <a:t>Sun-</a:t>
              </a:r>
              <a:r>
                <a:rPr lang="fr-FR" sz="2000" dirty="0" err="1" smtClean="0">
                  <a:solidFill>
                    <a:schemeClr val="bg1"/>
                  </a:solidFill>
                </a:rPr>
                <a:t>tracker</a:t>
              </a:r>
              <a:endParaRPr lang="fr-FR" sz="2000" dirty="0" smtClean="0">
                <a:solidFill>
                  <a:schemeClr val="bg1"/>
                </a:solidFill>
              </a:endParaRPr>
            </a:p>
            <a:p>
              <a:r>
                <a:rPr lang="fr-FR" sz="2000" dirty="0" smtClean="0">
                  <a:solidFill>
                    <a:schemeClr val="bg1"/>
                  </a:solidFill>
                </a:rPr>
                <a:t> A547/N 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529430" y="18122345"/>
              <a:ext cx="3418725" cy="92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bg1"/>
                  </a:solidFill>
                </a:rPr>
                <a:t>FTIR </a:t>
              </a:r>
              <a:r>
                <a:rPr lang="fr-FR" sz="2000" dirty="0" err="1" smtClean="0">
                  <a:solidFill>
                    <a:schemeClr val="bg1"/>
                  </a:solidFill>
                </a:rPr>
                <a:t>Bruker</a:t>
              </a:r>
              <a:r>
                <a:rPr lang="fr-FR" sz="2000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fr-FR" sz="2000" dirty="0" smtClean="0">
                  <a:solidFill>
                    <a:schemeClr val="bg1"/>
                  </a:solidFill>
                </a:rPr>
                <a:t>Vertex 80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ZoneTexte 18"/>
          <p:cNvSpPr txBox="1">
            <a:spLocks noChangeArrowheads="1"/>
          </p:cNvSpPr>
          <p:nvPr/>
        </p:nvSpPr>
        <p:spPr bwMode="auto">
          <a:xfrm>
            <a:off x="5292080" y="837867"/>
            <a:ext cx="356721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ym typeface="Wingdings 3" pitchFamily="18" charset="2"/>
              </a:rPr>
              <a:t>□ Sun </a:t>
            </a:r>
            <a:r>
              <a:rPr lang="fr-FR" dirty="0" err="1"/>
              <a:t>tracker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quad </a:t>
            </a:r>
            <a:r>
              <a:rPr lang="fr-FR" dirty="0" err="1"/>
              <a:t>cell</a:t>
            </a:r>
            <a:r>
              <a:rPr lang="fr-FR" dirty="0"/>
              <a:t> photodiode (BRUKER </a:t>
            </a:r>
            <a:r>
              <a:rPr lang="en-US" dirty="0" smtClean="0"/>
              <a:t>A547/N</a:t>
            </a:r>
            <a:r>
              <a:rPr lang="en-US" dirty="0"/>
              <a:t>)</a:t>
            </a:r>
            <a:endParaRPr lang="fr-FR" dirty="0"/>
          </a:p>
          <a:p>
            <a:pPr>
              <a:defRPr/>
            </a:pPr>
            <a:endParaRPr lang="fr-FR" dirty="0" smtClean="0">
              <a:latin typeface="+mj-lt"/>
              <a:sym typeface="Wingdings 3" pitchFamily="18" charset="2"/>
            </a:endParaRPr>
          </a:p>
          <a:p>
            <a:pPr>
              <a:defRPr/>
            </a:pPr>
            <a:r>
              <a:rPr lang="fr-FR" dirty="0" smtClean="0">
                <a:latin typeface="+mj-lt"/>
                <a:sym typeface="Wingdings 3" pitchFamily="18" charset="2"/>
              </a:rPr>
              <a:t>□ </a:t>
            </a:r>
            <a:r>
              <a:rPr lang="fr-FR" dirty="0">
                <a:latin typeface="+mj-lt"/>
                <a:sym typeface="Wingdings 3" pitchFamily="18" charset="2"/>
              </a:rPr>
              <a:t>F</a:t>
            </a:r>
            <a:r>
              <a:rPr lang="fr-FR" dirty="0"/>
              <a:t>ourier-</a:t>
            </a:r>
            <a:r>
              <a:rPr lang="fr-FR" dirty="0" err="1"/>
              <a:t>transform</a:t>
            </a:r>
            <a:r>
              <a:rPr lang="fr-FR" dirty="0"/>
              <a:t>  </a:t>
            </a:r>
            <a:r>
              <a:rPr lang="fr-FR" dirty="0" err="1"/>
              <a:t>InfraRed</a:t>
            </a:r>
            <a:r>
              <a:rPr lang="fr-FR" dirty="0"/>
              <a:t> </a:t>
            </a:r>
            <a:r>
              <a:rPr lang="fr-FR" dirty="0" err="1"/>
              <a:t>spectrometer</a:t>
            </a:r>
            <a:r>
              <a:rPr lang="fr-FR" dirty="0"/>
              <a:t> </a:t>
            </a:r>
            <a:r>
              <a:rPr lang="fr-FR" b="1" dirty="0"/>
              <a:t>BRUKER Vertex 80</a:t>
            </a:r>
            <a:r>
              <a:rPr lang="fr-FR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smtClean="0"/>
              <a:t>medium spectral </a:t>
            </a:r>
            <a:r>
              <a:rPr lang="fr-FR" b="1" dirty="0" err="1" smtClean="0"/>
              <a:t>resolution</a:t>
            </a:r>
            <a:r>
              <a:rPr lang="fr-FR" b="1" dirty="0" smtClean="0"/>
              <a:t> </a:t>
            </a:r>
            <a:r>
              <a:rPr lang="fr-FR" b="1" dirty="0"/>
              <a:t>(0.06 cm</a:t>
            </a:r>
            <a:r>
              <a:rPr lang="fr-FR" b="1" baseline="30000" dirty="0"/>
              <a:t>-1</a:t>
            </a:r>
            <a:r>
              <a:rPr lang="fr-FR" b="1" dirty="0"/>
              <a:t>) </a:t>
            </a:r>
            <a:r>
              <a:rPr lang="fr-FR" dirty="0">
                <a:latin typeface="+mj-lt"/>
              </a:rPr>
              <a:t>(MOPD = 12 cm)</a:t>
            </a:r>
          </a:p>
          <a:p>
            <a:pPr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r>
              <a:rPr lang="fr-FR" dirty="0">
                <a:latin typeface="+mj-lt"/>
                <a:sym typeface="Wingdings 3" pitchFamily="18" charset="2"/>
              </a:rPr>
              <a:t>□ </a:t>
            </a:r>
            <a:r>
              <a:rPr lang="fr-FR" dirty="0">
                <a:sym typeface="Wingdings 3" pitchFamily="18" charset="2"/>
              </a:rPr>
              <a:t>Large spectral </a:t>
            </a:r>
            <a:r>
              <a:rPr lang="fr-FR" dirty="0" err="1">
                <a:sym typeface="Wingdings 3" pitchFamily="18" charset="2"/>
              </a:rPr>
              <a:t>domain</a:t>
            </a:r>
            <a:r>
              <a:rPr lang="fr-FR" dirty="0">
                <a:sym typeface="Wingdings 3" pitchFamily="18" charset="2"/>
              </a:rPr>
              <a:t> of </a:t>
            </a:r>
            <a:r>
              <a:rPr lang="fr-FR" dirty="0" err="1">
                <a:sym typeface="Wingdings 3" pitchFamily="18" charset="2"/>
              </a:rPr>
              <a:t>measurement</a:t>
            </a:r>
            <a:r>
              <a:rPr lang="fr-FR" dirty="0">
                <a:sym typeface="Wingdings 3" pitchFamily="18" charset="2"/>
              </a:rPr>
              <a:t> (</a:t>
            </a:r>
            <a:r>
              <a:rPr lang="fr-FR" dirty="0"/>
              <a:t>700-11000 cm</a:t>
            </a:r>
            <a:r>
              <a:rPr lang="fr-FR" baseline="30000" dirty="0"/>
              <a:t>-1</a:t>
            </a:r>
            <a:r>
              <a:rPr lang="fr-FR" dirty="0"/>
              <a:t>/ </a:t>
            </a:r>
          </a:p>
          <a:p>
            <a:pPr>
              <a:defRPr/>
            </a:pPr>
            <a:r>
              <a:rPr lang="fr-FR" dirty="0"/>
              <a:t>0.9-14.3 µm)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KBr</a:t>
            </a:r>
            <a:r>
              <a:rPr lang="fr-FR" dirty="0"/>
              <a:t> </a:t>
            </a:r>
            <a:r>
              <a:rPr lang="fr-FR" dirty="0" err="1"/>
              <a:t>beamsplitter</a:t>
            </a:r>
            <a:r>
              <a:rPr lang="fr-FR" dirty="0"/>
              <a:t> and DTGS detector at ambient </a:t>
            </a:r>
            <a:r>
              <a:rPr lang="fr-FR" dirty="0" err="1"/>
              <a:t>temperature</a:t>
            </a:r>
            <a:endParaRPr lang="fr-FR" sz="2000" dirty="0"/>
          </a:p>
          <a:p>
            <a:pPr>
              <a:defRPr/>
            </a:pPr>
            <a:endParaRPr lang="fr-FR" dirty="0">
              <a:sym typeface="Wingdings 3" pitchFamily="18" charset="2"/>
            </a:endParaRPr>
          </a:p>
          <a:p>
            <a:pPr>
              <a:defRPr/>
            </a:pPr>
            <a:endParaRPr lang="fr-FR" dirty="0"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3568" y="4462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</a:t>
            </a:r>
          </a:p>
          <a:p>
            <a:r>
              <a:rPr lang="en-US" sz="1000" b="1" dirty="0" smtClean="0"/>
              <a:t>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OASIS </a:t>
            </a:r>
            <a:r>
              <a:rPr lang="fr-FR" sz="1600" b="1" dirty="0" err="1" smtClean="0">
                <a:solidFill>
                  <a:srgbClr val="0070C0"/>
                </a:solidFill>
              </a:rPr>
              <a:t>observatory</a:t>
            </a:r>
            <a:r>
              <a:rPr lang="fr-FR" sz="1600" b="1" dirty="0" smtClean="0">
                <a:solidFill>
                  <a:srgbClr val="0070C0"/>
                </a:solidFill>
              </a:rPr>
              <a:t> over the Paris </a:t>
            </a:r>
            <a:r>
              <a:rPr lang="fr-FR" sz="1600" b="1" dirty="0" err="1" smtClean="0">
                <a:solidFill>
                  <a:srgbClr val="0070C0"/>
                </a:solidFill>
              </a:rPr>
              <a:t>region</a:t>
            </a:r>
            <a:endParaRPr lang="fr-FR" sz="1600" baseline="-250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11</a:t>
            </a:fld>
            <a:endParaRPr lang="fr-FR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77" y="4460960"/>
            <a:ext cx="3867837" cy="22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asc\mescongres\NDACC_TCCON2017\NH3_OASISµwindow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4" y="1488836"/>
            <a:ext cx="7691512" cy="536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 </a:t>
            </a:r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77500" y="620688"/>
            <a:ext cx="85429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400" dirty="0" smtClean="0"/>
              <a:t>Major </a:t>
            </a:r>
            <a:r>
              <a:rPr lang="fr-FR" sz="2400" dirty="0" err="1" smtClean="0"/>
              <a:t>interfering</a:t>
            </a:r>
            <a:r>
              <a:rPr lang="fr-FR" sz="2400" dirty="0" smtClean="0"/>
              <a:t> </a:t>
            </a:r>
            <a:r>
              <a:rPr lang="fr-FR" sz="2400" dirty="0" err="1" smtClean="0"/>
              <a:t>species</a:t>
            </a:r>
            <a:r>
              <a:rPr lang="fr-FR" sz="2400" dirty="0" smtClean="0"/>
              <a:t>: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O, CO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, O</a:t>
            </a:r>
            <a:r>
              <a:rPr lang="fr-FR" sz="2400" baseline="-25000" dirty="0" smtClean="0"/>
              <a:t>3</a:t>
            </a:r>
            <a:endParaRPr lang="fr-FR" sz="24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400" dirty="0" smtClean="0"/>
              <a:t>Minor </a:t>
            </a:r>
            <a:r>
              <a:rPr lang="fr-FR" sz="2400" dirty="0" err="1" smtClean="0"/>
              <a:t>ones</a:t>
            </a:r>
            <a:r>
              <a:rPr lang="fr-FR" sz="2400" dirty="0" smtClean="0"/>
              <a:t>: HNO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, SF</a:t>
            </a:r>
            <a:r>
              <a:rPr lang="fr-FR" sz="2400" baseline="-25000" dirty="0" smtClean="0"/>
              <a:t>6</a:t>
            </a:r>
            <a:r>
              <a:rPr lang="fr-FR" sz="2400" dirty="0" smtClean="0"/>
              <a:t>, C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H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, CFC-12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82383" y="30283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2012/03/21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69400" y="1772816"/>
            <a:ext cx="378815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b="1" dirty="0" smtClean="0"/>
              <a:t>Micro-</a:t>
            </a:r>
            <a:r>
              <a:rPr lang="fr-FR" b="1" dirty="0" err="1" smtClean="0"/>
              <a:t>window</a:t>
            </a:r>
            <a:r>
              <a:rPr lang="fr-FR" b="1" dirty="0" smtClean="0"/>
              <a:t> 1 </a:t>
            </a:r>
            <a:r>
              <a:rPr lang="fr-FR" dirty="0" smtClean="0"/>
              <a:t>:  </a:t>
            </a:r>
            <a:r>
              <a:rPr lang="fr-FR" dirty="0"/>
              <a:t>926.30-933.90 </a:t>
            </a:r>
            <a:r>
              <a:rPr lang="fr-FR" dirty="0" smtClean="0"/>
              <a:t>cm</a:t>
            </a:r>
            <a:r>
              <a:rPr lang="fr-FR" baseline="30000" dirty="0" smtClean="0"/>
              <a:t>-1</a:t>
            </a:r>
            <a:endParaRPr lang="fr-FR" baseline="30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3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pasc\mescongres\NDACC_TCCON2017\NH3_OASISµwindo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0" y="1556793"/>
            <a:ext cx="7488270" cy="52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 </a:t>
            </a:r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77500" y="620688"/>
            <a:ext cx="85429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400" dirty="0" smtClean="0"/>
              <a:t>Major </a:t>
            </a:r>
            <a:r>
              <a:rPr lang="fr-FR" sz="2400" dirty="0" err="1" smtClean="0"/>
              <a:t>interfering</a:t>
            </a:r>
            <a:r>
              <a:rPr lang="fr-FR" sz="2400" dirty="0" smtClean="0"/>
              <a:t> </a:t>
            </a:r>
            <a:r>
              <a:rPr lang="fr-FR" sz="2400" dirty="0" err="1" smtClean="0"/>
              <a:t>species</a:t>
            </a:r>
            <a:r>
              <a:rPr lang="fr-FR" sz="2400" dirty="0" smtClean="0"/>
              <a:t>: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O, CO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, O</a:t>
            </a:r>
            <a:r>
              <a:rPr lang="fr-FR" sz="2400" baseline="-25000" dirty="0" smtClean="0"/>
              <a:t>3</a:t>
            </a:r>
            <a:endParaRPr lang="fr-FR" sz="24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400" dirty="0" smtClean="0"/>
              <a:t>Minor </a:t>
            </a:r>
            <a:r>
              <a:rPr lang="fr-FR" sz="2400" dirty="0" err="1" smtClean="0"/>
              <a:t>ones</a:t>
            </a:r>
            <a:r>
              <a:rPr lang="fr-FR" sz="2400" dirty="0" smtClean="0"/>
              <a:t>: HNO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, SF</a:t>
            </a:r>
            <a:r>
              <a:rPr lang="fr-FR" sz="2400" baseline="-25000" dirty="0" smtClean="0"/>
              <a:t>6</a:t>
            </a:r>
            <a:r>
              <a:rPr lang="fr-FR" sz="2400" dirty="0" smtClean="0"/>
              <a:t>, C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H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, CFC-12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164288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2012/03/21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771800" y="1841049"/>
            <a:ext cx="37881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b="1" dirty="0" smtClean="0"/>
              <a:t>Micro-</a:t>
            </a:r>
            <a:r>
              <a:rPr lang="fr-FR" b="1" dirty="0" err="1" smtClean="0"/>
              <a:t>window</a:t>
            </a:r>
            <a:r>
              <a:rPr lang="fr-FR" b="1" dirty="0" smtClean="0"/>
              <a:t> </a:t>
            </a:r>
            <a:r>
              <a:rPr lang="fr-FR" b="1" dirty="0"/>
              <a:t>2</a:t>
            </a:r>
            <a:r>
              <a:rPr lang="fr-FR" b="1" dirty="0" smtClean="0"/>
              <a:t> </a:t>
            </a:r>
            <a:r>
              <a:rPr lang="fr-FR" dirty="0" smtClean="0"/>
              <a:t>:  </a:t>
            </a:r>
            <a:r>
              <a:rPr lang="fr-FR" dirty="0"/>
              <a:t>962.50-970.00 </a:t>
            </a:r>
            <a:r>
              <a:rPr lang="fr-FR" dirty="0" smtClean="0"/>
              <a:t>cm</a:t>
            </a:r>
            <a:r>
              <a:rPr lang="fr-FR" baseline="30000" dirty="0" smtClean="0"/>
              <a:t>-1</a:t>
            </a:r>
            <a:endParaRPr lang="fr-FR" baseline="30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0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 </a:t>
            </a:r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77500" y="620688"/>
            <a:ext cx="85429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400" dirty="0" smtClean="0"/>
              <a:t>Major </a:t>
            </a:r>
            <a:r>
              <a:rPr lang="fr-FR" sz="2400" dirty="0" err="1" smtClean="0"/>
              <a:t>interfering</a:t>
            </a:r>
            <a:r>
              <a:rPr lang="fr-FR" sz="2400" dirty="0" smtClean="0"/>
              <a:t> </a:t>
            </a:r>
            <a:r>
              <a:rPr lang="fr-FR" sz="2400" dirty="0" err="1" smtClean="0"/>
              <a:t>species</a:t>
            </a:r>
            <a:r>
              <a:rPr lang="fr-FR" sz="2400" dirty="0" smtClean="0"/>
              <a:t>: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O, CO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, O</a:t>
            </a:r>
            <a:r>
              <a:rPr lang="fr-FR" sz="2400" baseline="-25000" dirty="0" smtClean="0"/>
              <a:t>3</a:t>
            </a:r>
            <a:endParaRPr lang="fr-FR" sz="24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400" dirty="0" smtClean="0"/>
              <a:t>Minor </a:t>
            </a:r>
            <a:r>
              <a:rPr lang="fr-FR" sz="2400" dirty="0" err="1" smtClean="0"/>
              <a:t>ones</a:t>
            </a:r>
            <a:r>
              <a:rPr lang="fr-FR" sz="2400" dirty="0" smtClean="0"/>
              <a:t>: HNO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, SF</a:t>
            </a:r>
            <a:r>
              <a:rPr lang="fr-FR" sz="2400" baseline="-25000" dirty="0" smtClean="0"/>
              <a:t>6</a:t>
            </a:r>
            <a:r>
              <a:rPr lang="fr-FR" sz="2400" dirty="0" smtClean="0"/>
              <a:t>, C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H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, CFC-12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3608" y="328498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→ </a:t>
            </a:r>
            <a:r>
              <a:rPr lang="fr-FR" sz="2400" b="1" dirty="0" err="1" smtClean="0">
                <a:solidFill>
                  <a:srgbClr val="C00000"/>
                </a:solidFill>
              </a:rPr>
              <a:t>Strong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>
                <a:solidFill>
                  <a:srgbClr val="C00000"/>
                </a:solidFill>
              </a:rPr>
              <a:t>spectral signatures of NH</a:t>
            </a:r>
            <a:r>
              <a:rPr lang="fr-FR" sz="2400" b="1" baseline="-25000" dirty="0">
                <a:solidFill>
                  <a:srgbClr val="C00000"/>
                </a:solidFill>
              </a:rPr>
              <a:t>3</a:t>
            </a:r>
            <a:r>
              <a:rPr lang="fr-FR" sz="2400" b="1" dirty="0">
                <a:solidFill>
                  <a:srgbClr val="C00000"/>
                </a:solidFill>
              </a:rPr>
              <a:t> in OASIS </a:t>
            </a:r>
            <a:r>
              <a:rPr lang="fr-FR" sz="2400" b="1" dirty="0" err="1" smtClean="0">
                <a:solidFill>
                  <a:srgbClr val="C00000"/>
                </a:solidFill>
              </a:rPr>
              <a:t>spectra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 </a:t>
            </a:r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72061" y="1118500"/>
            <a:ext cx="62881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NH</a:t>
            </a:r>
            <a:r>
              <a:rPr lang="fr-FR" sz="2000" b="1" baseline="-25000" dirty="0" smtClean="0"/>
              <a:t>3</a:t>
            </a:r>
            <a:r>
              <a:rPr lang="fr-FR" sz="2000" b="1" dirty="0" smtClean="0"/>
              <a:t>-OASIS </a:t>
            </a:r>
            <a:r>
              <a:rPr lang="fr-FR" sz="2000" b="1" dirty="0" err="1" smtClean="0"/>
              <a:t>error</a:t>
            </a:r>
            <a:r>
              <a:rPr lang="fr-FR" sz="2000" b="1" dirty="0" smtClean="0"/>
              <a:t> </a:t>
            </a:r>
            <a:r>
              <a:rPr lang="fr-FR" sz="2000" dirty="0" smtClean="0"/>
              <a:t>: </a:t>
            </a:r>
            <a:r>
              <a:rPr lang="fr-FR" sz="2000" dirty="0" err="1" smtClean="0"/>
              <a:t>from</a:t>
            </a:r>
            <a:r>
              <a:rPr lang="fr-FR" sz="2000" dirty="0" smtClean="0"/>
              <a:t> 20% to </a:t>
            </a:r>
            <a:r>
              <a:rPr lang="fr-FR" sz="2000" dirty="0"/>
              <a:t>30 %</a:t>
            </a: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r>
              <a:rPr lang="fr-FR" sz="2000" dirty="0" err="1" smtClean="0">
                <a:sym typeface="Wingdings" panose="05000000000000000000" pitchFamily="2" charset="2"/>
              </a:rPr>
              <a:t>Dominated</a:t>
            </a:r>
            <a:r>
              <a:rPr lang="fr-FR" sz="2000" dirty="0" smtClean="0">
                <a:sym typeface="Wingdings" panose="05000000000000000000" pitchFamily="2" charset="2"/>
              </a:rPr>
              <a:t> by </a:t>
            </a:r>
            <a:r>
              <a:rPr lang="fr-FR" sz="2000" dirty="0" err="1" smtClean="0">
                <a:sym typeface="Wingdings" panose="05000000000000000000" pitchFamily="2" charset="2"/>
              </a:rPr>
              <a:t>spectroscopic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parameters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errors</a:t>
            </a:r>
            <a:r>
              <a:rPr lang="fr-FR" sz="2000" dirty="0" smtClean="0">
                <a:sym typeface="Wingdings" panose="05000000000000000000" pitchFamily="2" charset="2"/>
              </a:rPr>
              <a:t> (</a:t>
            </a:r>
            <a:r>
              <a:rPr lang="fr-FR" sz="2000" dirty="0" err="1" smtClean="0">
                <a:sym typeface="Wingdings" panose="05000000000000000000" pitchFamily="2" charset="2"/>
              </a:rPr>
              <a:t>using</a:t>
            </a:r>
            <a:r>
              <a:rPr lang="fr-FR" sz="2000" dirty="0" smtClean="0">
                <a:sym typeface="Wingdings" panose="05000000000000000000" pitchFamily="2" charset="2"/>
              </a:rPr>
              <a:t>: </a:t>
            </a:r>
            <a:r>
              <a:rPr lang="fr-FR" sz="2000" dirty="0">
                <a:sym typeface="Wingdings" panose="05000000000000000000" pitchFamily="2" charset="2"/>
              </a:rPr>
              <a:t>20</a:t>
            </a:r>
            <a:r>
              <a:rPr lang="fr-FR" sz="2000" dirty="0" smtClean="0">
                <a:sym typeface="Wingdings" panose="05000000000000000000" pitchFamily="2" charset="2"/>
              </a:rPr>
              <a:t>% </a:t>
            </a:r>
            <a:r>
              <a:rPr lang="fr-FR" sz="2000" dirty="0" err="1">
                <a:sym typeface="Wingdings" panose="05000000000000000000" pitchFamily="2" charset="2"/>
              </a:rPr>
              <a:t>e</a:t>
            </a:r>
            <a:r>
              <a:rPr lang="fr-FR" sz="2000" dirty="0" err="1" smtClean="0">
                <a:sym typeface="Wingdings" panose="05000000000000000000" pitchFamily="2" charset="2"/>
              </a:rPr>
              <a:t>rror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>
                <a:sym typeface="Wingdings" panose="05000000000000000000" pitchFamily="2" charset="2"/>
              </a:rPr>
              <a:t>on </a:t>
            </a:r>
            <a:r>
              <a:rPr lang="fr-FR" sz="2000" dirty="0" smtClean="0">
                <a:sym typeface="Wingdings" panose="05000000000000000000" pitchFamily="2" charset="2"/>
              </a:rPr>
              <a:t>absorption </a:t>
            </a:r>
            <a:r>
              <a:rPr lang="fr-FR" sz="2000" dirty="0" err="1" smtClean="0">
                <a:sym typeface="Wingdings" panose="05000000000000000000" pitchFamily="2" charset="2"/>
              </a:rPr>
              <a:t>intensity</a:t>
            </a:r>
            <a:r>
              <a:rPr lang="fr-FR" sz="2000" dirty="0" smtClean="0">
                <a:sym typeface="Wingdings" panose="05000000000000000000" pitchFamily="2" charset="2"/>
              </a:rPr>
              <a:t> and 10% </a:t>
            </a:r>
            <a:r>
              <a:rPr lang="fr-FR" sz="2000" dirty="0" err="1">
                <a:sym typeface="Wingdings" panose="05000000000000000000" pitchFamily="2" charset="2"/>
              </a:rPr>
              <a:t>e</a:t>
            </a:r>
            <a:r>
              <a:rPr lang="fr-FR" sz="2000" dirty="0" err="1" smtClean="0">
                <a:sym typeface="Wingdings" panose="05000000000000000000" pitchFamily="2" charset="2"/>
              </a:rPr>
              <a:t>rror</a:t>
            </a:r>
            <a:r>
              <a:rPr lang="fr-FR" sz="2000" dirty="0" smtClean="0">
                <a:sym typeface="Wingdings" panose="05000000000000000000" pitchFamily="2" charset="2"/>
              </a:rPr>
              <a:t> on line </a:t>
            </a:r>
            <a:r>
              <a:rPr lang="fr-FR" sz="2000" dirty="0" err="1" smtClean="0">
                <a:sym typeface="Wingdings" panose="05000000000000000000" pitchFamily="2" charset="2"/>
              </a:rPr>
              <a:t>broadening</a:t>
            </a:r>
            <a:r>
              <a:rPr lang="fr-FR" sz="2000" dirty="0" smtClean="0">
                <a:sym typeface="Wingdings" panose="05000000000000000000" pitchFamily="2" charset="2"/>
              </a:rPr>
              <a:t> as </a:t>
            </a:r>
            <a:r>
              <a:rPr lang="fr-FR" sz="2000" dirty="0" err="1" smtClean="0">
                <a:sym typeface="Wingdings" panose="05000000000000000000" pitchFamily="2" charset="2"/>
              </a:rPr>
              <a:t>Dammers</a:t>
            </a:r>
            <a:r>
              <a:rPr lang="fr-FR" sz="2000" dirty="0" smtClean="0">
                <a:sym typeface="Wingdings" panose="05000000000000000000" pitchFamily="2" charset="2"/>
              </a:rPr>
              <a:t> et al. 2015)</a:t>
            </a:r>
            <a:endParaRPr lang="fr-FR" sz="2000" dirty="0"/>
          </a:p>
        </p:txBody>
      </p:sp>
      <p:sp>
        <p:nvSpPr>
          <p:cNvPr id="16" name="ZoneTexte 21"/>
          <p:cNvSpPr txBox="1">
            <a:spLocks noChangeArrowheads="1"/>
          </p:cNvSpPr>
          <p:nvPr/>
        </p:nvSpPr>
        <p:spPr bwMode="auto">
          <a:xfrm>
            <a:off x="1763688" y="5949280"/>
            <a:ext cx="6192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C00000"/>
                </a:solidFill>
              </a:rPr>
              <a:t>→</a:t>
            </a:r>
            <a:r>
              <a:rPr lang="fr-FR" altLang="fr-FR" sz="2000" b="1" dirty="0" smtClean="0">
                <a:solidFill>
                  <a:srgbClr val="C00000"/>
                </a:solidFill>
              </a:rPr>
              <a:t>The NH</a:t>
            </a:r>
            <a:r>
              <a:rPr lang="fr-FR" altLang="fr-FR" sz="2000" b="1" baseline="-25000" dirty="0" smtClean="0">
                <a:solidFill>
                  <a:srgbClr val="C00000"/>
                </a:solidFill>
              </a:rPr>
              <a:t>3</a:t>
            </a:r>
            <a:r>
              <a:rPr lang="fr-FR" altLang="fr-FR" sz="2000" b="1" dirty="0" smtClean="0">
                <a:solidFill>
                  <a:srgbClr val="C00000"/>
                </a:solidFill>
              </a:rPr>
              <a:t>-OASIS </a:t>
            </a:r>
            <a:r>
              <a:rPr lang="fr-FR" altLang="fr-FR" sz="2000" b="1" dirty="0" err="1" smtClean="0">
                <a:solidFill>
                  <a:srgbClr val="C00000"/>
                </a:solidFill>
              </a:rPr>
              <a:t>error</a:t>
            </a:r>
            <a:r>
              <a:rPr lang="fr-FR" altLang="fr-FR" sz="2000" b="1" dirty="0" smtClean="0">
                <a:solidFill>
                  <a:srgbClr val="C0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C00000"/>
                </a:solidFill>
              </a:rPr>
              <a:t>depends</a:t>
            </a:r>
            <a:r>
              <a:rPr lang="fr-FR" altLang="fr-FR" sz="2000" b="1" dirty="0" smtClean="0">
                <a:solidFill>
                  <a:srgbClr val="C00000"/>
                </a:solidFill>
              </a:rPr>
              <a:t> on total </a:t>
            </a:r>
            <a:r>
              <a:rPr lang="fr-FR" altLang="fr-FR" sz="2000" b="1" dirty="0" err="1" smtClean="0">
                <a:solidFill>
                  <a:srgbClr val="C00000"/>
                </a:solidFill>
              </a:rPr>
              <a:t>column</a:t>
            </a:r>
            <a:r>
              <a:rPr lang="fr-FR" altLang="fr-FR" sz="2000" b="1" dirty="0" smtClean="0">
                <a:solidFill>
                  <a:srgbClr val="C00000"/>
                </a:solidFill>
              </a:rPr>
              <a:t> value.</a:t>
            </a:r>
            <a:endParaRPr lang="fr-FR" altLang="fr-FR" sz="2000" b="1" baseline="-250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pasc\mescongres\NDACC_TCCON2017\Figures\plots_anglais\tableau_erreursOA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6247615" cy="30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5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 </a:t>
            </a:r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2050" name="Picture 2" descr="C:\pasc\mescongres\NDACC_TCCON2017\Figures\plots_anglais\erreurIASI05_filtre_NH3_485N2E_49N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61568"/>
            <a:ext cx="6480674" cy="497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63888" y="11078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NH</a:t>
            </a:r>
            <a:r>
              <a:rPr lang="fr-FR" b="1" baseline="-25000" dirty="0" smtClean="0"/>
              <a:t>3</a:t>
            </a:r>
            <a:r>
              <a:rPr lang="fr-FR" b="1" dirty="0" smtClean="0"/>
              <a:t>-IASI </a:t>
            </a:r>
            <a:r>
              <a:rPr lang="fr-FR" b="1" dirty="0" err="1" smtClean="0"/>
              <a:t>error</a:t>
            </a:r>
            <a:r>
              <a:rPr lang="fr-FR" b="1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50%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0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 </a:t>
            </a:r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3074" name="Picture 2" descr="C:\pasc\mescongres\NDACC_TCCON2017\Figures\plots_anglais\NH3_correlation_IASI_OA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17160"/>
            <a:ext cx="4623320" cy="39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99792" y="76470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Correlation</a:t>
            </a:r>
            <a:r>
              <a:rPr lang="fr-FR" sz="2400" b="1" dirty="0" smtClean="0">
                <a:solidFill>
                  <a:srgbClr val="C00000"/>
                </a:solidFill>
              </a:rPr>
              <a:t>  </a:t>
            </a:r>
            <a:r>
              <a:rPr lang="fr-FR" sz="2400" b="1" dirty="0" err="1" smtClean="0">
                <a:solidFill>
                  <a:srgbClr val="C00000"/>
                </a:solidFill>
              </a:rPr>
              <a:t>with</a:t>
            </a:r>
            <a:r>
              <a:rPr lang="fr-FR" sz="2400" b="1" dirty="0" smtClean="0">
                <a:solidFill>
                  <a:srgbClr val="C00000"/>
                </a:solidFill>
              </a:rPr>
              <a:t> NH</a:t>
            </a:r>
            <a:r>
              <a:rPr lang="fr-FR" sz="2400" b="1" baseline="-25000" dirty="0" smtClean="0">
                <a:solidFill>
                  <a:srgbClr val="C00000"/>
                </a:solidFill>
              </a:rPr>
              <a:t>3</a:t>
            </a:r>
            <a:r>
              <a:rPr lang="fr-FR" sz="2400" b="1" dirty="0" smtClean="0">
                <a:solidFill>
                  <a:srgbClr val="C00000"/>
                </a:solidFill>
              </a:rPr>
              <a:t>-IASI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6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asc\mescongres\NDACC_TCCON2017\Figures\plots_anglais\NH3_correlation_IASI_OA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" y="1546549"/>
            <a:ext cx="4623320" cy="39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95" y="1224925"/>
            <a:ext cx="4880617" cy="465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 </a:t>
            </a:r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539552" y="5949280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00000"/>
                </a:solidFill>
              </a:rPr>
              <a:t>→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Correlation</a:t>
            </a:r>
            <a:r>
              <a:rPr lang="fr-FR" altLang="fr-FR" sz="2400" dirty="0" smtClean="0">
                <a:solidFill>
                  <a:srgbClr val="C00000"/>
                </a:solidFill>
              </a:rPr>
              <a:t> and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slope</a:t>
            </a:r>
            <a:r>
              <a:rPr lang="fr-FR" altLang="fr-FR" sz="2400" dirty="0" smtClean="0">
                <a:solidFill>
                  <a:srgbClr val="C00000"/>
                </a:solidFill>
              </a:rPr>
              <a:t> close to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those</a:t>
            </a:r>
            <a:r>
              <a:rPr lang="fr-FR" altLang="fr-FR" sz="2400" dirty="0" smtClean="0">
                <a:solidFill>
                  <a:srgbClr val="C00000"/>
                </a:solidFill>
              </a:rPr>
              <a:t>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obtained</a:t>
            </a:r>
            <a:r>
              <a:rPr lang="fr-FR" altLang="fr-FR" sz="2400" dirty="0" smtClean="0">
                <a:solidFill>
                  <a:srgbClr val="C00000"/>
                </a:solidFill>
              </a:rPr>
              <a:t>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between</a:t>
            </a:r>
            <a:r>
              <a:rPr lang="fr-FR" altLang="fr-FR" sz="2400" dirty="0" smtClean="0">
                <a:solidFill>
                  <a:srgbClr val="C00000"/>
                </a:solidFill>
              </a:rPr>
              <a:t> IASI and NDACC-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Bremen</a:t>
            </a:r>
            <a:r>
              <a:rPr lang="fr-FR" altLang="fr-FR" sz="2400" dirty="0" smtClean="0">
                <a:solidFill>
                  <a:srgbClr val="C00000"/>
                </a:solidFill>
              </a:rPr>
              <a:t> </a:t>
            </a:r>
            <a:r>
              <a:rPr lang="fr-FR" altLang="fr-FR" sz="2400" dirty="0">
                <a:solidFill>
                  <a:srgbClr val="C00000"/>
                </a:solidFill>
              </a:rPr>
              <a:t>(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Dammers</a:t>
            </a:r>
            <a:r>
              <a:rPr lang="fr-FR" altLang="fr-FR" sz="2400" dirty="0" smtClean="0">
                <a:solidFill>
                  <a:srgbClr val="C00000"/>
                </a:solidFill>
              </a:rPr>
              <a:t> et al. </a:t>
            </a:r>
            <a:r>
              <a:rPr lang="fr-FR" altLang="fr-FR" sz="2400" dirty="0">
                <a:solidFill>
                  <a:srgbClr val="C00000"/>
                </a:solidFill>
              </a:rPr>
              <a:t>2016)</a:t>
            </a:r>
            <a:r>
              <a:rPr lang="fr-FR" altLang="fr-FR" sz="1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99792" y="76470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Correlation</a:t>
            </a:r>
            <a:r>
              <a:rPr lang="fr-FR" sz="2400" b="1" dirty="0" smtClean="0">
                <a:solidFill>
                  <a:srgbClr val="C00000"/>
                </a:solidFill>
              </a:rPr>
              <a:t>  </a:t>
            </a:r>
            <a:r>
              <a:rPr lang="fr-FR" sz="2400" b="1" dirty="0" err="1" smtClean="0">
                <a:solidFill>
                  <a:srgbClr val="C00000"/>
                </a:solidFill>
              </a:rPr>
              <a:t>with</a:t>
            </a:r>
            <a:r>
              <a:rPr lang="fr-FR" sz="2400" b="1" dirty="0" smtClean="0">
                <a:solidFill>
                  <a:srgbClr val="C00000"/>
                </a:solidFill>
              </a:rPr>
              <a:t> NH</a:t>
            </a:r>
            <a:r>
              <a:rPr lang="fr-FR" sz="2400" b="1" baseline="-25000" dirty="0" smtClean="0">
                <a:solidFill>
                  <a:srgbClr val="C00000"/>
                </a:solidFill>
              </a:rPr>
              <a:t>3</a:t>
            </a:r>
            <a:r>
              <a:rPr lang="fr-FR" sz="2400" b="1" dirty="0" smtClean="0">
                <a:solidFill>
                  <a:srgbClr val="C00000"/>
                </a:solidFill>
              </a:rPr>
              <a:t>-IASI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6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Introduction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396552" y="764704"/>
            <a:ext cx="10515600" cy="1325563"/>
          </a:xfrm>
        </p:spPr>
        <p:txBody>
          <a:bodyPr/>
          <a:lstStyle/>
          <a:p>
            <a:pPr algn="ctr"/>
            <a:r>
              <a:rPr lang="fr-FR" altLang="fr-FR" dirty="0" err="1" smtClean="0"/>
              <a:t>Why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studying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ammonia</a:t>
            </a:r>
            <a:r>
              <a:rPr lang="fr-FR" altLang="fr-FR" dirty="0" smtClean="0"/>
              <a:t> (NH</a:t>
            </a:r>
            <a:r>
              <a:rPr lang="fr-FR" altLang="fr-FR" baseline="-25000" dirty="0" smtClean="0"/>
              <a:t>3</a:t>
            </a:r>
            <a:r>
              <a:rPr lang="fr-FR" altLang="fr-FR" dirty="0" smtClean="0"/>
              <a:t>)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2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81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Ammonia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peaks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March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2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81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Ammonia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peaks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March</a:t>
            </a:r>
          </a:p>
        </p:txBody>
      </p:sp>
      <p:cxnSp>
        <p:nvCxnSpPr>
          <p:cNvPr id="13" name="Connecteur droit avec flèche 12"/>
          <p:cNvCxnSpPr>
            <a:stCxn id="3" idx="2"/>
          </p:cNvCxnSpPr>
          <p:nvPr/>
        </p:nvCxnSpPr>
        <p:spPr>
          <a:xfrm>
            <a:off x="1269932" y="2387789"/>
            <a:ext cx="3302068" cy="96920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644008" y="2678672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3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81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Ammonia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peaks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March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cxnSp>
        <p:nvCxnSpPr>
          <p:cNvPr id="22" name="Connecteur droit avec flèche 21"/>
          <p:cNvCxnSpPr>
            <a:stCxn id="3" idx="2"/>
          </p:cNvCxnSpPr>
          <p:nvPr/>
        </p:nvCxnSpPr>
        <p:spPr>
          <a:xfrm>
            <a:off x="1269932" y="2387789"/>
            <a:ext cx="3949396" cy="82692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364088" y="1107150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644008" y="2678672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81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Ammonia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peaks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March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cxnSp>
        <p:nvCxnSpPr>
          <p:cNvPr id="25" name="Connecteur droit avec flèche 24"/>
          <p:cNvCxnSpPr>
            <a:stCxn id="3" idx="2"/>
          </p:cNvCxnSpPr>
          <p:nvPr/>
        </p:nvCxnSpPr>
        <p:spPr>
          <a:xfrm>
            <a:off x="1269932" y="2387789"/>
            <a:ext cx="5462680" cy="92707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786000" y="2655401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644008" y="2678672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364088" y="1107150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4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81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Ammonia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peaks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March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cxnSp>
        <p:nvCxnSpPr>
          <p:cNvPr id="27" name="Connecteur droit avec flèche 26"/>
          <p:cNvCxnSpPr>
            <a:stCxn id="3" idx="2"/>
          </p:cNvCxnSpPr>
          <p:nvPr/>
        </p:nvCxnSpPr>
        <p:spPr>
          <a:xfrm>
            <a:off x="1269932" y="2387789"/>
            <a:ext cx="6181441" cy="873561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786000" y="2655401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488000" y="2604353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644008" y="2678672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364088" y="1107150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2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81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Ammonia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peaks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arch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9" name="Connecteur droit avec flèche 28"/>
          <p:cNvCxnSpPr>
            <a:stCxn id="3" idx="2"/>
          </p:cNvCxnSpPr>
          <p:nvPr/>
        </p:nvCxnSpPr>
        <p:spPr>
          <a:xfrm>
            <a:off x="1269932" y="2387789"/>
            <a:ext cx="6939254" cy="782841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8244408" y="2507714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644008" y="2678672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364088" y="1107150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786000" y="2655401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488000" y="2604353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5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81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Ammonia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peaks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March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321471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High values in </a:t>
            </a:r>
            <a:r>
              <a:rPr lang="fr-FR" sz="2400" dirty="0" err="1" smtClean="0">
                <a:solidFill>
                  <a:srgbClr val="C00000"/>
                </a:solidFill>
              </a:rPr>
              <a:t>summer</a:t>
            </a:r>
            <a:endParaRPr lang="fr-FR" sz="2400" dirty="0">
              <a:solidFill>
                <a:srgbClr val="C0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644008" y="2678672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364088" y="1107150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786000" y="2655401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488000" y="2604353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244408" y="2507714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2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81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Ammonia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peaks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March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321471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High values in </a:t>
            </a:r>
            <a:r>
              <a:rPr lang="fr-FR" sz="2400" dirty="0" err="1" smtClean="0">
                <a:solidFill>
                  <a:srgbClr val="C00000"/>
                </a:solidFill>
              </a:rPr>
              <a:t>summer</a:t>
            </a:r>
            <a:endParaRPr lang="fr-FR" sz="2400" dirty="0">
              <a:solidFill>
                <a:srgbClr val="C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318000" y="3392125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038000" y="3284984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722000" y="2996952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568000" y="3068960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616000" y="3320117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122000" y="3320117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644008" y="2678672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364088" y="1107150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786000" y="2655401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488000" y="2604353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8244408" y="2507714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885698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Variability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1600" b="1" dirty="0" smtClean="0">
                <a:solidFill>
                  <a:srgbClr val="0070C0"/>
                </a:solidFill>
              </a:rPr>
              <a:t>-OASIS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098" name="Picture 2" descr="C:\pasc\mescongres\NDACC_TCCON2017\Figures\plots_anglais\NH3_OASIS_2009_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7" y="967954"/>
            <a:ext cx="7484815" cy="4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700" y="621893"/>
            <a:ext cx="43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Seasonal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variability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816" y="155679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Ammonia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peaks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March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321471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High values in </a:t>
            </a:r>
            <a:r>
              <a:rPr lang="fr-FR" sz="2400" dirty="0" err="1" smtClean="0">
                <a:solidFill>
                  <a:srgbClr val="C00000"/>
                </a:solidFill>
              </a:rPr>
              <a:t>summer</a:t>
            </a:r>
            <a:endParaRPr lang="fr-FR" sz="2400" dirty="0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644008" y="2678672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786000" y="2655401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364088" y="1107150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488000" y="2604353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244408" y="2507714"/>
            <a:ext cx="8384" cy="44043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318000" y="3392125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038000" y="3284984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722000" y="2996952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568000" y="3068960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616000" y="3320117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122000" y="3320117"/>
            <a:ext cx="0" cy="64633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Rectangle 5"/>
          <p:cNvSpPr/>
          <p:nvPr/>
        </p:nvSpPr>
        <p:spPr>
          <a:xfrm>
            <a:off x="3379461" y="5291916"/>
            <a:ext cx="2313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/>
              <a:t>(</a:t>
            </a:r>
            <a:r>
              <a:rPr lang="fr-FR" altLang="fr-FR" dirty="0" err="1"/>
              <a:t>Dammers</a:t>
            </a:r>
            <a:r>
              <a:rPr lang="fr-FR" altLang="fr-FR" dirty="0"/>
              <a:t> et al. </a:t>
            </a:r>
            <a:r>
              <a:rPr lang="fr-FR" altLang="fr-FR" dirty="0" smtClean="0"/>
              <a:t>2016)</a:t>
            </a:r>
            <a:r>
              <a:rPr lang="fr-FR" altLang="fr-FR" sz="1400" dirty="0" smtClean="0"/>
              <a:t>.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014842" y="783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4000 </a:t>
            </a:r>
            <a:r>
              <a:rPr lang="fr-FR" b="1" u="sng" dirty="0" smtClean="0"/>
              <a:t>total </a:t>
            </a:r>
            <a:r>
              <a:rPr lang="fr-FR" b="1" u="sng" dirty="0" err="1" smtClean="0"/>
              <a:t>columns</a:t>
            </a:r>
            <a:r>
              <a:rPr lang="fr-FR" b="1" u="sng" dirty="0" smtClean="0"/>
              <a:t> and 190 </a:t>
            </a:r>
            <a:r>
              <a:rPr lang="fr-FR" b="1" u="sng" dirty="0" err="1" smtClean="0"/>
              <a:t>days</a:t>
            </a:r>
            <a:endParaRPr lang="fr-FR" b="1" u="sng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Conclusions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370013" y="2401689"/>
            <a:ext cx="7933928" cy="405164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altLang="fr-FR" sz="7200" dirty="0" smtClean="0"/>
              <a:t>First time </a:t>
            </a:r>
            <a:r>
              <a:rPr lang="fr-FR" altLang="fr-FR" sz="7200" dirty="0" err="1" smtClean="0"/>
              <a:t>series</a:t>
            </a:r>
            <a:r>
              <a:rPr lang="fr-FR" altLang="fr-FR" sz="7200" dirty="0" smtClean="0"/>
              <a:t> of NH</a:t>
            </a:r>
            <a:r>
              <a:rPr lang="fr-FR" altLang="fr-FR" sz="7200" baseline="-25000" dirty="0" smtClean="0"/>
              <a:t>3</a:t>
            </a:r>
            <a:r>
              <a:rPr lang="fr-FR" altLang="fr-FR" sz="7200" dirty="0" smtClean="0"/>
              <a:t> total </a:t>
            </a:r>
            <a:r>
              <a:rPr lang="fr-FR" altLang="fr-FR" sz="7200" dirty="0" err="1" smtClean="0"/>
              <a:t>columns</a:t>
            </a:r>
            <a:r>
              <a:rPr lang="fr-FR" altLang="fr-FR" sz="7200" dirty="0" smtClean="0"/>
              <a:t> over the Paris </a:t>
            </a:r>
            <a:r>
              <a:rPr lang="fr-FR" altLang="fr-FR" sz="7200" dirty="0" err="1" smtClean="0"/>
              <a:t>region</a:t>
            </a:r>
            <a:endParaRPr lang="fr-FR" altLang="fr-FR" sz="72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altLang="fr-FR" sz="7200" dirty="0" err="1" smtClean="0"/>
              <a:t>Similarity</a:t>
            </a:r>
            <a:r>
              <a:rPr lang="fr-FR" altLang="fr-FR" sz="7200" dirty="0" smtClean="0"/>
              <a:t> </a:t>
            </a:r>
            <a:r>
              <a:rPr lang="fr-FR" altLang="fr-FR" sz="7200" dirty="0" err="1" smtClean="0"/>
              <a:t>between</a:t>
            </a:r>
            <a:r>
              <a:rPr lang="fr-FR" altLang="fr-FR" sz="7200" dirty="0" smtClean="0"/>
              <a:t> OASIS and NDACC-</a:t>
            </a:r>
            <a:r>
              <a:rPr lang="fr-FR" altLang="fr-FR" sz="7200" dirty="0" err="1" smtClean="0"/>
              <a:t>Bremen</a:t>
            </a:r>
            <a:r>
              <a:rPr lang="fr-FR" altLang="fr-FR" sz="7200" dirty="0" smtClean="0"/>
              <a:t> </a:t>
            </a:r>
            <a:r>
              <a:rPr lang="fr-FR" altLang="fr-FR" sz="7200" dirty="0" err="1" smtClean="0"/>
              <a:t>measurements</a:t>
            </a:r>
            <a:endParaRPr lang="fr-FR" altLang="fr-FR" sz="72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altLang="fr-FR" sz="7200" dirty="0" err="1" smtClean="0"/>
              <a:t>Preliminary</a:t>
            </a:r>
            <a:r>
              <a:rPr lang="fr-FR" altLang="fr-FR" sz="7200" dirty="0" smtClean="0"/>
              <a:t> validation </a:t>
            </a:r>
            <a:r>
              <a:rPr lang="fr-FR" altLang="fr-FR" sz="7200" dirty="0" err="1" smtClean="0"/>
              <a:t>with</a:t>
            </a:r>
            <a:r>
              <a:rPr lang="fr-FR" altLang="fr-FR" sz="7200" dirty="0" smtClean="0"/>
              <a:t> IASI</a:t>
            </a:r>
            <a:endParaRPr lang="fr-FR" altLang="fr-FR" sz="7200" dirty="0"/>
          </a:p>
          <a:p>
            <a:pPr marL="0" indent="0">
              <a:lnSpc>
                <a:spcPct val="170000"/>
              </a:lnSpc>
              <a:buNone/>
            </a:pPr>
            <a:r>
              <a:rPr lang="fr-FR" altLang="fr-FR" sz="7200" dirty="0" smtClean="0"/>
              <a:t>	</a:t>
            </a:r>
            <a:r>
              <a:rPr lang="fr-FR" altLang="fr-FR" sz="7200" u="sng" dirty="0" smtClean="0"/>
              <a:t>NEXT</a:t>
            </a:r>
            <a:r>
              <a:rPr lang="fr-FR" altLang="fr-FR" sz="7200" dirty="0" smtClean="0"/>
              <a:t> :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altLang="fr-FR" sz="7200" dirty="0" smtClean="0"/>
              <a:t>Complete the time </a:t>
            </a:r>
            <a:r>
              <a:rPr lang="fr-FR" altLang="fr-FR" sz="7200" dirty="0" err="1" smtClean="0"/>
              <a:t>series</a:t>
            </a:r>
            <a:r>
              <a:rPr lang="fr-FR" altLang="fr-FR" sz="7200" dirty="0" smtClean="0"/>
              <a:t> </a:t>
            </a:r>
            <a:r>
              <a:rPr lang="fr-FR" altLang="fr-FR" sz="7200" dirty="0" err="1" smtClean="0"/>
              <a:t>with</a:t>
            </a:r>
            <a:r>
              <a:rPr lang="fr-FR" altLang="fr-FR" sz="7200" dirty="0" smtClean="0"/>
              <a:t> 2009 and 2010 data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altLang="fr-FR" sz="7200" dirty="0" err="1"/>
              <a:t>S</a:t>
            </a:r>
            <a:r>
              <a:rPr lang="fr-FR" altLang="fr-FR" sz="7200" dirty="0" err="1" smtClean="0"/>
              <a:t>ensitivity</a:t>
            </a:r>
            <a:r>
              <a:rPr lang="fr-FR" altLang="fr-FR" sz="7200" dirty="0" smtClean="0"/>
              <a:t> to NH</a:t>
            </a:r>
            <a:r>
              <a:rPr lang="fr-FR" altLang="fr-FR" sz="7200" baseline="-25000" dirty="0" smtClean="0"/>
              <a:t>3</a:t>
            </a:r>
            <a:r>
              <a:rPr lang="fr-FR" altLang="fr-FR" sz="7200" dirty="0" smtClean="0"/>
              <a:t> </a:t>
            </a:r>
            <a:r>
              <a:rPr lang="fr-FR" altLang="fr-FR" sz="7200" i="1" dirty="0" smtClean="0"/>
              <a:t>a priori </a:t>
            </a:r>
            <a:r>
              <a:rPr lang="fr-FR" altLang="fr-FR" sz="7200" dirty="0" smtClean="0"/>
              <a:t>profile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altLang="fr-FR" sz="7200" dirty="0" smtClean="0"/>
              <a:t>Compare NH</a:t>
            </a:r>
            <a:r>
              <a:rPr lang="fr-FR" altLang="fr-FR" sz="7200" baseline="-25000" dirty="0" smtClean="0"/>
              <a:t>3</a:t>
            </a:r>
            <a:r>
              <a:rPr lang="fr-FR" altLang="fr-FR" sz="7200" dirty="0" smtClean="0"/>
              <a:t>-OASIS </a:t>
            </a:r>
            <a:r>
              <a:rPr lang="fr-FR" altLang="fr-FR" sz="7200" dirty="0" err="1" smtClean="0"/>
              <a:t>with</a:t>
            </a:r>
            <a:r>
              <a:rPr lang="fr-FR" altLang="fr-FR" sz="7200" dirty="0" smtClean="0"/>
              <a:t> </a:t>
            </a:r>
            <a:r>
              <a:rPr lang="fr-FR" altLang="fr-FR" sz="7200" dirty="0" err="1" smtClean="0"/>
              <a:t>CrIS</a:t>
            </a:r>
            <a:r>
              <a:rPr lang="fr-FR" altLang="fr-FR" sz="7200" dirty="0" smtClean="0"/>
              <a:t> satellite NH</a:t>
            </a:r>
            <a:r>
              <a:rPr lang="fr-FR" altLang="fr-FR" sz="7200" baseline="-25000" dirty="0" smtClean="0"/>
              <a:t>3</a:t>
            </a:r>
            <a:r>
              <a:rPr lang="fr-FR" altLang="fr-FR" sz="7200" dirty="0" smtClean="0"/>
              <a:t> </a:t>
            </a:r>
            <a:r>
              <a:rPr lang="fr-FR" altLang="fr-FR" sz="7200" dirty="0" err="1" smtClean="0"/>
              <a:t>columns</a:t>
            </a:r>
            <a:r>
              <a:rPr lang="fr-FR" altLang="fr-FR" sz="7200" dirty="0" smtClean="0"/>
              <a:t> at 13:30 local time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altLang="fr-FR" sz="7200" dirty="0" err="1" smtClean="0"/>
              <a:t>Study</a:t>
            </a:r>
            <a:r>
              <a:rPr lang="fr-FR" altLang="fr-FR" sz="7200" dirty="0" smtClean="0"/>
              <a:t> sources and </a:t>
            </a:r>
            <a:r>
              <a:rPr lang="fr-FR" altLang="fr-FR" sz="7200" dirty="0" err="1" smtClean="0"/>
              <a:t>processes</a:t>
            </a:r>
            <a:r>
              <a:rPr lang="fr-FR" altLang="fr-FR" sz="7200" dirty="0" smtClean="0"/>
              <a:t> </a:t>
            </a:r>
            <a:r>
              <a:rPr lang="fr-FR" altLang="fr-FR" sz="7200" dirty="0" err="1" smtClean="0"/>
              <a:t>with</a:t>
            </a:r>
            <a:r>
              <a:rPr lang="fr-FR" altLang="fr-FR" sz="7200" dirty="0" smtClean="0"/>
              <a:t> </a:t>
            </a:r>
            <a:r>
              <a:rPr lang="fr-FR" altLang="fr-FR" sz="7200" dirty="0" err="1" smtClean="0"/>
              <a:t>chemistry</a:t>
            </a:r>
            <a:r>
              <a:rPr lang="fr-FR" altLang="fr-FR" sz="7200" dirty="0" smtClean="0"/>
              <a:t>-transport </a:t>
            </a:r>
            <a:r>
              <a:rPr lang="fr-FR" altLang="fr-FR" sz="7200" dirty="0" err="1" smtClean="0"/>
              <a:t>models</a:t>
            </a:r>
            <a:endParaRPr lang="fr-FR" altLang="fr-FR" sz="7200" dirty="0" smtClean="0"/>
          </a:p>
          <a:p>
            <a:pPr>
              <a:buFont typeface="Wingdings" pitchFamily="2" charset="2"/>
              <a:buChar char="Ø"/>
            </a:pPr>
            <a:endParaRPr lang="fr-FR" altLang="fr-FR" dirty="0" smtClean="0"/>
          </a:p>
          <a:p>
            <a:endParaRPr lang="fr-FR" altLang="fr-FR" dirty="0" smtClean="0"/>
          </a:p>
        </p:txBody>
      </p:sp>
      <p:pic>
        <p:nvPicPr>
          <p:cNvPr id="12" name="Picture 5" descr="D:\camille\presentation\soutenance\IMG00148-20110407-100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62" y="692696"/>
            <a:ext cx="201689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580112" y="990516"/>
            <a:ext cx="17172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OASIS</a:t>
            </a:r>
          </a:p>
          <a:p>
            <a:pPr>
              <a:defRPr/>
            </a:pPr>
            <a:r>
              <a:rPr lang="fr-FR" sz="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48.79° N, 2.44° E, 56 m</a:t>
            </a:r>
            <a:endParaRPr lang="fr-FR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 8" descr="C:\Users\Grave\Desktop\OSU\communication\charte graphique\logos\bureautique\bureautique_jpg\logoUPEC_EFluve_rv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2" y="1302763"/>
            <a:ext cx="1412481" cy="58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41" y="957291"/>
            <a:ext cx="1107799" cy="11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31" y="1118300"/>
            <a:ext cx="1440160" cy="8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5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Introduction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396552" y="764704"/>
            <a:ext cx="10515600" cy="1325563"/>
          </a:xfrm>
        </p:spPr>
        <p:txBody>
          <a:bodyPr/>
          <a:lstStyle/>
          <a:p>
            <a:pPr algn="ctr"/>
            <a:r>
              <a:rPr lang="fr-FR" altLang="fr-FR" dirty="0" err="1" smtClean="0"/>
              <a:t>Why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studying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ammonia</a:t>
            </a:r>
            <a:r>
              <a:rPr lang="fr-FR" altLang="fr-FR" dirty="0" smtClean="0"/>
              <a:t> (NH</a:t>
            </a:r>
            <a:r>
              <a:rPr lang="fr-FR" altLang="fr-FR" baseline="-25000" dirty="0" smtClean="0"/>
              <a:t>3</a:t>
            </a:r>
            <a:r>
              <a:rPr lang="fr-FR" altLang="fr-FR" dirty="0" smtClean="0"/>
              <a:t>) ?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-36512" y="2064452"/>
            <a:ext cx="4371764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u="sng" dirty="0" err="1" smtClean="0"/>
              <a:t>Nitrogen</a:t>
            </a:r>
            <a:r>
              <a:rPr lang="fr-FR" altLang="fr-FR" u="sng" dirty="0" smtClean="0"/>
              <a:t> cycle</a:t>
            </a:r>
          </a:p>
          <a:p>
            <a:endParaRPr lang="fr-FR" alt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-36512" y="2888364"/>
            <a:ext cx="4371764" cy="3684588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400" b="1" dirty="0" smtClean="0"/>
              <a:t>Eutrophication</a:t>
            </a:r>
            <a:r>
              <a:rPr lang="en-US" sz="2400" dirty="0" smtClean="0"/>
              <a:t> and </a:t>
            </a:r>
            <a:r>
              <a:rPr lang="en-US" sz="2400" b="1" dirty="0" smtClean="0"/>
              <a:t>acidification</a:t>
            </a:r>
            <a:r>
              <a:rPr lang="en-US" sz="2400" dirty="0" smtClean="0"/>
              <a:t> of terrestrial and aquatic environments</a:t>
            </a:r>
          </a:p>
          <a:p>
            <a:pPr marL="0" indent="0" algn="ctr">
              <a:buFont typeface="Arial" charset="0"/>
              <a:buNone/>
            </a:pPr>
            <a:endParaRPr lang="fr-FR" altLang="fr-FR" sz="2400" dirty="0" smtClean="0"/>
          </a:p>
          <a:p>
            <a:pPr marL="0" indent="0" algn="ctr">
              <a:buFont typeface="Arial" charset="0"/>
              <a:buNone/>
            </a:pPr>
            <a:r>
              <a:rPr lang="fr-FR" sz="2400" dirty="0" err="1" smtClean="0"/>
              <a:t>Loss</a:t>
            </a:r>
            <a:r>
              <a:rPr lang="fr-FR" sz="2400" dirty="0" smtClean="0"/>
              <a:t> of </a:t>
            </a:r>
            <a:r>
              <a:rPr lang="fr-FR" sz="2400" dirty="0" err="1" smtClean="0"/>
              <a:t>biodiversity</a:t>
            </a:r>
            <a:endParaRPr lang="fr-FR" sz="2400" dirty="0" smtClean="0"/>
          </a:p>
          <a:p>
            <a:pPr marL="0" indent="0" algn="ctr">
              <a:buFont typeface="Arial" charset="0"/>
              <a:buNone/>
            </a:pPr>
            <a:endParaRPr lang="fr-FR" altLang="fr-FR" sz="2400" dirty="0" smtClean="0">
              <a:sym typeface="Wingdings" pitchFamily="2" charset="2"/>
            </a:endParaRPr>
          </a:p>
          <a:p>
            <a:pPr marL="0" indent="0" algn="ctr">
              <a:buFont typeface="Arial" charset="0"/>
              <a:buNone/>
            </a:pPr>
            <a:r>
              <a:rPr lang="fr-FR" altLang="fr-FR" sz="2400" dirty="0" smtClean="0">
                <a:sym typeface="Wingdings" pitchFamily="2" charset="2"/>
              </a:rPr>
              <a:t>   </a:t>
            </a:r>
            <a:r>
              <a:rPr lang="fr-FR" altLang="fr-FR" sz="2400" dirty="0" smtClean="0"/>
              <a:t>Monitor </a:t>
            </a:r>
            <a:r>
              <a:rPr lang="fr-FR" altLang="fr-FR" sz="2400" dirty="0" err="1" smtClean="0"/>
              <a:t>reactive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nitrogen</a:t>
            </a:r>
            <a:r>
              <a:rPr lang="fr-FR" altLang="fr-FR" sz="2400" dirty="0" smtClean="0"/>
              <a:t> Nr flux </a:t>
            </a:r>
            <a:r>
              <a:rPr lang="fr-FR" altLang="fr-FR" sz="2400" dirty="0" err="1" smtClean="0"/>
              <a:t>with</a:t>
            </a:r>
            <a:r>
              <a:rPr lang="fr-FR" altLang="fr-FR" sz="2400" dirty="0" smtClean="0"/>
              <a:t> </a:t>
            </a:r>
            <a:r>
              <a:rPr lang="fr-FR" altLang="fr-FR" sz="2400" b="1" u="sng" dirty="0" err="1" smtClean="0"/>
              <a:t>measurements</a:t>
            </a:r>
            <a:endParaRPr lang="fr-FR" altLang="fr-FR" sz="2400" b="1" u="sng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7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Conclusions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12" name="Picture 5" descr="D:\camille\presentation\soutenance\IMG00148-20110407-100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62" y="692696"/>
            <a:ext cx="201689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580112" y="990516"/>
            <a:ext cx="17172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OASIS</a:t>
            </a:r>
          </a:p>
          <a:p>
            <a:pPr>
              <a:defRPr/>
            </a:pPr>
            <a:r>
              <a:rPr lang="fr-FR" sz="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48.79° N, 2.44° E, 56 m</a:t>
            </a:r>
            <a:endParaRPr lang="fr-FR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 8" descr="C:\Users\Grave\Desktop\OSU\communication\charte graphique\logos\bureautique\bureautique_jpg\logoUPEC_EFluve_rv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2" y="1302763"/>
            <a:ext cx="1412481" cy="58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41" y="957291"/>
            <a:ext cx="1107799" cy="11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31" y="1118300"/>
            <a:ext cx="1440160" cy="8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0" descr="http://www.ifac.cnr.it/retrieval/images/00000001.MIPAS_Workshop_html_48f3599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31" y="5517232"/>
            <a:ext cx="12961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www.latmos.ipsl.fr/templates/latmos/images/LATMOS_300x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27166"/>
            <a:ext cx="1770828" cy="6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41579" y="3015863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3200" dirty="0" err="1" smtClean="0"/>
              <a:t>Thanks</a:t>
            </a:r>
            <a:r>
              <a:rPr lang="fr-FR" altLang="fr-FR" sz="3200" dirty="0" smtClean="0"/>
              <a:t> for </a:t>
            </a:r>
            <a:r>
              <a:rPr lang="fr-FR" altLang="fr-FR" sz="3200" dirty="0" err="1" smtClean="0"/>
              <a:t>your</a:t>
            </a:r>
            <a:r>
              <a:rPr lang="fr-FR" altLang="fr-FR" sz="3200" dirty="0" smtClean="0"/>
              <a:t> attention and questions (?)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65815" y="6349755"/>
            <a:ext cx="2736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smtClean="0">
                <a:latin typeface="+mn-lt"/>
              </a:rPr>
              <a:t>Photo </a:t>
            </a:r>
            <a:r>
              <a:rPr lang="fr-FR" sz="1200" dirty="0" err="1" smtClean="0">
                <a:latin typeface="+mn-lt"/>
              </a:rPr>
              <a:t>credits</a:t>
            </a:r>
            <a:r>
              <a:rPr lang="fr-FR" sz="1200" dirty="0" smtClean="0">
                <a:latin typeface="+mn-lt"/>
              </a:rPr>
              <a:t> : </a:t>
            </a:r>
            <a:r>
              <a:rPr lang="fr-FR" sz="1200" dirty="0">
                <a:latin typeface="+mn-lt"/>
              </a:rPr>
              <a:t>UPEC / Delphine </a:t>
            </a:r>
            <a:r>
              <a:rPr lang="fr-FR" sz="1200" dirty="0" smtClean="0">
                <a:latin typeface="+mn-lt"/>
              </a:rPr>
              <a:t>Chapuis</a:t>
            </a:r>
            <a:endParaRPr lang="fr-FR" sz="1200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1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Introduction</a:t>
            </a:r>
            <a:endParaRPr lang="fr-FR" sz="16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396552" y="764704"/>
            <a:ext cx="10515600" cy="1325563"/>
          </a:xfrm>
        </p:spPr>
        <p:txBody>
          <a:bodyPr/>
          <a:lstStyle/>
          <a:p>
            <a:pPr algn="ctr"/>
            <a:r>
              <a:rPr lang="fr-FR" altLang="fr-FR" dirty="0" err="1" smtClean="0"/>
              <a:t>Why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studying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ammonia</a:t>
            </a:r>
            <a:r>
              <a:rPr lang="fr-FR" altLang="fr-FR" dirty="0" smtClean="0"/>
              <a:t> (NH</a:t>
            </a:r>
            <a:r>
              <a:rPr lang="fr-FR" altLang="fr-FR" baseline="-25000" dirty="0" smtClean="0"/>
              <a:t>3</a:t>
            </a:r>
            <a:r>
              <a:rPr lang="fr-FR" altLang="fr-FR" dirty="0" smtClean="0"/>
              <a:t>) ?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-36512" y="2064452"/>
            <a:ext cx="4371764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u="sng" dirty="0" err="1" smtClean="0"/>
              <a:t>Nitrogen</a:t>
            </a:r>
            <a:r>
              <a:rPr lang="fr-FR" altLang="fr-FR" u="sng" dirty="0" smtClean="0"/>
              <a:t> cycle</a:t>
            </a:r>
          </a:p>
          <a:p>
            <a:endParaRPr lang="fr-FR" alt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-36512" y="2888364"/>
            <a:ext cx="4371764" cy="3684588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400" b="1" dirty="0" smtClean="0"/>
              <a:t>Eutrophication</a:t>
            </a:r>
            <a:r>
              <a:rPr lang="en-US" sz="2400" dirty="0" smtClean="0"/>
              <a:t> and </a:t>
            </a:r>
            <a:r>
              <a:rPr lang="en-US" sz="2400" b="1" dirty="0" smtClean="0"/>
              <a:t>acidification</a:t>
            </a:r>
            <a:r>
              <a:rPr lang="en-US" sz="2400" dirty="0" smtClean="0"/>
              <a:t> of terrestrial and aquatic environments</a:t>
            </a:r>
          </a:p>
          <a:p>
            <a:pPr marL="0" indent="0" algn="ctr">
              <a:buFont typeface="Arial" charset="0"/>
              <a:buNone/>
            </a:pPr>
            <a:endParaRPr lang="fr-FR" altLang="fr-FR" sz="2400" dirty="0" smtClean="0"/>
          </a:p>
          <a:p>
            <a:pPr marL="0" indent="0" algn="ctr">
              <a:buFont typeface="Arial" charset="0"/>
              <a:buNone/>
            </a:pPr>
            <a:r>
              <a:rPr lang="fr-FR" sz="2400" dirty="0" err="1" smtClean="0"/>
              <a:t>Loss</a:t>
            </a:r>
            <a:r>
              <a:rPr lang="fr-FR" sz="2400" dirty="0" smtClean="0"/>
              <a:t> of </a:t>
            </a:r>
            <a:r>
              <a:rPr lang="fr-FR" sz="2400" dirty="0" err="1" smtClean="0"/>
              <a:t>biodiversity</a:t>
            </a:r>
            <a:endParaRPr lang="fr-FR" sz="2400" dirty="0" smtClean="0"/>
          </a:p>
          <a:p>
            <a:pPr marL="0" indent="0" algn="ctr">
              <a:buFont typeface="Arial" charset="0"/>
              <a:buNone/>
            </a:pPr>
            <a:endParaRPr lang="fr-FR" altLang="fr-FR" sz="2400" dirty="0" smtClean="0">
              <a:sym typeface="Wingdings" pitchFamily="2" charset="2"/>
            </a:endParaRPr>
          </a:p>
          <a:p>
            <a:pPr marL="0" indent="0" algn="ctr">
              <a:buFont typeface="Arial" charset="0"/>
              <a:buNone/>
            </a:pPr>
            <a:r>
              <a:rPr lang="fr-FR" altLang="fr-FR" sz="2400" dirty="0" smtClean="0">
                <a:sym typeface="Wingdings" pitchFamily="2" charset="2"/>
              </a:rPr>
              <a:t>   </a:t>
            </a:r>
            <a:r>
              <a:rPr lang="fr-FR" altLang="fr-FR" sz="2400" dirty="0" smtClean="0"/>
              <a:t>Monitor </a:t>
            </a:r>
            <a:r>
              <a:rPr lang="fr-FR" altLang="fr-FR" sz="2400" dirty="0" err="1" smtClean="0"/>
              <a:t>reactive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nitrogen</a:t>
            </a:r>
            <a:r>
              <a:rPr lang="fr-FR" altLang="fr-FR" sz="2400" dirty="0" smtClean="0"/>
              <a:t> Nr flux </a:t>
            </a:r>
            <a:r>
              <a:rPr lang="fr-FR" altLang="fr-FR" sz="2400" dirty="0" err="1" smtClean="0"/>
              <a:t>with</a:t>
            </a:r>
            <a:r>
              <a:rPr lang="fr-FR" altLang="fr-FR" sz="2400" dirty="0" smtClean="0"/>
              <a:t> </a:t>
            </a:r>
            <a:r>
              <a:rPr lang="fr-FR" altLang="fr-FR" sz="2400" b="1" u="sng" dirty="0" err="1" smtClean="0"/>
              <a:t>measurements</a:t>
            </a:r>
            <a:endParaRPr lang="fr-FR" altLang="fr-FR" sz="2400" b="1" u="sng" dirty="0" smtClean="0"/>
          </a:p>
        </p:txBody>
      </p:sp>
      <p:sp>
        <p:nvSpPr>
          <p:cNvPr id="14" name="Espace réservé du texte 4"/>
          <p:cNvSpPr txBox="1">
            <a:spLocks/>
          </p:cNvSpPr>
          <p:nvPr/>
        </p:nvSpPr>
        <p:spPr>
          <a:xfrm>
            <a:off x="4355976" y="2060848"/>
            <a:ext cx="4824536" cy="823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u="sng" dirty="0" err="1" smtClean="0"/>
              <a:t>Particulate</a:t>
            </a:r>
            <a:r>
              <a:rPr lang="fr-FR" altLang="fr-FR" u="sng" dirty="0" smtClean="0"/>
              <a:t> pollution</a:t>
            </a:r>
          </a:p>
          <a:p>
            <a:pPr algn="ctr"/>
            <a:endParaRPr lang="fr-FR" altLang="fr-FR" dirty="0"/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4211960" y="2884760"/>
            <a:ext cx="4968552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2400" dirty="0" err="1" smtClean="0"/>
              <a:t>Reaction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SO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 or HNO</a:t>
            </a:r>
            <a:r>
              <a:rPr lang="fr-FR" sz="2400" baseline="-25000" dirty="0" smtClean="0"/>
              <a:t>3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400" dirty="0" smtClean="0"/>
              <a:t>Production of ammonium </a:t>
            </a:r>
            <a:r>
              <a:rPr lang="fr-FR" sz="2400" dirty="0" err="1" smtClean="0"/>
              <a:t>salts</a:t>
            </a:r>
            <a:r>
              <a:rPr lang="fr-FR" sz="2400" dirty="0"/>
              <a:t> </a:t>
            </a:r>
            <a:r>
              <a:rPr lang="fr-FR" sz="2400" dirty="0" smtClean="0"/>
              <a:t>(PM</a:t>
            </a:r>
            <a:r>
              <a:rPr lang="fr-FR" sz="2400" baseline="-25000" dirty="0" smtClean="0"/>
              <a:t>2.5</a:t>
            </a:r>
            <a:r>
              <a:rPr lang="fr-FR" sz="2400" dirty="0" smtClean="0"/>
              <a:t>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sz="2400" dirty="0" smtClean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  <a:defRPr/>
            </a:pPr>
            <a:r>
              <a:rPr lang="fr-FR" sz="2400" dirty="0" err="1" smtClean="0"/>
              <a:t>Constrain</a:t>
            </a:r>
            <a:r>
              <a:rPr lang="fr-FR" sz="2400" dirty="0" smtClean="0"/>
              <a:t> air </a:t>
            </a:r>
            <a:r>
              <a:rPr lang="fr-FR" sz="2400" dirty="0" err="1" smtClean="0"/>
              <a:t>quality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endParaRPr lang="fr-FR" sz="2400" dirty="0"/>
          </a:p>
          <a:p>
            <a:pPr marL="0" indent="0" algn="ctr">
              <a:buNone/>
              <a:defRPr/>
            </a:pPr>
            <a:r>
              <a:rPr lang="fr-FR" sz="2400" dirty="0" smtClean="0"/>
              <a:t> (</a:t>
            </a:r>
            <a:r>
              <a:rPr lang="fr-FR" sz="2400" dirty="0" err="1" smtClean="0"/>
              <a:t>errors</a:t>
            </a:r>
            <a:r>
              <a:rPr lang="fr-FR" sz="2400" dirty="0" smtClean="0"/>
              <a:t> &gt; 100%) </a:t>
            </a:r>
            <a:r>
              <a:rPr lang="fr-FR" sz="2400" dirty="0" err="1" smtClean="0"/>
              <a:t>with</a:t>
            </a:r>
            <a:r>
              <a:rPr lang="fr-FR" sz="2400" dirty="0" smtClean="0"/>
              <a:t>  </a:t>
            </a:r>
            <a:r>
              <a:rPr lang="fr-FR" sz="2400" b="1" u="sng" dirty="0" err="1" smtClean="0"/>
              <a:t>measurements</a:t>
            </a:r>
            <a:endParaRPr lang="fr-FR" sz="2400" b="1" u="sng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4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endParaRPr lang="fr-FR" sz="1600" baseline="-250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76264" y="1402903"/>
            <a:ext cx="601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In situ </a:t>
            </a:r>
            <a:r>
              <a:rPr lang="fr-FR" sz="2400" b="1" dirty="0" err="1">
                <a:solidFill>
                  <a:srgbClr val="0070C0"/>
                </a:solidFill>
              </a:rPr>
              <a:t>m</a:t>
            </a:r>
            <a:r>
              <a:rPr lang="fr-FR" sz="2400" b="1" dirty="0" err="1" smtClean="0">
                <a:solidFill>
                  <a:srgbClr val="0070C0"/>
                </a:solidFill>
              </a:rPr>
              <a:t>easurements</a:t>
            </a:r>
            <a:r>
              <a:rPr lang="fr-FR" sz="2400" b="1" dirty="0" smtClean="0">
                <a:solidFill>
                  <a:srgbClr val="0070C0"/>
                </a:solidFill>
              </a:rPr>
              <a:t> of NH</a:t>
            </a:r>
            <a:r>
              <a:rPr lang="fr-FR" sz="2400" b="1" baseline="-25000" dirty="0" smtClean="0">
                <a:solidFill>
                  <a:srgbClr val="0070C0"/>
                </a:solidFill>
              </a:rPr>
              <a:t>3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07504" y="3068960"/>
            <a:ext cx="8604250" cy="232683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fr-FR" altLang="fr-FR" sz="2200" dirty="0" smtClean="0"/>
              <a:t>In situ </a:t>
            </a:r>
            <a:r>
              <a:rPr lang="fr-FR" altLang="fr-FR" sz="2200" dirty="0" err="1" smtClean="0"/>
              <a:t>measurements</a:t>
            </a:r>
            <a:r>
              <a:rPr lang="fr-FR" altLang="fr-FR" sz="2200" dirty="0" smtClean="0"/>
              <a:t> techniques are </a:t>
            </a:r>
            <a:r>
              <a:rPr lang="fr-FR" altLang="fr-FR" sz="2200" dirty="0" err="1" smtClean="0"/>
              <a:t>often</a:t>
            </a:r>
            <a:r>
              <a:rPr lang="fr-FR" altLang="fr-FR" sz="2200" dirty="0" smtClean="0"/>
              <a:t> </a:t>
            </a:r>
            <a:r>
              <a:rPr lang="fr-FR" altLang="fr-FR" sz="2200" dirty="0" err="1" smtClean="0"/>
              <a:t>prone</a:t>
            </a:r>
            <a:r>
              <a:rPr lang="fr-FR" altLang="fr-FR" sz="2200" dirty="0" smtClean="0"/>
              <a:t> to </a:t>
            </a:r>
            <a:r>
              <a:rPr lang="fr-FR" altLang="fr-FR" sz="2200" dirty="0" err="1" smtClean="0"/>
              <a:t>sampling</a:t>
            </a:r>
            <a:r>
              <a:rPr lang="fr-FR" altLang="fr-FR" sz="2200" dirty="0"/>
              <a:t> </a:t>
            </a:r>
            <a:r>
              <a:rPr lang="fr-FR" altLang="fr-FR" sz="2200" dirty="0" smtClean="0"/>
              <a:t>artefacts  (</a:t>
            </a:r>
            <a:r>
              <a:rPr lang="fr-FR" altLang="fr-FR" sz="2200" dirty="0" err="1" smtClean="0"/>
              <a:t>von</a:t>
            </a:r>
            <a:r>
              <a:rPr lang="fr-FR" altLang="fr-FR" sz="2200" dirty="0" smtClean="0"/>
              <a:t> </a:t>
            </a:r>
            <a:r>
              <a:rPr lang="fr-FR" altLang="fr-FR" sz="2200" dirty="0" err="1" smtClean="0"/>
              <a:t>Bobrutzki</a:t>
            </a:r>
            <a:r>
              <a:rPr lang="fr-FR" altLang="fr-FR" sz="2200" dirty="0"/>
              <a:t> </a:t>
            </a:r>
            <a:r>
              <a:rPr lang="fr-FR" altLang="fr-FR" sz="2200" dirty="0" smtClean="0"/>
              <a:t>et al. 2010)</a:t>
            </a:r>
            <a:endParaRPr lang="fr-FR" altLang="fr-FR" sz="2200" dirty="0"/>
          </a:p>
          <a:p>
            <a:pPr algn="ctr" eaLnBrk="1" hangingPunct="1">
              <a:buFont typeface="Wingdings" panose="05000000000000000000" pitchFamily="2" charset="2"/>
              <a:buChar char="à"/>
              <a:defRPr/>
            </a:pPr>
            <a:r>
              <a:rPr lang="fr-FR" altLang="fr-FR" sz="2200" dirty="0" smtClean="0"/>
              <a:t>MetNH</a:t>
            </a:r>
            <a:r>
              <a:rPr lang="fr-FR" altLang="fr-FR" sz="2200" baseline="-25000" dirty="0" smtClean="0"/>
              <a:t>3</a:t>
            </a:r>
            <a:r>
              <a:rPr lang="fr-FR" altLang="fr-FR" sz="2200" dirty="0" smtClean="0"/>
              <a:t> group </a:t>
            </a:r>
            <a:r>
              <a:rPr lang="en-US" sz="2200" dirty="0" smtClean="0"/>
              <a:t>“Metrology </a:t>
            </a:r>
            <a:r>
              <a:rPr lang="en-US" sz="2200" dirty="0"/>
              <a:t>for Ammonia in Ambient Air” </a:t>
            </a:r>
            <a:r>
              <a:rPr lang="fr-FR" altLang="fr-FR" sz="2200" dirty="0" smtClean="0"/>
              <a:t>(metnh3.eu)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9512" y="1991742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fr-FR" altLang="fr-FR" sz="2200" dirty="0" smtClean="0">
                <a:sym typeface="Wingdings"/>
              </a:rPr>
              <a:t>Aircraft </a:t>
            </a:r>
            <a:r>
              <a:rPr lang="fr-FR" altLang="fr-FR" sz="2200" dirty="0" err="1" smtClean="0">
                <a:sym typeface="Wingdings"/>
              </a:rPr>
              <a:t>measurements</a:t>
            </a:r>
            <a:r>
              <a:rPr lang="fr-FR" altLang="fr-FR" sz="2200" dirty="0" smtClean="0">
                <a:sym typeface="Wingdings"/>
              </a:rPr>
              <a:t> </a:t>
            </a:r>
          </a:p>
          <a:p>
            <a:r>
              <a:rPr lang="fr-FR" altLang="fr-FR" sz="2200" dirty="0" smtClean="0"/>
              <a:t>‘off-axis ICOS’ (</a:t>
            </a:r>
            <a:r>
              <a:rPr lang="fr-FR" altLang="fr-FR" sz="2200" dirty="0" err="1" smtClean="0"/>
              <a:t>Leen</a:t>
            </a:r>
            <a:r>
              <a:rPr lang="fr-FR" altLang="fr-FR" sz="2200" dirty="0" smtClean="0"/>
              <a:t> et al. 2013)</a:t>
            </a:r>
          </a:p>
          <a:p>
            <a:endParaRPr lang="fr-FR" sz="2200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4661191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→ NH</a:t>
            </a:r>
            <a:r>
              <a:rPr lang="fr-FR" sz="2400" baseline="-25000" dirty="0" smtClean="0">
                <a:solidFill>
                  <a:srgbClr val="C00000"/>
                </a:solidFill>
              </a:rPr>
              <a:t>3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lifetime</a:t>
            </a:r>
            <a:r>
              <a:rPr lang="fr-FR" sz="2400" dirty="0" smtClean="0">
                <a:solidFill>
                  <a:srgbClr val="C00000"/>
                </a:solidFill>
              </a:rPr>
              <a:t> : </a:t>
            </a:r>
            <a:r>
              <a:rPr lang="fr-FR" sz="2400" dirty="0" err="1" smtClean="0">
                <a:solidFill>
                  <a:srgbClr val="C00000"/>
                </a:solidFill>
              </a:rPr>
              <a:t>hours</a:t>
            </a:r>
            <a:r>
              <a:rPr lang="fr-FR" sz="2400" dirty="0" smtClean="0">
                <a:solidFill>
                  <a:srgbClr val="C00000"/>
                </a:solidFill>
              </a:rPr>
              <a:t> to </a:t>
            </a:r>
            <a:r>
              <a:rPr lang="fr-FR" sz="2400" dirty="0" err="1" smtClean="0">
                <a:solidFill>
                  <a:srgbClr val="C00000"/>
                </a:solidFill>
              </a:rPr>
              <a:t>days</a:t>
            </a:r>
            <a:endParaRPr lang="fr-FR" sz="2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C00000"/>
                </a:solidFill>
              </a:rPr>
              <a:t>→ </a:t>
            </a:r>
            <a:r>
              <a:rPr lang="fr-FR" sz="2400" dirty="0" err="1">
                <a:solidFill>
                  <a:srgbClr val="C00000"/>
                </a:solidFill>
              </a:rPr>
              <a:t>V</a:t>
            </a:r>
            <a:r>
              <a:rPr lang="fr-FR" sz="2400" dirty="0" err="1" smtClean="0">
                <a:solidFill>
                  <a:srgbClr val="C00000"/>
                </a:solidFill>
              </a:rPr>
              <a:t>ery</a:t>
            </a:r>
            <a:r>
              <a:rPr lang="fr-FR" sz="2400" dirty="0" smtClean="0">
                <a:solidFill>
                  <a:srgbClr val="C00000"/>
                </a:solidFill>
              </a:rPr>
              <a:t> few in situ </a:t>
            </a:r>
            <a:r>
              <a:rPr lang="fr-FR" sz="2400" dirty="0" err="1" smtClean="0">
                <a:solidFill>
                  <a:srgbClr val="C00000"/>
                </a:solidFill>
              </a:rPr>
              <a:t>continuous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measuring</a:t>
            </a:r>
            <a:r>
              <a:rPr lang="fr-FR" sz="2400" dirty="0" smtClean="0">
                <a:solidFill>
                  <a:srgbClr val="C00000"/>
                </a:solidFill>
              </a:rPr>
              <a:t> stations</a:t>
            </a:r>
            <a:endParaRPr lang="fr-FR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→ </a:t>
            </a:r>
            <a:r>
              <a:rPr lang="fr-FR" sz="2400" dirty="0" err="1">
                <a:solidFill>
                  <a:srgbClr val="C00000"/>
                </a:solidFill>
              </a:rPr>
              <a:t>L</a:t>
            </a:r>
            <a:r>
              <a:rPr lang="fr-FR" sz="2400" dirty="0" err="1" smtClean="0">
                <a:solidFill>
                  <a:srgbClr val="C00000"/>
                </a:solidFill>
              </a:rPr>
              <a:t>ack</a:t>
            </a:r>
            <a:r>
              <a:rPr lang="fr-FR" sz="2400" dirty="0" smtClean="0">
                <a:solidFill>
                  <a:srgbClr val="C00000"/>
                </a:solidFill>
              </a:rPr>
              <a:t> of </a:t>
            </a:r>
            <a:r>
              <a:rPr lang="fr-FR" sz="2400" dirty="0" err="1" smtClean="0">
                <a:solidFill>
                  <a:srgbClr val="C00000"/>
                </a:solidFill>
              </a:rPr>
              <a:t>detailed</a:t>
            </a:r>
            <a:r>
              <a:rPr lang="fr-FR" sz="2400" dirty="0" smtClean="0">
                <a:solidFill>
                  <a:srgbClr val="C00000"/>
                </a:solidFill>
              </a:rPr>
              <a:t> information on </a:t>
            </a:r>
            <a:r>
              <a:rPr lang="fr-FR" sz="2400" dirty="0" err="1" smtClean="0">
                <a:solidFill>
                  <a:srgbClr val="C00000"/>
                </a:solidFill>
              </a:rPr>
              <a:t>its</a:t>
            </a:r>
            <a:r>
              <a:rPr lang="fr-FR" sz="2400" dirty="0" smtClean="0">
                <a:solidFill>
                  <a:srgbClr val="C00000"/>
                </a:solidFill>
              </a:rPr>
              <a:t> vertical distribution 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4618" y="836712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altLang="fr-FR" sz="2800" dirty="0">
                <a:solidFill>
                  <a:srgbClr val="C00000"/>
                </a:solidFill>
              </a:rPr>
              <a:t>NH</a:t>
            </a:r>
            <a:r>
              <a:rPr lang="fr-FR" altLang="fr-FR" sz="2800" baseline="-25000" dirty="0">
                <a:solidFill>
                  <a:srgbClr val="C00000"/>
                </a:solidFill>
              </a:rPr>
              <a:t>3</a:t>
            </a:r>
            <a:r>
              <a:rPr lang="fr-FR" altLang="fr-FR" sz="2800" dirty="0">
                <a:solidFill>
                  <a:srgbClr val="C00000"/>
                </a:solidFill>
              </a:rPr>
              <a:t> </a:t>
            </a:r>
            <a:r>
              <a:rPr lang="fr-FR" altLang="fr-FR" sz="2800" dirty="0" err="1">
                <a:solidFill>
                  <a:srgbClr val="C00000"/>
                </a:solidFill>
              </a:rPr>
              <a:t>is</a:t>
            </a:r>
            <a:r>
              <a:rPr lang="fr-FR" altLang="fr-FR" sz="2800" dirty="0">
                <a:solidFill>
                  <a:srgbClr val="C00000"/>
                </a:solidFill>
              </a:rPr>
              <a:t> </a:t>
            </a:r>
            <a:r>
              <a:rPr lang="fr-FR" altLang="fr-FR" sz="2800" dirty="0" err="1">
                <a:solidFill>
                  <a:srgbClr val="C00000"/>
                </a:solidFill>
              </a:rPr>
              <a:t>challenging</a:t>
            </a:r>
            <a:endParaRPr lang="fr-FR" altLang="fr-FR" sz="2800" dirty="0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endParaRPr lang="fr-FR" sz="1600" baseline="-250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3327" y="1813966"/>
            <a:ext cx="9120673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altLang="fr-FR" sz="2400" dirty="0" smtClean="0"/>
              <a:t>TES/Aura: first FTIR satellite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of NH</a:t>
            </a:r>
            <a:r>
              <a:rPr lang="fr-FR" altLang="fr-FR" sz="2400" baseline="-25000" dirty="0" smtClean="0"/>
              <a:t>3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Beer</a:t>
            </a:r>
            <a:r>
              <a:rPr lang="fr-FR" altLang="fr-FR" sz="2400" dirty="0" smtClean="0"/>
              <a:t> et al. 2008, </a:t>
            </a:r>
            <a:r>
              <a:rPr lang="fr-FR" altLang="fr-FR" sz="2400" dirty="0" err="1" smtClean="0"/>
              <a:t>Shephard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et al. 2011</a:t>
            </a:r>
            <a:r>
              <a:rPr lang="fr-FR" altLang="fr-FR" sz="2400" dirty="0" smtClean="0"/>
              <a:t>, Sun </a:t>
            </a:r>
            <a:r>
              <a:rPr lang="fr-FR" altLang="fr-FR" sz="2400" dirty="0"/>
              <a:t>et al. 2015</a:t>
            </a:r>
            <a:r>
              <a:rPr lang="fr-FR" altLang="fr-FR" sz="2400" dirty="0" smtClean="0"/>
              <a:t>)</a:t>
            </a:r>
          </a:p>
          <a:p>
            <a:pPr>
              <a:defRPr/>
            </a:pPr>
            <a:r>
              <a:rPr lang="fr-FR" altLang="fr-FR" sz="2400" dirty="0" smtClean="0"/>
              <a:t>IASI/</a:t>
            </a:r>
            <a:r>
              <a:rPr lang="fr-FR" altLang="fr-FR" sz="2400" dirty="0" err="1" smtClean="0"/>
              <a:t>MetOp</a:t>
            </a:r>
            <a:r>
              <a:rPr lang="fr-FR" altLang="fr-FR" sz="2400" dirty="0" smtClean="0"/>
              <a:t>: FTIR, Nadir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(Clarisse </a:t>
            </a:r>
            <a:r>
              <a:rPr lang="fr-FR" altLang="fr-FR" sz="2400" dirty="0"/>
              <a:t>et al. 2009</a:t>
            </a:r>
            <a:r>
              <a:rPr lang="fr-FR" altLang="fr-FR" sz="2400" dirty="0" smtClean="0"/>
              <a:t>, Van </a:t>
            </a:r>
            <a:r>
              <a:rPr lang="fr-FR" altLang="fr-FR" sz="2400" dirty="0"/>
              <a:t>Damme et al. </a:t>
            </a:r>
            <a:r>
              <a:rPr lang="fr-FR" altLang="fr-FR" sz="2400" dirty="0" smtClean="0"/>
              <a:t>2013 &amp; 2015…)</a:t>
            </a:r>
          </a:p>
          <a:p>
            <a:pPr>
              <a:defRPr/>
            </a:pPr>
            <a:r>
              <a:rPr lang="fr-FR" altLang="fr-FR" sz="2400" dirty="0" smtClean="0"/>
              <a:t>AIRS/Aqua: </a:t>
            </a:r>
            <a:r>
              <a:rPr lang="fr-FR" altLang="fr-FR" sz="2400" dirty="0" err="1" smtClean="0"/>
              <a:t>grating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spectrometer</a:t>
            </a:r>
            <a:r>
              <a:rPr lang="fr-FR" altLang="fr-FR" sz="2400" dirty="0" smtClean="0"/>
              <a:t> (</a:t>
            </a:r>
            <a:r>
              <a:rPr lang="fr-FR" altLang="fr-FR" sz="2400" dirty="0"/>
              <a:t>Warner et al. </a:t>
            </a:r>
            <a:r>
              <a:rPr lang="fr-FR" altLang="fr-FR" sz="2400" dirty="0" smtClean="0"/>
              <a:t>2016)</a:t>
            </a:r>
          </a:p>
          <a:p>
            <a:pPr>
              <a:defRPr/>
            </a:pPr>
            <a:r>
              <a:rPr lang="fr-FR" altLang="fr-FR" sz="2400" dirty="0" err="1" smtClean="0"/>
              <a:t>CrIS</a:t>
            </a:r>
            <a:r>
              <a:rPr lang="fr-FR" altLang="fr-FR" sz="2400" dirty="0" smtClean="0"/>
              <a:t>/Suomi: </a:t>
            </a:r>
            <a:r>
              <a:rPr lang="fr-FR" altLang="fr-FR" sz="2400" dirty="0"/>
              <a:t>Nadir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Dammers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et al. 2017</a:t>
            </a:r>
            <a:r>
              <a:rPr lang="fr-FR" altLang="fr-FR" sz="2400" dirty="0" smtClean="0"/>
              <a:t>)</a:t>
            </a:r>
            <a:endParaRPr lang="fr-FR" sz="2400" dirty="0"/>
          </a:p>
          <a:p>
            <a:pPr>
              <a:defRPr/>
            </a:pPr>
            <a:r>
              <a:rPr lang="fr-FR" altLang="fr-FR" sz="2400" dirty="0" smtClean="0"/>
              <a:t>MIPAS: </a:t>
            </a:r>
            <a:r>
              <a:rPr lang="fr-FR" altLang="fr-FR" sz="2400" dirty="0" err="1" smtClean="0"/>
              <a:t>Limb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Höpfner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et al. 2016</a:t>
            </a:r>
            <a:r>
              <a:rPr lang="fr-FR" altLang="fr-FR" sz="2400" dirty="0" smtClean="0"/>
              <a:t>)</a:t>
            </a:r>
          </a:p>
          <a:p>
            <a:pPr>
              <a:defRPr/>
            </a:pPr>
            <a:r>
              <a:rPr lang="fr-FR" altLang="fr-FR" sz="2400" b="1" dirty="0" smtClean="0">
                <a:solidFill>
                  <a:srgbClr val="0070C0"/>
                </a:solidFill>
              </a:rPr>
              <a:t>NDACC</a:t>
            </a:r>
            <a:r>
              <a:rPr lang="fr-FR" altLang="fr-FR" sz="2400" dirty="0" smtClean="0"/>
              <a:t>: Ground-</a:t>
            </a:r>
            <a:r>
              <a:rPr lang="fr-FR" altLang="fr-FR" sz="2400" dirty="0" err="1" smtClean="0"/>
              <a:t>based</a:t>
            </a:r>
            <a:r>
              <a:rPr lang="fr-FR" altLang="fr-FR" sz="2400" dirty="0" smtClean="0"/>
              <a:t> FTIR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at </a:t>
            </a:r>
            <a:r>
              <a:rPr lang="fr-FR" altLang="fr-FR" sz="2400" u="sng" dirty="0" smtClean="0"/>
              <a:t>high </a:t>
            </a:r>
            <a:r>
              <a:rPr lang="fr-FR" altLang="fr-FR" sz="2400" u="sng" dirty="0" err="1" smtClean="0"/>
              <a:t>resolution</a:t>
            </a:r>
            <a:r>
              <a:rPr lang="fr-FR" altLang="fr-FR" sz="2400" dirty="0" smtClean="0"/>
              <a:t>: </a:t>
            </a:r>
            <a:r>
              <a:rPr lang="fr-FR" altLang="fr-FR" sz="2400" dirty="0" err="1" smtClean="0"/>
              <a:t>Bremen</a:t>
            </a:r>
            <a:r>
              <a:rPr lang="fr-FR" altLang="fr-FR" sz="2400" dirty="0" smtClean="0"/>
              <a:t>, </a:t>
            </a:r>
            <a:r>
              <a:rPr lang="fr-FR" altLang="fr-FR" sz="2400" dirty="0"/>
              <a:t>Lauder (NZ), </a:t>
            </a:r>
            <a:r>
              <a:rPr lang="fr-FR" altLang="fr-FR" sz="2400" dirty="0" smtClean="0"/>
              <a:t>Réunion Island,  </a:t>
            </a:r>
            <a:r>
              <a:rPr lang="fr-FR" altLang="fr-FR" sz="2400" dirty="0"/>
              <a:t>Jungfraujoch (</a:t>
            </a:r>
            <a:r>
              <a:rPr lang="fr-FR" altLang="fr-FR" sz="2400" dirty="0" err="1" smtClean="0"/>
              <a:t>Switzerland</a:t>
            </a:r>
            <a:r>
              <a:rPr lang="fr-FR" altLang="fr-FR" sz="2400" dirty="0" smtClean="0"/>
              <a:t>) </a:t>
            </a:r>
            <a:r>
              <a:rPr lang="fr-FR" altLang="fr-FR" sz="2400" dirty="0"/>
              <a:t>(</a:t>
            </a:r>
            <a:r>
              <a:rPr lang="fr-FR" altLang="fr-FR" sz="2400" dirty="0" err="1"/>
              <a:t>Dammers</a:t>
            </a:r>
            <a:r>
              <a:rPr lang="fr-FR" altLang="fr-FR" sz="2400" dirty="0"/>
              <a:t>, 2015 &amp; 2016) </a:t>
            </a:r>
          </a:p>
          <a:p>
            <a:pPr>
              <a:defRPr/>
            </a:pPr>
            <a:r>
              <a:rPr lang="fr-FR" altLang="fr-FR" sz="2400" dirty="0"/>
              <a:t>i</a:t>
            </a:r>
            <a:endParaRPr lang="fr-FR" altLang="fr-FR" sz="24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691681" y="1311151"/>
            <a:ext cx="601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</a:rPr>
              <a:t>Measurements</a:t>
            </a:r>
            <a:r>
              <a:rPr lang="fr-FR" sz="2400" b="1" dirty="0" smtClean="0">
                <a:solidFill>
                  <a:srgbClr val="0070C0"/>
                </a:solidFill>
              </a:rPr>
              <a:t> of NH</a:t>
            </a:r>
            <a:r>
              <a:rPr lang="fr-FR" sz="24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2400" b="1" dirty="0" smtClean="0">
                <a:solidFill>
                  <a:srgbClr val="0070C0"/>
                </a:solidFill>
              </a:rPr>
              <a:t> by </a:t>
            </a:r>
            <a:r>
              <a:rPr lang="fr-FR" sz="2400" b="1" dirty="0" err="1" smtClean="0">
                <a:solidFill>
                  <a:srgbClr val="0070C0"/>
                </a:solidFill>
              </a:rPr>
              <a:t>remote-sensing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4618" y="836712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altLang="fr-FR" sz="2800" dirty="0">
                <a:solidFill>
                  <a:srgbClr val="C00000"/>
                </a:solidFill>
              </a:rPr>
              <a:t>NH</a:t>
            </a:r>
            <a:r>
              <a:rPr lang="fr-FR" altLang="fr-FR" sz="2800" baseline="-25000" dirty="0">
                <a:solidFill>
                  <a:srgbClr val="C00000"/>
                </a:solidFill>
              </a:rPr>
              <a:t>3</a:t>
            </a:r>
            <a:r>
              <a:rPr lang="fr-FR" altLang="fr-FR" sz="2800" dirty="0">
                <a:solidFill>
                  <a:srgbClr val="C00000"/>
                </a:solidFill>
              </a:rPr>
              <a:t> </a:t>
            </a:r>
            <a:r>
              <a:rPr lang="fr-FR" altLang="fr-FR" sz="2800" dirty="0" err="1">
                <a:solidFill>
                  <a:srgbClr val="C00000"/>
                </a:solidFill>
              </a:rPr>
              <a:t>is</a:t>
            </a:r>
            <a:r>
              <a:rPr lang="fr-FR" altLang="fr-FR" sz="2800" dirty="0">
                <a:solidFill>
                  <a:srgbClr val="C00000"/>
                </a:solidFill>
              </a:rPr>
              <a:t> </a:t>
            </a:r>
            <a:r>
              <a:rPr lang="fr-FR" altLang="fr-FR" sz="2800" dirty="0" err="1">
                <a:solidFill>
                  <a:srgbClr val="C00000"/>
                </a:solidFill>
              </a:rPr>
              <a:t>challenging</a:t>
            </a:r>
            <a:endParaRPr lang="fr-FR" altLang="fr-FR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37112"/>
            <a:ext cx="8928992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6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endParaRPr lang="fr-FR" sz="1600" baseline="-250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3327" y="1813966"/>
            <a:ext cx="9120673" cy="43513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altLang="fr-FR" sz="2400" dirty="0" smtClean="0"/>
              <a:t>TES/Aura: first FTIR satellite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of NH</a:t>
            </a:r>
            <a:r>
              <a:rPr lang="fr-FR" altLang="fr-FR" sz="2400" baseline="-25000" dirty="0" smtClean="0"/>
              <a:t>3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Beer</a:t>
            </a:r>
            <a:r>
              <a:rPr lang="fr-FR" altLang="fr-FR" sz="2400" dirty="0" smtClean="0"/>
              <a:t> et al. 2008, </a:t>
            </a:r>
            <a:r>
              <a:rPr lang="fr-FR" altLang="fr-FR" sz="2400" dirty="0" err="1" smtClean="0"/>
              <a:t>Shephard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et al. 2011</a:t>
            </a:r>
            <a:r>
              <a:rPr lang="fr-FR" altLang="fr-FR" sz="2400" dirty="0" smtClean="0"/>
              <a:t>, Sun </a:t>
            </a:r>
            <a:r>
              <a:rPr lang="fr-FR" altLang="fr-FR" sz="2400" dirty="0"/>
              <a:t>et al. 2015</a:t>
            </a:r>
            <a:r>
              <a:rPr lang="fr-FR" altLang="fr-FR" sz="2400" dirty="0" smtClean="0"/>
              <a:t>)</a:t>
            </a:r>
          </a:p>
          <a:p>
            <a:pPr>
              <a:defRPr/>
            </a:pPr>
            <a:r>
              <a:rPr lang="fr-FR" altLang="fr-FR" sz="2400" dirty="0" smtClean="0"/>
              <a:t>IASI/</a:t>
            </a:r>
            <a:r>
              <a:rPr lang="fr-FR" altLang="fr-FR" sz="2400" dirty="0" err="1" smtClean="0"/>
              <a:t>MetOp</a:t>
            </a:r>
            <a:r>
              <a:rPr lang="fr-FR" altLang="fr-FR" sz="2400" dirty="0" smtClean="0"/>
              <a:t>: FTIR, Nadir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(Clarisse </a:t>
            </a:r>
            <a:r>
              <a:rPr lang="fr-FR" altLang="fr-FR" sz="2400" dirty="0"/>
              <a:t>et al. 2009</a:t>
            </a:r>
            <a:r>
              <a:rPr lang="fr-FR" altLang="fr-FR" sz="2400" dirty="0" smtClean="0"/>
              <a:t>, Van </a:t>
            </a:r>
            <a:r>
              <a:rPr lang="fr-FR" altLang="fr-FR" sz="2400" dirty="0"/>
              <a:t>Damme et al. </a:t>
            </a:r>
            <a:r>
              <a:rPr lang="fr-FR" altLang="fr-FR" sz="2400" dirty="0" smtClean="0"/>
              <a:t>2013 &amp; 2015…)</a:t>
            </a:r>
          </a:p>
          <a:p>
            <a:pPr>
              <a:defRPr/>
            </a:pPr>
            <a:r>
              <a:rPr lang="fr-FR" altLang="fr-FR" sz="2400" dirty="0" smtClean="0"/>
              <a:t>AIRS/Aqua: </a:t>
            </a:r>
            <a:r>
              <a:rPr lang="fr-FR" altLang="fr-FR" sz="2400" dirty="0" err="1" smtClean="0"/>
              <a:t>grating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spectrometer</a:t>
            </a:r>
            <a:r>
              <a:rPr lang="fr-FR" altLang="fr-FR" sz="2400" dirty="0" smtClean="0"/>
              <a:t> (</a:t>
            </a:r>
            <a:r>
              <a:rPr lang="fr-FR" altLang="fr-FR" sz="2400" dirty="0"/>
              <a:t>Warner et al. </a:t>
            </a:r>
            <a:r>
              <a:rPr lang="fr-FR" altLang="fr-FR" sz="2400" dirty="0" smtClean="0"/>
              <a:t>2016)</a:t>
            </a:r>
          </a:p>
          <a:p>
            <a:pPr>
              <a:defRPr/>
            </a:pPr>
            <a:r>
              <a:rPr lang="fr-FR" altLang="fr-FR" sz="2400" dirty="0" err="1" smtClean="0"/>
              <a:t>CrIS</a:t>
            </a:r>
            <a:r>
              <a:rPr lang="fr-FR" altLang="fr-FR" sz="2400" dirty="0" smtClean="0"/>
              <a:t>/Suomi: </a:t>
            </a:r>
            <a:r>
              <a:rPr lang="fr-FR" altLang="fr-FR" sz="2400" dirty="0"/>
              <a:t>Nadir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Dammers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et al. 2017</a:t>
            </a:r>
            <a:r>
              <a:rPr lang="fr-FR" altLang="fr-FR" sz="2400" dirty="0" smtClean="0"/>
              <a:t>)</a:t>
            </a:r>
            <a:endParaRPr lang="fr-FR" sz="2400" dirty="0"/>
          </a:p>
          <a:p>
            <a:pPr>
              <a:defRPr/>
            </a:pPr>
            <a:r>
              <a:rPr lang="fr-FR" altLang="fr-FR" sz="2400" dirty="0" smtClean="0"/>
              <a:t>MIPAS: </a:t>
            </a:r>
            <a:r>
              <a:rPr lang="fr-FR" altLang="fr-FR" sz="2400" dirty="0" err="1" smtClean="0"/>
              <a:t>Limb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Höpfner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et al. 2016</a:t>
            </a:r>
            <a:r>
              <a:rPr lang="fr-FR" altLang="fr-FR" sz="2400" dirty="0" smtClean="0"/>
              <a:t>)</a:t>
            </a:r>
          </a:p>
          <a:p>
            <a:pPr>
              <a:defRPr/>
            </a:pPr>
            <a:r>
              <a:rPr lang="fr-FR" altLang="fr-FR" sz="2400" b="1" dirty="0" smtClean="0">
                <a:solidFill>
                  <a:srgbClr val="0070C0"/>
                </a:solidFill>
              </a:rPr>
              <a:t>NDACC</a:t>
            </a:r>
            <a:r>
              <a:rPr lang="fr-FR" altLang="fr-FR" sz="2400" dirty="0" smtClean="0"/>
              <a:t>: Ground-</a:t>
            </a:r>
            <a:r>
              <a:rPr lang="fr-FR" altLang="fr-FR" sz="2400" dirty="0" err="1" smtClean="0"/>
              <a:t>based</a:t>
            </a:r>
            <a:r>
              <a:rPr lang="fr-FR" altLang="fr-FR" sz="2400" dirty="0" smtClean="0"/>
              <a:t> FTIR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at </a:t>
            </a:r>
            <a:r>
              <a:rPr lang="fr-FR" altLang="fr-FR" sz="2400" u="sng" dirty="0" smtClean="0"/>
              <a:t>high </a:t>
            </a:r>
            <a:r>
              <a:rPr lang="fr-FR" altLang="fr-FR" sz="2400" u="sng" dirty="0" err="1" smtClean="0"/>
              <a:t>resolution</a:t>
            </a:r>
            <a:r>
              <a:rPr lang="fr-FR" altLang="fr-FR" sz="2400" dirty="0" smtClean="0"/>
              <a:t>: </a:t>
            </a:r>
            <a:r>
              <a:rPr lang="fr-FR" altLang="fr-FR" sz="2400" dirty="0" err="1" smtClean="0"/>
              <a:t>Bremen</a:t>
            </a:r>
            <a:r>
              <a:rPr lang="fr-FR" altLang="fr-FR" sz="2400" dirty="0" smtClean="0"/>
              <a:t>, </a:t>
            </a:r>
            <a:r>
              <a:rPr lang="fr-FR" altLang="fr-FR" sz="2400" dirty="0"/>
              <a:t>Lauder (NZ), </a:t>
            </a:r>
            <a:r>
              <a:rPr lang="fr-FR" altLang="fr-FR" sz="2400" dirty="0" smtClean="0"/>
              <a:t>Réunion Island,  </a:t>
            </a:r>
            <a:r>
              <a:rPr lang="fr-FR" altLang="fr-FR" sz="2400" dirty="0"/>
              <a:t>Jungfraujoch (</a:t>
            </a:r>
            <a:r>
              <a:rPr lang="fr-FR" altLang="fr-FR" sz="2400" dirty="0" err="1" smtClean="0"/>
              <a:t>Switzerland</a:t>
            </a:r>
            <a:r>
              <a:rPr lang="fr-FR" altLang="fr-FR" sz="2400" dirty="0" smtClean="0"/>
              <a:t>) </a:t>
            </a:r>
            <a:r>
              <a:rPr lang="fr-FR" altLang="fr-FR" sz="2400" dirty="0"/>
              <a:t>(</a:t>
            </a:r>
            <a:r>
              <a:rPr lang="fr-FR" altLang="fr-FR" sz="2400" dirty="0" err="1" smtClean="0"/>
              <a:t>Dammers</a:t>
            </a:r>
            <a:r>
              <a:rPr lang="fr-FR" altLang="fr-FR" sz="2400" dirty="0" smtClean="0"/>
              <a:t> et al., </a:t>
            </a:r>
            <a:r>
              <a:rPr lang="fr-FR" altLang="fr-FR" sz="2400" dirty="0"/>
              <a:t>2015 &amp; 2016</a:t>
            </a:r>
            <a:r>
              <a:rPr lang="fr-FR" altLang="fr-FR" sz="2400" dirty="0" smtClean="0"/>
              <a:t>)</a:t>
            </a:r>
          </a:p>
          <a:p>
            <a:pPr marL="0" indent="0">
              <a:buNone/>
              <a:defRPr/>
            </a:pPr>
            <a:r>
              <a:rPr lang="fr-FR" altLang="fr-FR" sz="2400" dirty="0" smtClean="0"/>
              <a:t>     </a:t>
            </a:r>
            <a:r>
              <a:rPr lang="fr-FR" altLang="fr-FR" sz="2400" dirty="0" err="1" smtClean="0"/>
              <a:t>Bremen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DOFs</a:t>
            </a:r>
            <a:r>
              <a:rPr lang="fr-FR" altLang="fr-FR" sz="2400" dirty="0" smtClean="0"/>
              <a:t>= 1.9 </a:t>
            </a:r>
            <a:endParaRPr lang="fr-FR" altLang="fr-FR" sz="2400" dirty="0"/>
          </a:p>
          <a:p>
            <a:pPr>
              <a:defRPr/>
            </a:pPr>
            <a:r>
              <a:rPr lang="fr-FR" altLang="fr-FR" sz="2400" dirty="0"/>
              <a:t>i</a:t>
            </a:r>
            <a:endParaRPr lang="fr-FR" altLang="fr-FR" sz="24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691681" y="1311151"/>
            <a:ext cx="601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</a:rPr>
              <a:t>Measurements</a:t>
            </a:r>
            <a:r>
              <a:rPr lang="fr-FR" sz="2400" b="1" dirty="0" smtClean="0">
                <a:solidFill>
                  <a:srgbClr val="0070C0"/>
                </a:solidFill>
              </a:rPr>
              <a:t> of NH</a:t>
            </a:r>
            <a:r>
              <a:rPr lang="fr-FR" sz="24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2400" b="1" dirty="0" smtClean="0">
                <a:solidFill>
                  <a:srgbClr val="0070C0"/>
                </a:solidFill>
              </a:rPr>
              <a:t> by </a:t>
            </a:r>
            <a:r>
              <a:rPr lang="fr-FR" sz="2400" b="1" dirty="0" err="1" smtClean="0">
                <a:solidFill>
                  <a:srgbClr val="0070C0"/>
                </a:solidFill>
              </a:rPr>
              <a:t>remote-sensing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4618" y="836712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altLang="fr-FR" sz="2800" dirty="0">
                <a:solidFill>
                  <a:srgbClr val="C00000"/>
                </a:solidFill>
              </a:rPr>
              <a:t>NH</a:t>
            </a:r>
            <a:r>
              <a:rPr lang="fr-FR" altLang="fr-FR" sz="2800" baseline="-25000" dirty="0">
                <a:solidFill>
                  <a:srgbClr val="C00000"/>
                </a:solidFill>
              </a:rPr>
              <a:t>3</a:t>
            </a:r>
            <a:r>
              <a:rPr lang="fr-FR" altLang="fr-FR" sz="2800" dirty="0">
                <a:solidFill>
                  <a:srgbClr val="C00000"/>
                </a:solidFill>
              </a:rPr>
              <a:t> </a:t>
            </a:r>
            <a:r>
              <a:rPr lang="fr-FR" altLang="fr-FR" sz="2800" dirty="0" err="1">
                <a:solidFill>
                  <a:srgbClr val="C00000"/>
                </a:solidFill>
              </a:rPr>
              <a:t>is</a:t>
            </a:r>
            <a:r>
              <a:rPr lang="fr-FR" altLang="fr-FR" sz="2800" dirty="0">
                <a:solidFill>
                  <a:srgbClr val="C00000"/>
                </a:solidFill>
              </a:rPr>
              <a:t> </a:t>
            </a:r>
            <a:r>
              <a:rPr lang="fr-FR" altLang="fr-FR" sz="2800" dirty="0" err="1">
                <a:solidFill>
                  <a:srgbClr val="C00000"/>
                </a:solidFill>
              </a:rPr>
              <a:t>challenging</a:t>
            </a:r>
            <a:endParaRPr lang="fr-FR" altLang="fr-FR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30155"/>
            <a:ext cx="8928992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1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44624"/>
            <a:ext cx="453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region (France), from the OASIS FTIR solar observatory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Measurements</a:t>
            </a:r>
            <a:r>
              <a:rPr lang="fr-FR" sz="1600" b="1" dirty="0" smtClean="0">
                <a:solidFill>
                  <a:srgbClr val="0070C0"/>
                </a:solidFill>
              </a:rPr>
              <a:t> of NH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3</a:t>
            </a:r>
            <a:endParaRPr lang="fr-FR" sz="1600" baseline="-250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3327" y="1813966"/>
            <a:ext cx="9120673" cy="43513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altLang="fr-FR" sz="2400" dirty="0" smtClean="0"/>
              <a:t>TES/Aura: first FTIR satellite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of NH</a:t>
            </a:r>
            <a:r>
              <a:rPr lang="fr-FR" altLang="fr-FR" sz="2400" baseline="-25000" dirty="0" smtClean="0"/>
              <a:t>3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Beer</a:t>
            </a:r>
            <a:r>
              <a:rPr lang="fr-FR" altLang="fr-FR" sz="2400" dirty="0" smtClean="0"/>
              <a:t> et al. 2008, </a:t>
            </a:r>
            <a:r>
              <a:rPr lang="fr-FR" altLang="fr-FR" sz="2400" dirty="0" err="1" smtClean="0"/>
              <a:t>Shephard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et al. 2011</a:t>
            </a:r>
            <a:r>
              <a:rPr lang="fr-FR" altLang="fr-FR" sz="2400" dirty="0" smtClean="0"/>
              <a:t>, Sun </a:t>
            </a:r>
            <a:r>
              <a:rPr lang="fr-FR" altLang="fr-FR" sz="2400" dirty="0"/>
              <a:t>et al. 2015</a:t>
            </a:r>
            <a:r>
              <a:rPr lang="fr-FR" altLang="fr-FR" sz="2400" dirty="0" smtClean="0"/>
              <a:t>)</a:t>
            </a:r>
          </a:p>
          <a:p>
            <a:pPr>
              <a:defRPr/>
            </a:pPr>
            <a:r>
              <a:rPr lang="fr-FR" altLang="fr-FR" sz="2400" dirty="0" smtClean="0"/>
              <a:t>IASI/</a:t>
            </a:r>
            <a:r>
              <a:rPr lang="fr-FR" altLang="fr-FR" sz="2400" dirty="0" err="1" smtClean="0"/>
              <a:t>MetOp</a:t>
            </a:r>
            <a:r>
              <a:rPr lang="fr-FR" altLang="fr-FR" sz="2400" dirty="0" smtClean="0"/>
              <a:t>: FTIR, Nadir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(Clarisse </a:t>
            </a:r>
            <a:r>
              <a:rPr lang="fr-FR" altLang="fr-FR" sz="2400" dirty="0"/>
              <a:t>et al. 2009</a:t>
            </a:r>
            <a:r>
              <a:rPr lang="fr-FR" altLang="fr-FR" sz="2400" dirty="0" smtClean="0"/>
              <a:t>, Van </a:t>
            </a:r>
            <a:r>
              <a:rPr lang="fr-FR" altLang="fr-FR" sz="2400" dirty="0"/>
              <a:t>Damme et al. </a:t>
            </a:r>
            <a:r>
              <a:rPr lang="fr-FR" altLang="fr-FR" sz="2400" dirty="0" smtClean="0"/>
              <a:t>2013 &amp; 2015…)</a:t>
            </a:r>
          </a:p>
          <a:p>
            <a:pPr>
              <a:defRPr/>
            </a:pPr>
            <a:r>
              <a:rPr lang="fr-FR" altLang="fr-FR" sz="2400" dirty="0" smtClean="0"/>
              <a:t>AIRS/Aqua: </a:t>
            </a:r>
            <a:r>
              <a:rPr lang="fr-FR" altLang="fr-FR" sz="2400" dirty="0" err="1" smtClean="0"/>
              <a:t>grating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spectrometer</a:t>
            </a:r>
            <a:r>
              <a:rPr lang="fr-FR" altLang="fr-FR" sz="2400" dirty="0" smtClean="0"/>
              <a:t> (</a:t>
            </a:r>
            <a:r>
              <a:rPr lang="fr-FR" altLang="fr-FR" sz="2400" dirty="0"/>
              <a:t>Warner et al. </a:t>
            </a:r>
            <a:r>
              <a:rPr lang="fr-FR" altLang="fr-FR" sz="2400" dirty="0" smtClean="0"/>
              <a:t>2016)</a:t>
            </a:r>
          </a:p>
          <a:p>
            <a:pPr>
              <a:defRPr/>
            </a:pPr>
            <a:r>
              <a:rPr lang="fr-FR" altLang="fr-FR" sz="2400" dirty="0" err="1" smtClean="0"/>
              <a:t>CrIS</a:t>
            </a:r>
            <a:r>
              <a:rPr lang="fr-FR" altLang="fr-FR" sz="2400" dirty="0" smtClean="0"/>
              <a:t>/Suomi: </a:t>
            </a:r>
            <a:r>
              <a:rPr lang="fr-FR" altLang="fr-FR" sz="2400" dirty="0"/>
              <a:t>Nadir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Dammers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et al. 2017</a:t>
            </a:r>
            <a:r>
              <a:rPr lang="fr-FR" altLang="fr-FR" sz="2400" dirty="0" smtClean="0"/>
              <a:t>)</a:t>
            </a:r>
            <a:endParaRPr lang="fr-FR" sz="2400" dirty="0"/>
          </a:p>
          <a:p>
            <a:pPr>
              <a:defRPr/>
            </a:pPr>
            <a:r>
              <a:rPr lang="fr-FR" altLang="fr-FR" sz="2400" dirty="0" smtClean="0"/>
              <a:t>MIPAS: </a:t>
            </a:r>
            <a:r>
              <a:rPr lang="fr-FR" altLang="fr-FR" sz="2400" dirty="0" err="1" smtClean="0"/>
              <a:t>Limb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Höpfner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et al. 2016</a:t>
            </a:r>
            <a:r>
              <a:rPr lang="fr-FR" altLang="fr-FR" sz="2400" dirty="0" smtClean="0"/>
              <a:t>)</a:t>
            </a:r>
          </a:p>
          <a:p>
            <a:pPr>
              <a:defRPr/>
            </a:pPr>
            <a:r>
              <a:rPr lang="fr-FR" altLang="fr-FR" sz="2400" b="1" dirty="0" smtClean="0">
                <a:solidFill>
                  <a:srgbClr val="0070C0"/>
                </a:solidFill>
              </a:rPr>
              <a:t>NDACC</a:t>
            </a:r>
            <a:r>
              <a:rPr lang="fr-FR" altLang="fr-FR" sz="2400" dirty="0" smtClean="0"/>
              <a:t>: Ground-</a:t>
            </a:r>
            <a:r>
              <a:rPr lang="fr-FR" altLang="fr-FR" sz="2400" dirty="0" err="1" smtClean="0"/>
              <a:t>based</a:t>
            </a:r>
            <a:r>
              <a:rPr lang="fr-FR" altLang="fr-FR" sz="2400" dirty="0" smtClean="0"/>
              <a:t> FTIR </a:t>
            </a:r>
            <a:r>
              <a:rPr lang="fr-FR" altLang="fr-FR" sz="2400" dirty="0" err="1" smtClean="0"/>
              <a:t>measurements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at </a:t>
            </a:r>
            <a:r>
              <a:rPr lang="fr-FR" altLang="fr-FR" sz="2400" u="sng" dirty="0" smtClean="0"/>
              <a:t>high </a:t>
            </a:r>
            <a:r>
              <a:rPr lang="fr-FR" altLang="fr-FR" sz="2400" u="sng" dirty="0" err="1" smtClean="0"/>
              <a:t>resolution</a:t>
            </a:r>
            <a:r>
              <a:rPr lang="fr-FR" altLang="fr-FR" sz="2400" dirty="0" smtClean="0"/>
              <a:t>: </a:t>
            </a:r>
            <a:r>
              <a:rPr lang="fr-FR" altLang="fr-FR" sz="2400" dirty="0" err="1" smtClean="0"/>
              <a:t>Bremen</a:t>
            </a:r>
            <a:r>
              <a:rPr lang="fr-FR" altLang="fr-FR" sz="2400" dirty="0" smtClean="0"/>
              <a:t>, </a:t>
            </a:r>
            <a:r>
              <a:rPr lang="fr-FR" altLang="fr-FR" sz="2400" dirty="0"/>
              <a:t>Lauder (NZ), </a:t>
            </a:r>
            <a:r>
              <a:rPr lang="fr-FR" altLang="fr-FR" sz="2400" dirty="0" smtClean="0"/>
              <a:t>Réunion Island,  </a:t>
            </a:r>
            <a:r>
              <a:rPr lang="fr-FR" altLang="fr-FR" sz="2400" dirty="0"/>
              <a:t>Jungfraujoch (</a:t>
            </a:r>
            <a:r>
              <a:rPr lang="fr-FR" altLang="fr-FR" sz="2400" dirty="0" err="1" smtClean="0"/>
              <a:t>Switzerland</a:t>
            </a:r>
            <a:r>
              <a:rPr lang="fr-FR" altLang="fr-FR" sz="2400" dirty="0" smtClean="0"/>
              <a:t>) </a:t>
            </a:r>
            <a:r>
              <a:rPr lang="fr-FR" altLang="fr-FR" sz="2400" dirty="0"/>
              <a:t>(</a:t>
            </a:r>
            <a:r>
              <a:rPr lang="fr-FR" altLang="fr-FR" sz="2400" dirty="0" err="1" smtClean="0"/>
              <a:t>Dammers</a:t>
            </a:r>
            <a:r>
              <a:rPr lang="fr-FR" altLang="fr-FR" sz="2400" dirty="0" smtClean="0"/>
              <a:t> et al., </a:t>
            </a:r>
            <a:r>
              <a:rPr lang="fr-FR" altLang="fr-FR" sz="2400" dirty="0"/>
              <a:t>2015 &amp; 2016) </a:t>
            </a:r>
            <a:endParaRPr lang="fr-FR" altLang="fr-FR" sz="2400" dirty="0" smtClean="0"/>
          </a:p>
          <a:p>
            <a:pPr marL="0" indent="0">
              <a:buNone/>
              <a:defRPr/>
            </a:pPr>
            <a:r>
              <a:rPr lang="fr-FR" altLang="fr-FR" sz="2400" dirty="0" smtClean="0"/>
              <a:t>     </a:t>
            </a:r>
            <a:r>
              <a:rPr lang="fr-FR" altLang="fr-FR" sz="2400" dirty="0" err="1" smtClean="0"/>
              <a:t>Bremen</a:t>
            </a:r>
            <a:r>
              <a:rPr lang="fr-FR" altLang="fr-FR" sz="2400" dirty="0" smtClean="0"/>
              <a:t> </a:t>
            </a:r>
            <a:r>
              <a:rPr lang="fr-FR" altLang="fr-FR" sz="2400" dirty="0" err="1"/>
              <a:t>DOFs</a:t>
            </a:r>
            <a:r>
              <a:rPr lang="fr-FR" altLang="fr-FR" sz="2400" dirty="0"/>
              <a:t>= 1.9 </a:t>
            </a:r>
          </a:p>
          <a:p>
            <a:pPr eaLnBrk="1" hangingPunct="1">
              <a:defRPr/>
            </a:pPr>
            <a:r>
              <a:rPr lang="fr-FR" altLang="fr-FR" sz="2400" b="1" dirty="0" err="1" smtClean="0">
                <a:solidFill>
                  <a:srgbClr val="0070C0"/>
                </a:solidFill>
              </a:rPr>
              <a:t>Mid-resolution</a:t>
            </a:r>
            <a:r>
              <a:rPr lang="fr-FR" altLang="fr-FR" sz="2400" b="1" dirty="0" smtClean="0">
                <a:solidFill>
                  <a:srgbClr val="0070C0"/>
                </a:solidFill>
              </a:rPr>
              <a:t>? </a:t>
            </a:r>
            <a:r>
              <a:rPr lang="fr-FR" altLang="fr-FR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OASIS</a:t>
            </a:r>
            <a:endParaRPr lang="fr-FR" altLang="fr-FR" sz="2400" b="1" dirty="0" smtClean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91681" y="1311151"/>
            <a:ext cx="601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</a:rPr>
              <a:t>Measurements</a:t>
            </a:r>
            <a:r>
              <a:rPr lang="fr-FR" sz="2400" b="1" dirty="0" smtClean="0">
                <a:solidFill>
                  <a:srgbClr val="0070C0"/>
                </a:solidFill>
              </a:rPr>
              <a:t> of NH</a:t>
            </a:r>
            <a:r>
              <a:rPr lang="fr-FR" sz="2400" b="1" baseline="-25000" dirty="0" smtClean="0">
                <a:solidFill>
                  <a:srgbClr val="0070C0"/>
                </a:solidFill>
              </a:rPr>
              <a:t>3</a:t>
            </a:r>
            <a:r>
              <a:rPr lang="fr-FR" sz="2400" b="1" dirty="0" smtClean="0">
                <a:solidFill>
                  <a:srgbClr val="0070C0"/>
                </a:solidFill>
              </a:rPr>
              <a:t> by </a:t>
            </a:r>
            <a:r>
              <a:rPr lang="fr-FR" sz="2400" b="1" dirty="0" err="1" smtClean="0">
                <a:solidFill>
                  <a:srgbClr val="0070C0"/>
                </a:solidFill>
              </a:rPr>
              <a:t>remote-sensing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4618" y="836712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altLang="fr-FR" sz="2800" dirty="0">
                <a:solidFill>
                  <a:srgbClr val="C00000"/>
                </a:solidFill>
              </a:rPr>
              <a:t>NH</a:t>
            </a:r>
            <a:r>
              <a:rPr lang="fr-FR" altLang="fr-FR" sz="2800" baseline="-25000" dirty="0">
                <a:solidFill>
                  <a:srgbClr val="C00000"/>
                </a:solidFill>
              </a:rPr>
              <a:t>3</a:t>
            </a:r>
            <a:r>
              <a:rPr lang="fr-FR" altLang="fr-FR" sz="2800" dirty="0">
                <a:solidFill>
                  <a:srgbClr val="C00000"/>
                </a:solidFill>
              </a:rPr>
              <a:t> </a:t>
            </a:r>
            <a:r>
              <a:rPr lang="fr-FR" altLang="fr-FR" sz="2800" dirty="0" err="1">
                <a:solidFill>
                  <a:srgbClr val="C00000"/>
                </a:solidFill>
              </a:rPr>
              <a:t>is</a:t>
            </a:r>
            <a:r>
              <a:rPr lang="fr-FR" altLang="fr-FR" sz="2800" dirty="0">
                <a:solidFill>
                  <a:srgbClr val="C00000"/>
                </a:solidFill>
              </a:rPr>
              <a:t> </a:t>
            </a:r>
            <a:r>
              <a:rPr lang="fr-FR" altLang="fr-FR" sz="2800" dirty="0" err="1">
                <a:solidFill>
                  <a:srgbClr val="C00000"/>
                </a:solidFill>
              </a:rPr>
              <a:t>challenging</a:t>
            </a:r>
            <a:endParaRPr lang="fr-FR" altLang="fr-FR" sz="2800" dirty="0">
              <a:solidFill>
                <a:srgbClr val="C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5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4" y="1467533"/>
            <a:ext cx="6204942" cy="511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83568" y="4462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 multi-year ground-based measurements of NH3 total columns over the Paris </a:t>
            </a:r>
          </a:p>
          <a:p>
            <a:r>
              <a:rPr lang="en-US" sz="1000" b="1" dirty="0" smtClean="0"/>
              <a:t>region (France), from the OASIS FTIR solar observatory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OASIS </a:t>
            </a:r>
            <a:r>
              <a:rPr lang="fr-FR" sz="1600" b="1" dirty="0" err="1" smtClean="0">
                <a:solidFill>
                  <a:srgbClr val="0070C0"/>
                </a:solidFill>
              </a:rPr>
              <a:t>observatory</a:t>
            </a:r>
            <a:r>
              <a:rPr lang="fr-FR" sz="1600" b="1" dirty="0" smtClean="0">
                <a:solidFill>
                  <a:srgbClr val="0070C0"/>
                </a:solidFill>
              </a:rPr>
              <a:t> over the Paris </a:t>
            </a:r>
            <a:r>
              <a:rPr lang="fr-FR" sz="1600" b="1" dirty="0" err="1" smtClean="0">
                <a:solidFill>
                  <a:srgbClr val="0070C0"/>
                </a:solidFill>
              </a:rPr>
              <a:t>region</a:t>
            </a:r>
            <a:endParaRPr lang="fr-FR" sz="1600" baseline="-250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9633" y="683404"/>
            <a:ext cx="648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Paris </a:t>
            </a:r>
            <a:r>
              <a:rPr lang="fr-FR" sz="2400" b="1" dirty="0" err="1" smtClean="0">
                <a:solidFill>
                  <a:srgbClr val="C00000"/>
                </a:solidFill>
              </a:rPr>
              <a:t>region</a:t>
            </a:r>
            <a:r>
              <a:rPr lang="fr-FR" sz="2400" b="1" dirty="0" smtClean="0">
                <a:solidFill>
                  <a:srgbClr val="C00000"/>
                </a:solidFill>
              </a:rPr>
              <a:t> = 12 million people </a:t>
            </a:r>
            <a:r>
              <a:rPr lang="fr-FR" sz="2400" b="1" dirty="0" err="1" smtClean="0">
                <a:solidFill>
                  <a:srgbClr val="C00000"/>
                </a:solidFill>
              </a:rPr>
              <a:t>megacity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+ </a:t>
            </a:r>
            <a:r>
              <a:rPr lang="en-US" sz="2400" b="1" dirty="0">
                <a:solidFill>
                  <a:srgbClr val="C00000"/>
                </a:solidFill>
              </a:rPr>
              <a:t>a large rural </a:t>
            </a:r>
            <a:r>
              <a:rPr lang="en-US" sz="2400" b="1" dirty="0" smtClean="0">
                <a:solidFill>
                  <a:srgbClr val="C00000"/>
                </a:solidFill>
              </a:rPr>
              <a:t>area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1560567"/>
            <a:ext cx="2808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ight green: fields</a:t>
            </a:r>
          </a:p>
          <a:p>
            <a:pPr algn="ctr"/>
            <a:r>
              <a:rPr lang="en-US" dirty="0" smtClean="0"/>
              <a:t>  Dark green: woods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12160" y="6165304"/>
            <a:ext cx="1969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DRIAAF/ </a:t>
            </a:r>
            <a:r>
              <a:rPr lang="fr-FR" sz="1200" dirty="0" smtClean="0"/>
              <a:t>SRISE, </a:t>
            </a:r>
            <a:r>
              <a:rPr lang="fr-FR" sz="1200" dirty="0" err="1" smtClean="0"/>
              <a:t>january</a:t>
            </a:r>
            <a:r>
              <a:rPr lang="fr-FR" sz="1200" dirty="0" smtClean="0"/>
              <a:t> </a:t>
            </a:r>
            <a:r>
              <a:rPr lang="fr-FR" sz="1200" dirty="0"/>
              <a:t>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B1AA-784F-40D7-BA72-FFD267ECF41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3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1849</Words>
  <Application>Microsoft Office PowerPoint</Application>
  <PresentationFormat>Affichage à l'écran (4:3)</PresentationFormat>
  <Paragraphs>250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Why studying ammonia (NH3) ?</vt:lpstr>
      <vt:lpstr>Why studying ammonia (NH3) ?</vt:lpstr>
      <vt:lpstr>Why studying ammonia (NH3)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chelin</dc:creator>
  <cp:lastModifiedBy>chelin</cp:lastModifiedBy>
  <cp:revision>180</cp:revision>
  <dcterms:created xsi:type="dcterms:W3CDTF">2017-05-23T13:08:52Z</dcterms:created>
  <dcterms:modified xsi:type="dcterms:W3CDTF">2017-09-18T09:50:28Z</dcterms:modified>
</cp:coreProperties>
</file>