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2"/>
  </p:notesMasterIdLst>
  <p:sldIdLst>
    <p:sldId id="256" r:id="rId2"/>
    <p:sldId id="260" r:id="rId3"/>
    <p:sldId id="269" r:id="rId4"/>
    <p:sldId id="278" r:id="rId5"/>
    <p:sldId id="273" r:id="rId6"/>
    <p:sldId id="262" r:id="rId7"/>
    <p:sldId id="302" r:id="rId8"/>
    <p:sldId id="311" r:id="rId9"/>
    <p:sldId id="316" r:id="rId10"/>
    <p:sldId id="287" r:id="rId11"/>
    <p:sldId id="288" r:id="rId12"/>
    <p:sldId id="303" r:id="rId13"/>
    <p:sldId id="304" r:id="rId14"/>
    <p:sldId id="315" r:id="rId15"/>
    <p:sldId id="306" r:id="rId16"/>
    <p:sldId id="307" r:id="rId17"/>
    <p:sldId id="308" r:id="rId18"/>
    <p:sldId id="314" r:id="rId19"/>
    <p:sldId id="312" r:id="rId20"/>
    <p:sldId id="290" r:id="rId21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0C60673-E1F0-467D-BC76-47AC7A6E167B}">
          <p14:sldIdLst>
            <p14:sldId id="256"/>
            <p14:sldId id="260"/>
            <p14:sldId id="269"/>
            <p14:sldId id="278"/>
            <p14:sldId id="273"/>
            <p14:sldId id="262"/>
            <p14:sldId id="302"/>
            <p14:sldId id="311"/>
            <p14:sldId id="316"/>
            <p14:sldId id="287"/>
            <p14:sldId id="288"/>
            <p14:sldId id="303"/>
            <p14:sldId id="304"/>
            <p14:sldId id="315"/>
            <p14:sldId id="306"/>
            <p14:sldId id="307"/>
            <p14:sldId id="308"/>
            <p14:sldId id="314"/>
            <p14:sldId id="312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mtry Koshelev" initials="DK" lastIdx="2" clrIdx="0">
    <p:extLst>
      <p:ext uri="{19B8F6BF-5375-455C-9EA6-DF929625EA0E}">
        <p15:presenceInfo xmlns:p15="http://schemas.microsoft.com/office/powerpoint/2012/main" userId="96d05550593d33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181"/>
    <a:srgbClr val="FF858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0322" autoAdjust="0"/>
  </p:normalViewPr>
  <p:slideViewPr>
    <p:cSldViewPr snapToGrid="0">
      <p:cViewPr varScale="1">
        <p:scale>
          <a:sx n="93" d="100"/>
          <a:sy n="93" d="100"/>
        </p:scale>
        <p:origin x="1098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0E2BFFF-4FCF-4648-901B-98AF2A901C35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FCA2171-B1E5-41B8-90A6-4AFA1BB4CA3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0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TCCON network &amp; approach has been developed for remote sites. How does it work in a urban area ?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37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Study impact of polluted boundary layer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Compare TCCON approach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apriori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with polluted boundary layer situation in case studies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Strategies to develop for TCCON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96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real measured </a:t>
            </a:r>
            <a:r>
              <a:rPr lang="en-US" baseline="0" dirty="0" err="1" smtClean="0"/>
              <a:t>specta</a:t>
            </a:r>
            <a:r>
              <a:rPr lang="en-US" baseline="0" dirty="0" smtClean="0"/>
              <a:t>. To retrieve abundances of the gases from it we are using a software GFIT.</a:t>
            </a:r>
            <a:endParaRPr lang="en-US" dirty="0" smtClean="0"/>
          </a:p>
          <a:p>
            <a:r>
              <a:rPr lang="en-US" dirty="0" err="1" smtClean="0"/>
              <a:t>Gfit</a:t>
            </a:r>
            <a:r>
              <a:rPr lang="en-US" dirty="0" smtClean="0"/>
              <a:t> –</a:t>
            </a:r>
            <a:r>
              <a:rPr lang="en-US" baseline="0" dirty="0" smtClean="0"/>
              <a:t> spectra fitting program. It is used by all TCCON sites to determine the abundances of atmospheric trace gases from infrared </a:t>
            </a:r>
            <a:r>
              <a:rPr lang="en-US" baseline="0" dirty="0" err="1" smtClean="0"/>
              <a:t>absorttion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specta</a:t>
            </a:r>
            <a:endParaRPr lang="en-US" baseline="0" dirty="0" smtClean="0"/>
          </a:p>
          <a:p>
            <a:r>
              <a:rPr lang="en-US" sz="1300" dirty="0"/>
              <a:t>GFIT is nonlinear least squares fitting algorithm used to analyze solar absorption spectra on the basis of inversion methods.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71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5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retrieve correct values of gases concentration we need to</a:t>
            </a:r>
            <a:r>
              <a:rPr lang="en-US" baseline="0" dirty="0" smtClean="0"/>
              <a:t> keep instrument in good alignment all of the time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48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retrieve correct values of gases concentration we need to</a:t>
            </a:r>
            <a:r>
              <a:rPr lang="en-US" baseline="0" dirty="0" smtClean="0"/>
              <a:t> keep instrument in good alignment all of the time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0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In order to retrieve GHG concentrations, FTIR spectra have to be analyzed by means of the inversion theory</a:t>
            </a:r>
            <a:r>
              <a:rPr lang="en-US" sz="1300" dirty="0" smtClean="0"/>
              <a:t>.</a:t>
            </a:r>
          </a:p>
          <a:p>
            <a:r>
              <a:rPr lang="en-US" sz="1300" dirty="0"/>
              <a:t/>
            </a:r>
            <a:br>
              <a:rPr lang="en-US" sz="1300" dirty="0"/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80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a) explique utilisation en TCCON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b) point ce que tu as fait</a:t>
            </a:r>
          </a:p>
          <a:p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is a real measured </a:t>
            </a:r>
            <a:r>
              <a:rPr lang="en-US" baseline="0" dirty="0" err="1" smtClean="0"/>
              <a:t>specta</a:t>
            </a:r>
            <a:r>
              <a:rPr lang="en-US" baseline="0" dirty="0" smtClean="0"/>
              <a:t>. To retrieve abundances of the gases from it we are using a software GFIT.</a:t>
            </a:r>
            <a:endParaRPr lang="en-US" dirty="0" smtClean="0"/>
          </a:p>
          <a:p>
            <a:r>
              <a:rPr lang="en-US" dirty="0" err="1" smtClean="0"/>
              <a:t>Gfit</a:t>
            </a:r>
            <a:r>
              <a:rPr lang="en-US" dirty="0" smtClean="0"/>
              <a:t> –</a:t>
            </a:r>
            <a:r>
              <a:rPr lang="en-US" baseline="0" dirty="0" smtClean="0"/>
              <a:t> spectra fitting program. It is used by all TCCON sites to determine the abundances of atmospheric trace gases from infrared </a:t>
            </a:r>
            <a:r>
              <a:rPr lang="en-US" baseline="0" dirty="0" err="1" smtClean="0"/>
              <a:t>absorttion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specta</a:t>
            </a:r>
            <a:endParaRPr lang="en-US" baseline="0" dirty="0" smtClean="0"/>
          </a:p>
          <a:p>
            <a:r>
              <a:rPr lang="en-US" sz="1300" dirty="0"/>
              <a:t>GFIT is nonlinear least squares fitting algorithm used to analyze solar absorption spectra on the basis of inversion methods.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17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create a theoretical</a:t>
            </a:r>
            <a:r>
              <a:rPr lang="en-US" baseline="0" dirty="0" smtClean="0"/>
              <a:t> spectra we are using a priori profiles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18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real measured </a:t>
            </a:r>
            <a:r>
              <a:rPr lang="en-US" baseline="0" dirty="0" err="1" smtClean="0"/>
              <a:t>specta</a:t>
            </a:r>
            <a:r>
              <a:rPr lang="en-US" baseline="0" dirty="0" smtClean="0"/>
              <a:t>. To retrieve abundances of the gases from it we are using a software GFIT.</a:t>
            </a:r>
            <a:endParaRPr lang="en-US" dirty="0" smtClean="0"/>
          </a:p>
          <a:p>
            <a:r>
              <a:rPr lang="en-US" dirty="0" err="1" smtClean="0"/>
              <a:t>Gfit</a:t>
            </a:r>
            <a:r>
              <a:rPr lang="en-US" dirty="0" smtClean="0"/>
              <a:t> –</a:t>
            </a:r>
            <a:r>
              <a:rPr lang="en-US" baseline="0" dirty="0" smtClean="0"/>
              <a:t> spectra fitting program. It is used by all TCCON sites to determine the abundances of atmospheric trace gases from infrared </a:t>
            </a:r>
            <a:r>
              <a:rPr lang="en-US" baseline="0" dirty="0" err="1" smtClean="0"/>
              <a:t>absorttion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specta</a:t>
            </a:r>
            <a:endParaRPr lang="en-US" baseline="0" dirty="0" smtClean="0"/>
          </a:p>
          <a:p>
            <a:r>
              <a:rPr lang="en-US" sz="1300" dirty="0"/>
              <a:t>GFIT is nonlinear least squares fitting algorithm used to analyze solar absorption spectra on the basis of inversion methods.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64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A2171-B1E5-41B8-90A6-4AFA1BB4CA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2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31183-1234-458A-B9E4-5E7D7515DA55}" type="datetime1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06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C967-3194-43F6-AD83-2F60EE89F905}" type="datetime1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6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D96C-8335-474F-9265-AD6D6C20BC8D}" type="datetime1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3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88F6-BDC1-4C85-A120-0DBFB9481150}" type="datetime1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03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3CCE1-B102-4CA0-B0A8-20C91F668826}" type="datetime1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9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20FF0-10B1-4FAF-A24B-EACDB5DA0720}" type="datetime1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B31F-83B1-48F9-9C29-61A4E03AEECF}" type="datetime1">
              <a:rPr lang="en-US" smtClean="0"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4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8E542-EEBC-41F8-8297-2976D62DC467}" type="datetime1">
              <a:rPr lang="en-US" smtClean="0"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C0240-2418-4578-BF1B-BA03E674611A}" type="datetime1">
              <a:rPr lang="en-US" smtClean="0"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3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E54A-CD10-4245-A4A0-4418A34AB4A8}" type="datetime1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5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8822-BD2B-47AF-A86D-2F65D9E75076}" type="datetime1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3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FF8A4-E14F-49A8-9BDD-EFBB575A6E92}" type="datetime1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9F46C-4332-4373-A902-6E82D8CBA65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3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10572" y="2734095"/>
            <a:ext cx="8770856" cy="2387600"/>
          </a:xfrm>
        </p:spPr>
        <p:txBody>
          <a:bodyPr>
            <a:noAutofit/>
          </a:bodyPr>
          <a:lstStyle/>
          <a:p>
            <a:r>
              <a:rPr lang="en-US" sz="5400" b="1" cap="small" dirty="0" smtClean="0">
                <a:latin typeface="AvenirNext LT Pro Regular" panose="020B0504020202020204" pitchFamily="34" charset="0"/>
              </a:rPr>
              <a:t>TCCON</a:t>
            </a:r>
            <a:r>
              <a:rPr lang="en-US" sz="5400" cap="small" dirty="0">
                <a:latin typeface="AvenirNext LT Pro Regular" panose="020B0504020202020204" pitchFamily="34" charset="0"/>
              </a:rPr>
              <a:t> </a:t>
            </a:r>
            <a:r>
              <a:rPr lang="en-US" sz="5400" cap="small" dirty="0" smtClean="0">
                <a:latin typeface="AvenirNext LT Pro Regular" panose="020B0504020202020204" pitchFamily="34" charset="0"/>
              </a:rPr>
              <a:t>MEASUREMENTS</a:t>
            </a:r>
            <a:br>
              <a:rPr lang="en-US" sz="5400" cap="small" dirty="0" smtClean="0">
                <a:latin typeface="AvenirNext LT Pro Regular" panose="020B0504020202020204" pitchFamily="34" charset="0"/>
              </a:rPr>
            </a:br>
            <a:r>
              <a:rPr lang="en-US" sz="5400" cap="small" dirty="0" smtClean="0">
                <a:latin typeface="AvenirNext LT Pro Regular" panose="020B0504020202020204" pitchFamily="34" charset="0"/>
              </a:rPr>
              <a:t>IN</a:t>
            </a:r>
            <a:br>
              <a:rPr lang="en-US" sz="5400" cap="small" dirty="0" smtClean="0">
                <a:latin typeface="AvenirNext LT Pro Regular" panose="020B0504020202020204" pitchFamily="34" charset="0"/>
              </a:rPr>
            </a:br>
            <a:r>
              <a:rPr lang="en-US" sz="5400" cap="small" dirty="0" smtClean="0">
                <a:latin typeface="AvenirNext LT Pro Regular" panose="020B0504020202020204" pitchFamily="34" charset="0"/>
              </a:rPr>
              <a:t>THE PARIS MEGAPOLIS</a:t>
            </a:r>
            <a:endParaRPr lang="en-US" sz="5400" cap="small" dirty="0">
              <a:latin typeface="AvenirNext LT Pro Regular" panose="020B05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91541" y="1815572"/>
            <a:ext cx="8408919" cy="1471469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venirNext LT Pro Regular" panose="020B0504020202020204" pitchFamily="34" charset="0"/>
              </a:rPr>
              <a:t>Dmitry Koshelev</a:t>
            </a:r>
            <a:r>
              <a:rPr lang="en-US" sz="2000" dirty="0">
                <a:latin typeface="AvenirNext LT Pro Regular" panose="020B0504020202020204" pitchFamily="34" charset="0"/>
              </a:rPr>
              <a:t>, Yao T</a:t>
            </a:r>
            <a:r>
              <a:rPr lang="fr-FR" sz="2000" dirty="0" smtClean="0">
                <a:latin typeface="AvenirNext LT Pro Regular" panose="020B0504020202020204" pitchFamily="34" charset="0"/>
              </a:rPr>
              <a:t>é, Pascal </a:t>
            </a:r>
            <a:r>
              <a:rPr lang="fr-FR" sz="2000" dirty="0" err="1" smtClean="0">
                <a:latin typeface="AvenirNext LT Pro Regular" panose="020B0504020202020204" pitchFamily="34" charset="0"/>
              </a:rPr>
              <a:t>Jeseck</a:t>
            </a:r>
            <a:r>
              <a:rPr lang="fr-FR" sz="2000" dirty="0" smtClean="0">
                <a:latin typeface="AvenirNext LT Pro Regular" panose="020B0504020202020204" pitchFamily="34" charset="0"/>
              </a:rPr>
              <a:t>, Irène </a:t>
            </a:r>
            <a:r>
              <a:rPr lang="fr-FR" sz="2000" dirty="0" err="1" smtClean="0">
                <a:latin typeface="AvenirNext LT Pro Regular" panose="020B0504020202020204" pitchFamily="34" charset="0"/>
              </a:rPr>
              <a:t>Xueref</a:t>
            </a:r>
            <a:r>
              <a:rPr lang="fr-FR" sz="2000" dirty="0" smtClean="0">
                <a:latin typeface="AvenirNext LT Pro Regular" panose="020B0504020202020204" pitchFamily="34" charset="0"/>
              </a:rPr>
              <a:t>-Remy, </a:t>
            </a:r>
          </a:p>
          <a:p>
            <a:r>
              <a:rPr lang="fr-FR" sz="2000" dirty="0" smtClean="0">
                <a:latin typeface="AvenirNext LT Pro Regular" panose="020B0504020202020204" pitchFamily="34" charset="0"/>
              </a:rPr>
              <a:t>François </a:t>
            </a:r>
            <a:r>
              <a:rPr lang="fr-FR" sz="2000" dirty="0" err="1" smtClean="0">
                <a:latin typeface="AvenirNext LT Pro Regular" panose="020B0504020202020204" pitchFamily="34" charset="0"/>
              </a:rPr>
              <a:t>Ravetta</a:t>
            </a:r>
            <a:r>
              <a:rPr lang="fr-FR" sz="2000" dirty="0" smtClean="0">
                <a:latin typeface="AvenirNext LT Pro Regular" panose="020B0504020202020204" pitchFamily="34" charset="0"/>
              </a:rPr>
              <a:t> and </a:t>
            </a:r>
            <a:r>
              <a:rPr lang="en-US" sz="2000" dirty="0">
                <a:latin typeface="AvenirNext LT Pro Regular" panose="020B0504020202020204" pitchFamily="34" charset="0"/>
              </a:rPr>
              <a:t>Christof Janssen</a:t>
            </a:r>
            <a:r>
              <a:rPr lang="en-US" sz="2000" dirty="0" smtClean="0">
                <a:latin typeface="AvenirNext LT Pro Regular" panose="020B0504020202020204" pitchFamily="34" charset="0"/>
              </a:rPr>
              <a:t/>
            </a:r>
            <a:br>
              <a:rPr lang="en-US" sz="2000" dirty="0" smtClean="0">
                <a:latin typeface="AvenirNext LT Pro Regular" panose="020B0504020202020204" pitchFamily="34" charset="0"/>
              </a:rPr>
            </a:br>
            <a:endParaRPr lang="en-US" sz="2000" dirty="0">
              <a:latin typeface="AvenirNext LT Pro Regular" panose="020B0504020202020204" pitchFamily="34" charset="0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272102"/>
            <a:ext cx="1696720" cy="88680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07" y="246298"/>
            <a:ext cx="3208504" cy="833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11" y="231059"/>
            <a:ext cx="1595120" cy="95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2152650" y="-1834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 smtClean="0">
                <a:latin typeface="AvenirNext LT Pro Regular" panose="020B0504020202020204" pitchFamily="34" charset="0"/>
              </a:rPr>
              <a:t>GFIT: a priori </a:t>
            </a:r>
            <a:r>
              <a:rPr lang="en-US" sz="4400" b="1" dirty="0">
                <a:latin typeface="AvenirNext LT Pro Regular" panose="020B0504020202020204" pitchFamily="34" charset="0"/>
              </a:rPr>
              <a:t>profiles of CO</a:t>
            </a:r>
            <a:r>
              <a:rPr lang="en-US" sz="4400" b="1" baseline="-25000" dirty="0">
                <a:latin typeface="AvenirNext LT Pro Regular" panose="020B0504020202020204" pitchFamily="34" charset="0"/>
              </a:rPr>
              <a:t>2</a:t>
            </a:r>
            <a:r>
              <a:rPr lang="en-US" sz="4400" b="1" dirty="0">
                <a:latin typeface="AvenirNext LT Pro Regular" panose="020B0504020202020204" pitchFamily="34" charset="0"/>
              </a:rPr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10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762000" y="816623"/>
            <a:ext cx="10667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Next LT Pro Regular" panose="020B0504020202020204" pitchFamily="34" charset="0"/>
              </a:rPr>
              <a:t>The GFIT algorithm scales an a priori profile to generate the best spectral fit and integrates the scaled profile to compute the column abundances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2762250" y="1958638"/>
                <a:ext cx="6667500" cy="8404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𝑐𝑜𝑙𝑢𝑚𝑛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𝑉𝑆𝐹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nary>
                        <m:naryPr>
                          <m:ctrl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𝑢𝑟𝑓𝑎𝑐𝑒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𝑝𝑟𝑖𝑜𝑟𝑖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50" y="1958638"/>
                <a:ext cx="6667500" cy="8404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3311128" y="3011371"/>
                <a:ext cx="90465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𝑉𝑆𝐹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AvenirNext LT Pro Regular" panose="020B0504020202020204" pitchFamily="34" charset="0"/>
                  </a:rPr>
                  <a:t>– volume mixing ratio scale factor of gas G.</a:t>
                </a:r>
                <a:endParaRPr lang="en-US" sz="2000" dirty="0">
                  <a:latin typeface="AvenirNext LT Pro Regular" panose="020B0504020202020204" pitchFamily="34" charset="0"/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128" y="3011371"/>
                <a:ext cx="9046591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43" y="1647620"/>
            <a:ext cx="8291512" cy="497915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122351" y="6395941"/>
            <a:ext cx="3947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venirNext LT Pro Regular" panose="020B0504020202020204" pitchFamily="34" charset="0"/>
              </a:rPr>
              <a:t>GFIT a priori </a:t>
            </a:r>
            <a:r>
              <a:rPr lang="en-US" sz="2400" dirty="0">
                <a:latin typeface="AvenirNext LT Pro Regular" panose="020B0504020202020204" pitchFamily="34" charset="0"/>
              </a:rPr>
              <a:t>profile of </a:t>
            </a:r>
            <a:r>
              <a:rPr lang="en-US" sz="2400" dirty="0" smtClean="0">
                <a:latin typeface="AvenirNext LT Pro Regular" panose="020B0504020202020204" pitchFamily="34" charset="0"/>
              </a:rPr>
              <a:t>CO</a:t>
            </a:r>
            <a:r>
              <a:rPr lang="en-US" sz="2400" baseline="-25000" dirty="0" smtClean="0">
                <a:latin typeface="AvenirNext LT Pro Regular" panose="020B0504020202020204" pitchFamily="34" charset="0"/>
              </a:rPr>
              <a:t>2</a:t>
            </a:r>
            <a:endParaRPr lang="en-US" sz="2400" dirty="0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40" y="1275425"/>
            <a:ext cx="4176074" cy="25698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19" y="1275425"/>
            <a:ext cx="4176074" cy="256989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11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1767566" y="713792"/>
            <a:ext cx="9184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Next LT Pro Regular" panose="020B0504020202020204" pitchFamily="34" charset="0"/>
              </a:rPr>
              <a:t>The GFIT algorithm scales an a priori profile to generate the best spectral fit and integrates the scaled profile to compute the column abundances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68" y="3774908"/>
            <a:ext cx="4624637" cy="30830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52" y="3774909"/>
            <a:ext cx="4028941" cy="3083092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1650553" y="0"/>
            <a:ext cx="9157792" cy="82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venirNext LT Pro Regular" panose="020B0504020202020204" pitchFamily="34" charset="0"/>
              </a:rPr>
              <a:t>Sensitivity of </a:t>
            </a:r>
            <a:r>
              <a:rPr lang="en-US" sz="3600" b="1" dirty="0" smtClean="0">
                <a:latin typeface="AvenirNext LT Pro Regular" panose="020B0504020202020204" pitchFamily="34" charset="0"/>
              </a:rPr>
              <a:t>GFIT to a priori</a:t>
            </a:r>
            <a:endParaRPr lang="en-US" sz="3600" b="1" dirty="0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738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12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33" y="3842262"/>
            <a:ext cx="4600574" cy="2762701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112832" y="-87920"/>
            <a:ext cx="5966336" cy="82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AvenirNext LT Pro Regular" panose="020B0504020202020204" pitchFamily="34" charset="0"/>
              </a:rPr>
              <a:t>Modified a priori profiles</a:t>
            </a:r>
            <a:endParaRPr lang="en-US" sz="3600" b="1" dirty="0">
              <a:latin typeface="AvenirNext LT Pro Regular" panose="020B05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44" y="979035"/>
            <a:ext cx="5831069" cy="268024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919508" y="584178"/>
            <a:ext cx="469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Next LT Pro Regular" panose="020B0504020202020204" pitchFamily="34" charset="0"/>
              </a:rPr>
              <a:t>In situ CO</a:t>
            </a:r>
            <a:r>
              <a:rPr lang="en-US" baseline="-25000" dirty="0">
                <a:latin typeface="AvenirNext LT Pro Regular" panose="020B0504020202020204" pitchFamily="34" charset="0"/>
              </a:rPr>
              <a:t>2</a:t>
            </a:r>
            <a:r>
              <a:rPr lang="en-US" dirty="0">
                <a:latin typeface="AvenirNext LT Pro Regular" panose="020B0504020202020204" pitchFamily="34" charset="0"/>
              </a:rPr>
              <a:t> vs a priori GFIT ground value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6183146" y="3979490"/>
            <a:ext cx="3724084" cy="2741985"/>
            <a:chOff x="7377438" y="17474251"/>
            <a:chExt cx="7685855" cy="6209609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438" y="17474251"/>
              <a:ext cx="7685855" cy="6209609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0387" y="17729004"/>
              <a:ext cx="976037" cy="261339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7228340" y="3697182"/>
            <a:ext cx="2189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Next LT Pro Regular" panose="020B0504020202020204" pitchFamily="34" charset="0"/>
              </a:rPr>
              <a:t>S</a:t>
            </a:r>
            <a:r>
              <a:rPr lang="en-US" sz="1600" dirty="0" smtClean="0">
                <a:latin typeface="AvenirNext LT Pro Regular" panose="020B0504020202020204" pitchFamily="34" charset="0"/>
              </a:rPr>
              <a:t>et of a priori profiles</a:t>
            </a:r>
            <a:endParaRPr lang="en-US" sz="1600" dirty="0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343120" y="1781442"/>
            <a:ext cx="5501874" cy="4034895"/>
            <a:chOff x="7377438" y="17474251"/>
            <a:chExt cx="7685855" cy="620960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438" y="17474251"/>
              <a:ext cx="7685855" cy="620960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0387" y="17729004"/>
              <a:ext cx="976037" cy="261339"/>
            </a:xfrm>
            <a:prstGeom prst="rect">
              <a:avLst/>
            </a:prstGeom>
          </p:spPr>
        </p:pic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94" y="1781442"/>
            <a:ext cx="5771033" cy="406389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85814" y="1442888"/>
            <a:ext cx="2189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Next LT Pro Regular" panose="020B0504020202020204" pitchFamily="34" charset="0"/>
              </a:rPr>
              <a:t>Set of a priori profiles</a:t>
            </a:r>
            <a:endParaRPr lang="en-US" sz="1600" dirty="0">
              <a:latin typeface="AvenirNext LT Pro Regular" panose="020B05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538641" y="1442888"/>
            <a:ext cx="5116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Next LT Pro Regular" panose="020B0504020202020204" pitchFamily="34" charset="0"/>
              </a:rPr>
              <a:t>Comparison of XCO</a:t>
            </a:r>
            <a:r>
              <a:rPr lang="en-US" sz="1600" baseline="-25000" dirty="0" smtClean="0">
                <a:latin typeface="AvenirNext LT Pro Regular" panose="020B0504020202020204" pitchFamily="34" charset="0"/>
              </a:rPr>
              <a:t>2</a:t>
            </a:r>
            <a:r>
              <a:rPr lang="en-US" sz="1600" dirty="0" smtClean="0">
                <a:latin typeface="AvenirNext LT Pro Regular" panose="020B0504020202020204" pitchFamily="34" charset="0"/>
              </a:rPr>
              <a:t> retrieved with different profiles</a:t>
            </a:r>
            <a:endParaRPr lang="en-US" sz="1600" dirty="0">
              <a:latin typeface="AvenirNext LT Pro Regular" panose="020B0504020202020204" pitchFamily="34" charset="0"/>
            </a:endParaRP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3112832" y="-87920"/>
            <a:ext cx="5966336" cy="82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AvenirNext LT Pro Regular" panose="020B0504020202020204" pitchFamily="34" charset="0"/>
              </a:rPr>
              <a:t>Modified a priori profiles</a:t>
            </a:r>
            <a:endParaRPr lang="en-US" sz="3600" b="1" dirty="0">
              <a:latin typeface="AvenirNext LT Pro Regular" panose="020B05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68" y="1336997"/>
            <a:ext cx="5660591" cy="4331690"/>
          </a:xfrm>
          <a:prstGeom prst="rect">
            <a:avLst/>
          </a:prstGeom>
        </p:spPr>
      </p:pic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668269"/>
              </p:ext>
            </p:extLst>
          </p:nvPr>
        </p:nvGraphicFramePr>
        <p:xfrm>
          <a:off x="7570177" y="820602"/>
          <a:ext cx="310857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285"/>
                <a:gridCol w="1554285"/>
              </a:tblGrid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Profile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/>
                        <a:t>χ2</a:t>
                      </a:r>
                      <a:endParaRPr lang="en-US" sz="1600" dirty="0" smtClean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Standard (412)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2.65288E-5</a:t>
                      </a:r>
                      <a:endParaRPr lang="en-US" sz="1600" dirty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390</a:t>
                      </a:r>
                      <a:endParaRPr lang="en-US" sz="1600" dirty="0"/>
                    </a:p>
                  </a:txBody>
                  <a:tcPr>
                    <a:solidFill>
                      <a:srgbClr val="FF81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2.66659E-5</a:t>
                      </a:r>
                      <a:endParaRPr lang="en-US" sz="1600" dirty="0"/>
                    </a:p>
                  </a:txBody>
                  <a:tcPr>
                    <a:solidFill>
                      <a:srgbClr val="FF8181"/>
                    </a:solidFill>
                  </a:tcPr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400</a:t>
                      </a:r>
                    </a:p>
                  </a:txBody>
                  <a:tcPr>
                    <a:solidFill>
                      <a:srgbClr val="FF81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2.65995E-5</a:t>
                      </a:r>
                      <a:endParaRPr lang="en-US" sz="1600" dirty="0"/>
                    </a:p>
                  </a:txBody>
                  <a:tcPr>
                    <a:solidFill>
                      <a:srgbClr val="FF8181"/>
                    </a:solidFill>
                  </a:tcPr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410</a:t>
                      </a:r>
                      <a:endParaRPr lang="en-US" sz="1600" dirty="0"/>
                    </a:p>
                  </a:txBody>
                  <a:tcPr>
                    <a:solidFill>
                      <a:srgbClr val="FF81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2.65395E-5</a:t>
                      </a:r>
                      <a:endParaRPr lang="en-US" sz="1600" dirty="0"/>
                    </a:p>
                  </a:txBody>
                  <a:tcPr>
                    <a:solidFill>
                      <a:srgbClr val="FF8181"/>
                    </a:solidFill>
                  </a:tcPr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2.64856E-5</a:t>
                      </a:r>
                      <a:endParaRPr lang="en-US" sz="1600" dirty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2.64378E-5</a:t>
                      </a:r>
                      <a:endParaRPr lang="en-US" sz="1600" dirty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2.6396E-5</a:t>
                      </a:r>
                      <a:endParaRPr lang="en-US" sz="1600" dirty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2.63603E-5</a:t>
                      </a:r>
                      <a:endParaRPr lang="en-US" sz="1600" dirty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2.63305E-5</a:t>
                      </a:r>
                      <a:endParaRPr lang="en-US" sz="1600" dirty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470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2.63066E-5</a:t>
                      </a:r>
                      <a:endParaRPr lang="en-US" sz="1600" dirty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2.62886E-5</a:t>
                      </a:r>
                      <a:endParaRPr lang="en-US" sz="1600" dirty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2.62763E-5</a:t>
                      </a:r>
                      <a:endParaRPr lang="en-US" sz="1600" dirty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2.62698E-5</a:t>
                      </a:r>
                      <a:endParaRPr lang="en-US" sz="1600" dirty="0"/>
                    </a:p>
                  </a:txBody>
                  <a:tcPr/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510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2.62689E-5</a:t>
                      </a:r>
                      <a:endParaRPr lang="en-US" sz="16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7198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2.62737E-5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itre 1"/>
          <p:cNvSpPr txBox="1">
            <a:spLocks/>
          </p:cNvSpPr>
          <p:nvPr/>
        </p:nvSpPr>
        <p:spPr>
          <a:xfrm>
            <a:off x="2313043" y="-87920"/>
            <a:ext cx="7565915" cy="82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AvenirNext LT Pro Regular" panose="020B0504020202020204" pitchFamily="34" charset="0"/>
              </a:rPr>
              <a:t>Modified a priori profiles: residue</a:t>
            </a:r>
            <a:endParaRPr lang="en-US" sz="3600" b="1" dirty="0">
              <a:latin typeface="AvenirNext LT Pro Regular" panose="020B05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783" y="1217468"/>
            <a:ext cx="7086569" cy="54229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54" y="4099740"/>
            <a:ext cx="3015738" cy="254929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8" y="1341158"/>
            <a:ext cx="3006501" cy="2558527"/>
          </a:xfrm>
          <a:prstGeom prst="rect">
            <a:avLst/>
          </a:prstGeom>
        </p:spPr>
      </p:pic>
      <p:sp>
        <p:nvSpPr>
          <p:cNvPr id="16" name="ZoneTexte 352"/>
          <p:cNvSpPr txBox="1">
            <a:spLocks noChangeArrowheads="1"/>
          </p:cNvSpPr>
          <p:nvPr/>
        </p:nvSpPr>
        <p:spPr bwMode="auto">
          <a:xfrm>
            <a:off x="1086954" y="713616"/>
            <a:ext cx="676365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defTabSz="2960688">
              <a:buFont typeface="Arial" panose="020B0604020202020204" pitchFamily="34" charset="0"/>
              <a:buChar char="•"/>
              <a:tabLst>
                <a:tab pos="711200" algn="l"/>
                <a:tab pos="1074738" algn="l"/>
              </a:tabLst>
            </a:pPr>
            <a:r>
              <a:rPr lang="en-US" sz="2400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  <a:t>LIDAR – Height of Planetary Boundary Layer</a:t>
            </a:r>
          </a:p>
          <a:p>
            <a:pPr defTabSz="2960688">
              <a:spcBef>
                <a:spcPts val="1200"/>
              </a:spcBef>
              <a:tabLst>
                <a:tab pos="711200" algn="l"/>
                <a:tab pos="1074738" algn="l"/>
              </a:tabLst>
            </a:pPr>
            <a:r>
              <a:rPr lang="ru-RU" sz="2400" dirty="0" smtClean="0">
                <a:latin typeface="AvenirNext LT Pro Regular" panose="020B0504020202020204" pitchFamily="34" charset="0"/>
                <a:cs typeface="Times New Roman" pitchFamily="18" charset="0"/>
              </a:rPr>
              <a:t>	</a:t>
            </a:r>
            <a:endParaRPr lang="en-US" sz="2400" dirty="0">
              <a:solidFill>
                <a:schemeClr val="tx2"/>
              </a:solidFill>
              <a:latin typeface="AvenirNext LT Pro Regular" panose="020B0504020202020204" pitchFamily="34" charset="0"/>
              <a:cs typeface="Times New Roman" pitchFamily="18" charset="0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5750731" y="5117321"/>
            <a:ext cx="4777569" cy="0"/>
          </a:xfrm>
          <a:prstGeom prst="line">
            <a:avLst/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996645" y="4896783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PBL</a:t>
            </a:r>
          </a:p>
        </p:txBody>
      </p:sp>
      <p:sp>
        <p:nvSpPr>
          <p:cNvPr id="20" name="Ellipse 19"/>
          <p:cNvSpPr/>
          <p:nvPr/>
        </p:nvSpPr>
        <p:spPr>
          <a:xfrm>
            <a:off x="9148121" y="5704981"/>
            <a:ext cx="134975" cy="14140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20"/>
          <p:cNvSpPr txBox="1"/>
          <p:nvPr/>
        </p:nvSpPr>
        <p:spPr>
          <a:xfrm>
            <a:off x="9290023" y="5372296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In situ</a:t>
            </a:r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9215608" y="5096838"/>
            <a:ext cx="0" cy="60814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re 1"/>
          <p:cNvSpPr txBox="1">
            <a:spLocks/>
          </p:cNvSpPr>
          <p:nvPr/>
        </p:nvSpPr>
        <p:spPr>
          <a:xfrm>
            <a:off x="2455985" y="0"/>
            <a:ext cx="7280030" cy="82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AvenirNext LT Pro Regular" panose="020B0504020202020204" pitchFamily="34" charset="0"/>
              </a:rPr>
              <a:t>GFIT a priori profiles including ABL</a:t>
            </a:r>
            <a:endParaRPr lang="en-US" sz="3600" b="1" dirty="0">
              <a:latin typeface="AvenirNext LT Pro Regular" panose="020B05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1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2455985" y="0"/>
            <a:ext cx="7280030" cy="82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AvenirNext LT Pro Regular" panose="020B0504020202020204" pitchFamily="34" charset="0"/>
              </a:rPr>
              <a:t>GFIT a priori profiles including ABL</a:t>
            </a:r>
            <a:endParaRPr lang="en-US" sz="3600" b="1" dirty="0">
              <a:latin typeface="AvenirNext LT Pro Regular" panose="020B05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14" y="3842482"/>
            <a:ext cx="3665952" cy="286696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00810" y="820602"/>
            <a:ext cx="362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Next LT Pro Regular" panose="020B0504020202020204" pitchFamily="34" charset="0"/>
              </a:rPr>
              <a:t>GFIT modified a priori profiles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84" y="1155428"/>
            <a:ext cx="3502060" cy="268705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894952" y="3030204"/>
            <a:ext cx="12241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venirNext LT Pro Regular" panose="020B0504020202020204" pitchFamily="34" charset="0"/>
              </a:rPr>
              <a:t>In situ CO</a:t>
            </a:r>
            <a:r>
              <a:rPr lang="en-US" sz="1600" baseline="-25000" dirty="0" smtClean="0">
                <a:latin typeface="AvenirNext LT Pro Regular" panose="020B0504020202020204" pitchFamily="34" charset="0"/>
              </a:rPr>
              <a:t>2</a:t>
            </a:r>
            <a:endParaRPr lang="en-US" sz="1600" baseline="-25000" dirty="0">
              <a:latin typeface="AvenirNext LT Pro Regular" panose="020B0504020202020204" pitchFamily="34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873255"/>
              </p:ext>
            </p:extLst>
          </p:nvPr>
        </p:nvGraphicFramePr>
        <p:xfrm>
          <a:off x="2455985" y="4271770"/>
          <a:ext cx="2483598" cy="2008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799"/>
                <a:gridCol w="1241799"/>
              </a:tblGrid>
              <a:tr h="3809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Profile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χ2</a:t>
                      </a:r>
                      <a:endParaRPr lang="en-US" sz="1600" dirty="0"/>
                    </a:p>
                  </a:txBody>
                  <a:tcPr/>
                </a:tc>
              </a:tr>
              <a:tr h="38090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Standard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2.65288E-5</a:t>
                      </a:r>
                      <a:endParaRPr lang="en-US" sz="1600" dirty="0"/>
                    </a:p>
                  </a:txBody>
                  <a:tcPr/>
                </a:tc>
              </a:tr>
              <a:tr h="415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2.63591E-5</a:t>
                      </a:r>
                      <a:endParaRPr lang="en-US" sz="1600" dirty="0"/>
                    </a:p>
                  </a:txBody>
                  <a:tcPr/>
                </a:tc>
              </a:tr>
              <a:tr h="415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460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2.63092E-5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15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2.63141E-5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17" y="1105298"/>
            <a:ext cx="3278698" cy="271663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5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09" y="1624051"/>
            <a:ext cx="5703704" cy="436468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9" y="1624051"/>
            <a:ext cx="5703704" cy="4364681"/>
          </a:xfrm>
          <a:prstGeom prst="rect">
            <a:avLst/>
          </a:prstGeom>
        </p:spPr>
      </p:pic>
      <p:sp>
        <p:nvSpPr>
          <p:cNvPr id="6" name="ZoneTexte 352"/>
          <p:cNvSpPr txBox="1">
            <a:spLocks noChangeArrowheads="1"/>
          </p:cNvSpPr>
          <p:nvPr/>
        </p:nvSpPr>
        <p:spPr bwMode="auto">
          <a:xfrm>
            <a:off x="1130161" y="820602"/>
            <a:ext cx="9904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defTabSz="2960688">
              <a:buFont typeface="Arial" panose="020B0604020202020204" pitchFamily="34" charset="0"/>
              <a:buChar char="•"/>
              <a:tabLst>
                <a:tab pos="711200" algn="l"/>
                <a:tab pos="1074738" algn="l"/>
              </a:tabLst>
            </a:pPr>
            <a:r>
              <a:rPr lang="en-US" sz="2400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  <a:t>Study impact of polluted boundary layer</a:t>
            </a:r>
          </a:p>
          <a:p>
            <a:pPr marL="457200" indent="-457200" algn="just" defTabSz="2960688">
              <a:buFont typeface="Arial" panose="020B0604020202020204" pitchFamily="34" charset="0"/>
              <a:buChar char="•"/>
              <a:tabLst>
                <a:tab pos="711200" algn="l"/>
                <a:tab pos="1074738" algn="l"/>
              </a:tabLst>
            </a:pPr>
            <a:r>
              <a:rPr lang="en-US" sz="2400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  <a:t>Selected days: 20/01/2016 and 18/04/2016 and two summer days are pending</a:t>
            </a:r>
            <a:endParaRPr lang="en-US" sz="2400" dirty="0">
              <a:solidFill>
                <a:schemeClr val="tx2"/>
              </a:solidFill>
              <a:latin typeface="AvenirNext LT Pro Regular" panose="020B0504020202020204" pitchFamily="34" charset="0"/>
              <a:cs typeface="Times New Roman" pitchFamily="18" charset="0"/>
            </a:endParaRPr>
          </a:p>
        </p:txBody>
      </p:sp>
      <p:sp>
        <p:nvSpPr>
          <p:cNvPr id="15" name="ZoneTexte 352"/>
          <p:cNvSpPr txBox="1">
            <a:spLocks noChangeArrowheads="1"/>
          </p:cNvSpPr>
          <p:nvPr/>
        </p:nvSpPr>
        <p:spPr bwMode="auto">
          <a:xfrm>
            <a:off x="2418147" y="5804066"/>
            <a:ext cx="2765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960688">
              <a:tabLst>
                <a:tab pos="711200" algn="l"/>
                <a:tab pos="1074738" algn="l"/>
              </a:tabLst>
            </a:pPr>
            <a:r>
              <a:rPr lang="en-US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  <a:t>ABL: about 200m</a:t>
            </a:r>
            <a:endParaRPr lang="en-US" dirty="0">
              <a:solidFill>
                <a:schemeClr val="tx2"/>
              </a:solidFill>
              <a:latin typeface="AvenirNext LT Pro Regular" panose="020B0504020202020204" pitchFamily="34" charset="0"/>
              <a:cs typeface="Times New Roman" pitchFamily="18" charset="0"/>
            </a:endParaRPr>
          </a:p>
        </p:txBody>
      </p:sp>
      <p:sp>
        <p:nvSpPr>
          <p:cNvPr id="16" name="ZoneTexte 352"/>
          <p:cNvSpPr txBox="1">
            <a:spLocks noChangeArrowheads="1"/>
          </p:cNvSpPr>
          <p:nvPr/>
        </p:nvSpPr>
        <p:spPr bwMode="auto">
          <a:xfrm>
            <a:off x="7128893" y="5868851"/>
            <a:ext cx="276554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2960688">
              <a:tabLst>
                <a:tab pos="711200" algn="l"/>
                <a:tab pos="1074738" algn="l"/>
              </a:tabLst>
            </a:pPr>
            <a:r>
              <a:rPr lang="en-US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  <a:t>ABL:  600m @08:00</a:t>
            </a:r>
            <a:br>
              <a:rPr lang="en-US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</a:br>
            <a:r>
              <a:rPr lang="en-US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  <a:t>1300m @10:00</a:t>
            </a:r>
            <a:br>
              <a:rPr lang="en-US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</a:br>
            <a:r>
              <a:rPr lang="en-US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  <a:t>1800m @14:00</a:t>
            </a:r>
            <a:endParaRPr lang="en-US" dirty="0">
              <a:solidFill>
                <a:schemeClr val="tx2"/>
              </a:solidFill>
              <a:latin typeface="AvenirNext LT Pro Regular" panose="020B0504020202020204" pitchFamily="34" charset="0"/>
              <a:cs typeface="Times New Roman" pitchFamily="18" charset="0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1257202" y="0"/>
            <a:ext cx="9677596" cy="82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AvenirNext LT Pro Regular" panose="020B0504020202020204" pitchFamily="34" charset="0"/>
              </a:rPr>
              <a:t>Next steps</a:t>
            </a:r>
            <a:endParaRPr lang="en-US" sz="3600" b="1" dirty="0">
              <a:latin typeface="AvenirNext LT Pro Regular" panose="020B05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8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3694826" y="3018699"/>
            <a:ext cx="4802348" cy="820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smtClean="0">
                <a:latin typeface="AvenirNext LT Pro Regular" panose="020B0504020202020204" pitchFamily="34" charset="0"/>
              </a:rPr>
              <a:t>THANK YOU</a:t>
            </a:r>
            <a:endParaRPr lang="en-US" sz="5400" b="1" dirty="0">
              <a:latin typeface="AvenirNext LT Pro Regular" panose="020B05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76" y="1808695"/>
            <a:ext cx="5324837" cy="40747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87" y="1808695"/>
            <a:ext cx="5324837" cy="4074759"/>
          </a:xfrm>
          <a:prstGeom prst="rect">
            <a:avLst/>
          </a:prstGeom>
        </p:spPr>
      </p:pic>
      <p:sp>
        <p:nvSpPr>
          <p:cNvPr id="6" name="ZoneTexte 352"/>
          <p:cNvSpPr txBox="1">
            <a:spLocks noChangeArrowheads="1"/>
          </p:cNvSpPr>
          <p:nvPr/>
        </p:nvSpPr>
        <p:spPr bwMode="auto">
          <a:xfrm>
            <a:off x="1067904" y="1127162"/>
            <a:ext cx="990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defTabSz="2960688">
              <a:buFont typeface="Arial" panose="020B0604020202020204" pitchFamily="34" charset="0"/>
              <a:buChar char="•"/>
              <a:tabLst>
                <a:tab pos="711200" algn="l"/>
                <a:tab pos="1074738" algn="l"/>
              </a:tabLst>
            </a:pPr>
            <a:r>
              <a:rPr lang="en-US" sz="2400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  <a:t>Selected days: 20/01/2016 and 18/04/2016 and two summer days are pending.</a:t>
            </a:r>
            <a:endParaRPr lang="en-US" sz="2400" dirty="0">
              <a:solidFill>
                <a:schemeClr val="tx2"/>
              </a:solidFill>
              <a:latin typeface="AvenirNext LT Pro Regular" panose="020B0504020202020204" pitchFamily="34" charset="0"/>
              <a:cs typeface="Times New Roman" pitchFamily="18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257202" y="0"/>
            <a:ext cx="9677596" cy="82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venirNext LT Pro Regular" panose="020B0504020202020204" pitchFamily="34" charset="0"/>
              </a:rPr>
              <a:t>Next steps</a:t>
            </a:r>
          </a:p>
        </p:txBody>
      </p:sp>
      <p:sp>
        <p:nvSpPr>
          <p:cNvPr id="12" name="ZoneTexte 352"/>
          <p:cNvSpPr txBox="1">
            <a:spLocks noChangeArrowheads="1"/>
          </p:cNvSpPr>
          <p:nvPr/>
        </p:nvSpPr>
        <p:spPr bwMode="auto">
          <a:xfrm>
            <a:off x="1067904" y="6027003"/>
            <a:ext cx="9904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 defTabSz="2960688">
              <a:buFont typeface="Arial" panose="020B0604020202020204" pitchFamily="34" charset="0"/>
              <a:buChar char="•"/>
              <a:tabLst>
                <a:tab pos="711200" algn="l"/>
                <a:tab pos="1074738" algn="l"/>
              </a:tabLst>
            </a:pPr>
            <a:r>
              <a:rPr lang="en-US" sz="2400" dirty="0" smtClean="0">
                <a:latin typeface="AvenirNext LT Pro Regular" panose="020B0504020202020204" pitchFamily="34" charset="0"/>
                <a:cs typeface="Times New Roman" pitchFamily="18" charset="0"/>
                <a:sym typeface="Wingdings 2" pitchFamily="18" charset="2"/>
              </a:rPr>
              <a:t>Air mass movement for selected days</a:t>
            </a:r>
            <a:endParaRPr lang="en-US" sz="2400" dirty="0">
              <a:solidFill>
                <a:schemeClr val="tx2"/>
              </a:solidFill>
              <a:latin typeface="AvenirNext LT Pro Regular" panose="020B0504020202020204" pitchFamily="34" charset="0"/>
              <a:cs typeface="Times New Roman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155" y="0"/>
            <a:ext cx="7543800" cy="6858000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2152650" y="-7909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AvenirNext LT Pro Regular" panose="020B0504020202020204" pitchFamily="34" charset="0"/>
              </a:rPr>
              <a:t>TCCON: FTS-</a:t>
            </a:r>
            <a:r>
              <a:rPr lang="en-US" sz="4400" b="1" dirty="0" smtClean="0">
                <a:latin typeface="AvenirNext LT Pro Regular" panose="020B0504020202020204" pitchFamily="34" charset="0"/>
              </a:rPr>
              <a:t>Paris instrument</a:t>
            </a:r>
            <a:endParaRPr lang="en-US" sz="4400" b="1" dirty="0">
              <a:latin typeface="AvenirNext LT Pro Regular" panose="020B05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2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1699846" y="1114622"/>
            <a:ext cx="53990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AvenirNext LT Pro Regular" panose="020B0504020202020204" pitchFamily="34" charset="0"/>
              </a:rPr>
              <a:t>SunTraker</a:t>
            </a:r>
            <a:endParaRPr lang="en-US" sz="2200" dirty="0">
              <a:latin typeface="AvenirNext LT Pro Regular" panose="020B05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latin typeface="AvenirNext LT Pro Regular" panose="020B0504020202020204" pitchFamily="34" charset="0"/>
              </a:rPr>
              <a:t>FTIR Spectrometer - Bruker 125HR</a:t>
            </a:r>
            <a:br>
              <a:rPr lang="en-US" sz="2200" dirty="0">
                <a:latin typeface="AvenirNext LT Pro Regular" panose="020B0504020202020204" pitchFamily="34" charset="0"/>
              </a:rPr>
            </a:br>
            <a:r>
              <a:rPr lang="en-US" sz="2200" dirty="0">
                <a:latin typeface="AvenirNext LT Pro Regular" panose="020B0504020202020204" pitchFamily="34" charset="0"/>
              </a:rPr>
              <a:t>Resolution: 0.019 cm</a:t>
            </a:r>
            <a:r>
              <a:rPr lang="en-US" sz="2200" baseline="30000" dirty="0">
                <a:latin typeface="AvenirNext LT Pro Regular" panose="020B0504020202020204" pitchFamily="34" charset="0"/>
              </a:rPr>
              <a:t>-1</a:t>
            </a:r>
            <a:r>
              <a:rPr lang="en-US" sz="2200" dirty="0">
                <a:latin typeface="AvenirNext LT Pro Regular" panose="020B0504020202020204" pitchFamily="34" charset="0"/>
              </a:rPr>
              <a:t> (OPD = 45 cm)</a:t>
            </a:r>
          </a:p>
        </p:txBody>
      </p:sp>
    </p:spTree>
    <p:extLst>
      <p:ext uri="{BB962C8B-B14F-4D97-AF65-F5344CB8AC3E}">
        <p14:creationId xmlns:p14="http://schemas.microsoft.com/office/powerpoint/2010/main" val="19859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1812925" y="-183471"/>
            <a:ext cx="8566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AvenirNext LT Pro Regular" panose="020B0504020202020204" pitchFamily="34" charset="0"/>
              </a:rPr>
              <a:t>Paris TCCON </a:t>
            </a:r>
            <a:r>
              <a:rPr lang="en-US" sz="3600" b="1" dirty="0">
                <a:latin typeface="AvenirNext LT Pro Regular" panose="020B0504020202020204" pitchFamily="34" charset="0"/>
              </a:rPr>
              <a:t>data 09/2014 – 11/2016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20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28" y="828286"/>
            <a:ext cx="9593344" cy="545503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917700" y="6210300"/>
            <a:ext cx="687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molecules: HF, H</a:t>
            </a:r>
            <a:r>
              <a:rPr lang="en-US" baseline="-25000" dirty="0"/>
              <a:t>2</a:t>
            </a:r>
            <a:r>
              <a:rPr lang="en-US" dirty="0"/>
              <a:t>O, HDO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8047850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0" y="0"/>
            <a:ext cx="7543800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3</a:t>
            </a:fld>
            <a:endParaRPr lang="en-US"/>
          </a:p>
        </p:txBody>
      </p:sp>
      <p:sp>
        <p:nvSpPr>
          <p:cNvPr id="5" name="Légende sans bordure 1 4"/>
          <p:cNvSpPr/>
          <p:nvPr/>
        </p:nvSpPr>
        <p:spPr>
          <a:xfrm>
            <a:off x="7552940" y="4205085"/>
            <a:ext cx="890016" cy="459971"/>
          </a:xfrm>
          <a:prstGeom prst="callout1">
            <a:avLst>
              <a:gd name="adj1" fmla="val 59563"/>
              <a:gd name="adj2" fmla="val 14783"/>
              <a:gd name="adj3" fmla="val 117155"/>
              <a:gd name="adj4" fmla="val -27549"/>
            </a:avLst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latin typeface="AvenirNext LT Pro Regular" panose="020B0504020202020204" pitchFamily="34" charset="0"/>
              </a:rPr>
              <a:t>Fixed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AvenirNext LT Pro Regular" panose="020B0504020202020204" pitchFamily="34" charset="0"/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Next LT Pro Regular" panose="020B0504020202020204" pitchFamily="34" charset="0"/>
              </a:rPr>
              <a:t>mirror</a:t>
            </a:r>
          </a:p>
        </p:txBody>
      </p:sp>
      <p:sp>
        <p:nvSpPr>
          <p:cNvPr id="8" name="Légende sans bordure 1 7"/>
          <p:cNvSpPr/>
          <p:nvPr/>
        </p:nvSpPr>
        <p:spPr>
          <a:xfrm>
            <a:off x="6761656" y="3515128"/>
            <a:ext cx="1371600" cy="459971"/>
          </a:xfrm>
          <a:prstGeom prst="callout1">
            <a:avLst>
              <a:gd name="adj1" fmla="val 136070"/>
              <a:gd name="adj2" fmla="val 24103"/>
              <a:gd name="adj3" fmla="val 244730"/>
              <a:gd name="adj4" fmla="val 10214"/>
            </a:avLst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venirNext LT Pro Regular" panose="020B0504020202020204" pitchFamily="34" charset="0"/>
              </a:rPr>
              <a:t>Beamsplitter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venirNext LT Pro Regular" panose="020B0504020202020204" pitchFamily="34" charset="0"/>
            </a:endParaRPr>
          </a:p>
        </p:txBody>
      </p:sp>
      <p:sp>
        <p:nvSpPr>
          <p:cNvPr id="9" name="Légende sans bordure 1 8"/>
          <p:cNvSpPr/>
          <p:nvPr/>
        </p:nvSpPr>
        <p:spPr>
          <a:xfrm>
            <a:off x="6194311" y="2501967"/>
            <a:ext cx="1010059" cy="459971"/>
          </a:xfrm>
          <a:prstGeom prst="callout1">
            <a:avLst>
              <a:gd name="adj1" fmla="val 107706"/>
              <a:gd name="adj2" fmla="val 47408"/>
              <a:gd name="adj3" fmla="val 192772"/>
              <a:gd name="adj4" fmla="val 35334"/>
            </a:avLst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latin typeface="AvenirNext LT Pro Regular" panose="020B0504020202020204" pitchFamily="34" charset="0"/>
              </a:rPr>
              <a:t>Moving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Next LT Pro Regular" panose="020B0504020202020204" pitchFamily="34" charset="0"/>
              </a:rPr>
              <a:t>mirror</a:t>
            </a:r>
          </a:p>
        </p:txBody>
      </p:sp>
      <p:sp>
        <p:nvSpPr>
          <p:cNvPr id="10" name="Légende sans bordure 1 9"/>
          <p:cNvSpPr/>
          <p:nvPr/>
        </p:nvSpPr>
        <p:spPr>
          <a:xfrm>
            <a:off x="2055014" y="3968649"/>
            <a:ext cx="1115739" cy="459971"/>
          </a:xfrm>
          <a:prstGeom prst="callout1">
            <a:avLst>
              <a:gd name="adj1" fmla="val 149573"/>
              <a:gd name="adj2" fmla="val 135147"/>
              <a:gd name="adj3" fmla="val 65662"/>
              <a:gd name="adj4" fmla="val 90200"/>
            </a:avLst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enirNext LT Pro Regular" panose="020B0504020202020204" pitchFamily="34" charset="0"/>
              </a:rPr>
              <a:t>Detector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190674" y="3317400"/>
            <a:ext cx="160397" cy="8554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699846" y="1114622"/>
            <a:ext cx="53990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AvenirNext LT Pro Regular" panose="020B0504020202020204" pitchFamily="34" charset="0"/>
              </a:rPr>
              <a:t>SunTraker</a:t>
            </a:r>
            <a:endParaRPr lang="en-US" sz="2200" dirty="0">
              <a:latin typeface="AvenirNext LT Pro Regular" panose="020B05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latin typeface="AvenirNext LT Pro Regular" panose="020B0504020202020204" pitchFamily="34" charset="0"/>
              </a:rPr>
              <a:t>FTIR Spectrometer - Bruker 125HR</a:t>
            </a:r>
            <a:br>
              <a:rPr lang="en-US" sz="2200" dirty="0">
                <a:latin typeface="AvenirNext LT Pro Regular" panose="020B0504020202020204" pitchFamily="34" charset="0"/>
              </a:rPr>
            </a:br>
            <a:r>
              <a:rPr lang="en-US" sz="2200" dirty="0">
                <a:latin typeface="AvenirNext LT Pro Regular" panose="020B0504020202020204" pitchFamily="34" charset="0"/>
              </a:rPr>
              <a:t>Resolution: 0.019 cm</a:t>
            </a:r>
            <a:r>
              <a:rPr lang="en-US" sz="2200" baseline="30000" dirty="0">
                <a:latin typeface="AvenirNext LT Pro Regular" panose="020B0504020202020204" pitchFamily="34" charset="0"/>
              </a:rPr>
              <a:t>-1</a:t>
            </a:r>
            <a:r>
              <a:rPr lang="en-US" sz="2200" dirty="0">
                <a:latin typeface="AvenirNext LT Pro Regular" panose="020B0504020202020204" pitchFamily="34" charset="0"/>
              </a:rPr>
              <a:t> (OPD = 45 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5935287" y="3478153"/>
                <a:ext cx="4937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286" y="3478152"/>
                <a:ext cx="493725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re 1"/>
          <p:cNvSpPr txBox="1">
            <a:spLocks/>
          </p:cNvSpPr>
          <p:nvPr/>
        </p:nvSpPr>
        <p:spPr>
          <a:xfrm>
            <a:off x="2152650" y="-790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AvenirNext LT Pro Regular" panose="020B0504020202020204" pitchFamily="34" charset="0"/>
              </a:rPr>
              <a:t>TCCON: </a:t>
            </a:r>
            <a:r>
              <a:rPr lang="en-US" b="1" dirty="0">
                <a:latin typeface="AvenirNext LT Pro Regular" panose="020B0504020202020204" pitchFamily="34" charset="0"/>
              </a:rPr>
              <a:t>FTS-Paris</a:t>
            </a:r>
            <a:r>
              <a:rPr lang="en-US" b="1" dirty="0" smtClean="0">
                <a:latin typeface="AvenirNext LT Pro Regular" panose="020B0504020202020204" pitchFamily="34" charset="0"/>
              </a:rPr>
              <a:t> instrument</a:t>
            </a:r>
            <a:endParaRPr lang="en-US" b="1" dirty="0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0" y="0"/>
            <a:ext cx="7543800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4</a:t>
            </a:fld>
            <a:endParaRPr lang="en-US"/>
          </a:p>
        </p:txBody>
      </p:sp>
      <p:sp>
        <p:nvSpPr>
          <p:cNvPr id="5" name="Légende sans bordure 1 4"/>
          <p:cNvSpPr/>
          <p:nvPr/>
        </p:nvSpPr>
        <p:spPr>
          <a:xfrm>
            <a:off x="7552940" y="4205085"/>
            <a:ext cx="890016" cy="459971"/>
          </a:xfrm>
          <a:prstGeom prst="callout1">
            <a:avLst>
              <a:gd name="adj1" fmla="val 59563"/>
              <a:gd name="adj2" fmla="val 14783"/>
              <a:gd name="adj3" fmla="val 117155"/>
              <a:gd name="adj4" fmla="val -27549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Next LT Pro Regular" panose="020B0504020202020204" pitchFamily="34" charset="0"/>
              </a:rPr>
              <a:t>Fixed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Next LT Pro Regular" panose="020B05040202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Next LT Pro Regular" panose="020B0504020202020204" pitchFamily="34" charset="0"/>
              </a:rPr>
              <a:t>mirror</a:t>
            </a:r>
          </a:p>
        </p:txBody>
      </p:sp>
      <p:sp>
        <p:nvSpPr>
          <p:cNvPr id="8" name="Légende sans bordure 1 7"/>
          <p:cNvSpPr/>
          <p:nvPr/>
        </p:nvSpPr>
        <p:spPr>
          <a:xfrm>
            <a:off x="6761656" y="3515128"/>
            <a:ext cx="1371600" cy="459971"/>
          </a:xfrm>
          <a:prstGeom prst="callout1">
            <a:avLst>
              <a:gd name="adj1" fmla="val 89685"/>
              <a:gd name="adj2" fmla="val 30770"/>
              <a:gd name="adj3" fmla="val 244730"/>
              <a:gd name="adj4" fmla="val 10214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Next LT Pro Regular" panose="020B0504020202020204" pitchFamily="34" charset="0"/>
              </a:rPr>
              <a:t>Beamsplitter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venirNext LT Pro Regular" panose="020B0504020202020204" pitchFamily="34" charset="0"/>
            </a:endParaRPr>
          </a:p>
        </p:txBody>
      </p:sp>
      <p:sp>
        <p:nvSpPr>
          <p:cNvPr id="9" name="Légende sans bordure 1 8"/>
          <p:cNvSpPr/>
          <p:nvPr/>
        </p:nvSpPr>
        <p:spPr>
          <a:xfrm>
            <a:off x="6194311" y="2501967"/>
            <a:ext cx="1010059" cy="459971"/>
          </a:xfrm>
          <a:prstGeom prst="callout1">
            <a:avLst>
              <a:gd name="adj1" fmla="val 107706"/>
              <a:gd name="adj2" fmla="val 47408"/>
              <a:gd name="adj3" fmla="val 192772"/>
              <a:gd name="adj4" fmla="val 35334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Next LT Pro Regular" panose="020B0504020202020204" pitchFamily="34" charset="0"/>
              </a:rPr>
              <a:t>Moving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Next LT Pro Regular" panose="020B0504020202020204" pitchFamily="34" charset="0"/>
              </a:rPr>
              <a:t>mirror</a:t>
            </a:r>
          </a:p>
        </p:txBody>
      </p:sp>
      <p:sp>
        <p:nvSpPr>
          <p:cNvPr id="10" name="Légende sans bordure 1 9"/>
          <p:cNvSpPr/>
          <p:nvPr/>
        </p:nvSpPr>
        <p:spPr>
          <a:xfrm>
            <a:off x="2055014" y="3968649"/>
            <a:ext cx="1115739" cy="459971"/>
          </a:xfrm>
          <a:prstGeom prst="callout1">
            <a:avLst>
              <a:gd name="adj1" fmla="val 149573"/>
              <a:gd name="adj2" fmla="val 135147"/>
              <a:gd name="adj3" fmla="val 65662"/>
              <a:gd name="adj4" fmla="val 90200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Next LT Pro Regular" panose="020B0504020202020204" pitchFamily="34" charset="0"/>
              </a:rPr>
              <a:t>Detector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190674" y="3317400"/>
            <a:ext cx="160397" cy="8554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37" y="2829596"/>
            <a:ext cx="1171703" cy="984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425" y="2836976"/>
            <a:ext cx="1327691" cy="923714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2893663" y="3044280"/>
                <a:ext cx="1545616" cy="4961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groupChr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</a:rPr>
                        <m:t>ν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63" y="3044279"/>
                <a:ext cx="1545616" cy="49616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ZoneTexte 15"/>
          <p:cNvSpPr txBox="1"/>
          <p:nvPr/>
        </p:nvSpPr>
        <p:spPr>
          <a:xfrm>
            <a:off x="1699846" y="1114622"/>
            <a:ext cx="53990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AvenirNext LT Pro Regular" panose="020B0504020202020204" pitchFamily="34" charset="0"/>
              </a:rPr>
              <a:t>SunTraker</a:t>
            </a:r>
            <a:endParaRPr lang="en-US" sz="2200" dirty="0">
              <a:latin typeface="AvenirNext LT Pro Regular" panose="020B05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200" dirty="0">
                <a:latin typeface="AvenirNext LT Pro Regular" panose="020B0504020202020204" pitchFamily="34" charset="0"/>
              </a:rPr>
              <a:t>FTIR Spectrometer - Bruker 125HR</a:t>
            </a:r>
            <a:br>
              <a:rPr lang="en-US" sz="2200" dirty="0">
                <a:latin typeface="AvenirNext LT Pro Regular" panose="020B0504020202020204" pitchFamily="34" charset="0"/>
              </a:rPr>
            </a:br>
            <a:r>
              <a:rPr lang="en-US" sz="2200" dirty="0">
                <a:latin typeface="AvenirNext LT Pro Regular" panose="020B0504020202020204" pitchFamily="34" charset="0"/>
              </a:rPr>
              <a:t>Resolution: 0.019 cm</a:t>
            </a:r>
            <a:r>
              <a:rPr lang="en-US" sz="2200" baseline="30000" dirty="0">
                <a:latin typeface="AvenirNext LT Pro Regular" panose="020B0504020202020204" pitchFamily="34" charset="0"/>
              </a:rPr>
              <a:t>-1</a:t>
            </a:r>
            <a:r>
              <a:rPr lang="en-US" sz="2200" dirty="0">
                <a:latin typeface="AvenirNext LT Pro Regular" panose="020B0504020202020204" pitchFamily="34" charset="0"/>
              </a:rPr>
              <a:t> (OPD = 45 cm)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5935287" y="3478153"/>
                <a:ext cx="4937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286" y="3478152"/>
                <a:ext cx="493725" cy="46166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2152650" y="-7909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AvenirNext LT Pro Regular" panose="020B0504020202020204" pitchFamily="34" charset="0"/>
              </a:rPr>
              <a:t>TCCON: </a:t>
            </a:r>
            <a:r>
              <a:rPr lang="en-US" b="1" dirty="0">
                <a:latin typeface="AvenirNext LT Pro Regular" panose="020B0504020202020204" pitchFamily="34" charset="0"/>
              </a:rPr>
              <a:t>FTS-Paris </a:t>
            </a:r>
            <a:r>
              <a:rPr lang="en-US" sz="4400" b="1" dirty="0" smtClean="0">
                <a:latin typeface="AvenirNext LT Pro Regular" panose="020B0504020202020204" pitchFamily="34" charset="0"/>
              </a:rPr>
              <a:t>instrument</a:t>
            </a:r>
            <a:endParaRPr lang="en-US" sz="4400" b="1" dirty="0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152651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AvenirNext LT Pro Regular" panose="020B0504020202020204" pitchFamily="34" charset="0"/>
              </a:rPr>
              <a:t>Gas </a:t>
            </a:r>
            <a:r>
              <a:rPr lang="en-US" sz="4400" b="1" dirty="0" smtClean="0">
                <a:latin typeface="AvenirNext LT Pro Regular" panose="020B0504020202020204" pitchFamily="34" charset="0"/>
              </a:rPr>
              <a:t>concentration retrieval</a:t>
            </a:r>
            <a:endParaRPr lang="en-US" sz="4400" b="1" dirty="0">
              <a:latin typeface="AvenirNext LT Pro Regular" panose="020B0504020202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52" y="1167589"/>
            <a:ext cx="4370295" cy="3277721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610600" y="6182241"/>
            <a:ext cx="2743200" cy="365125"/>
          </a:xfrm>
        </p:spPr>
        <p:txBody>
          <a:bodyPr/>
          <a:lstStyle/>
          <a:p>
            <a:fld id="{6289F46C-4332-4373-A902-6E82D8CBA654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1605026" y="1997459"/>
                <a:ext cx="4352080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200" i="1"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200" i="1"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200" i="1"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026" y="1997459"/>
                <a:ext cx="4352080" cy="338554"/>
              </a:xfrm>
              <a:prstGeom prst="rect">
                <a:avLst/>
              </a:prstGeom>
              <a:blipFill rotWithShape="0">
                <a:blip r:embed="rId4"/>
                <a:stretch>
                  <a:fillRect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égende sans bordure 1 6"/>
          <p:cNvSpPr/>
          <p:nvPr/>
        </p:nvSpPr>
        <p:spPr>
          <a:xfrm>
            <a:off x="1605025" y="2702294"/>
            <a:ext cx="1165426" cy="714079"/>
          </a:xfrm>
          <a:prstGeom prst="callout1">
            <a:avLst>
              <a:gd name="adj1" fmla="val -12598"/>
              <a:gd name="adj2" fmla="val 49359"/>
              <a:gd name="adj3" fmla="val -40824"/>
              <a:gd name="adj4" fmla="val 3980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venirNext LT Pro Regular" panose="020B0504020202020204" pitchFamily="34" charset="0"/>
              </a:rPr>
              <a:t>Radiance at ground level</a:t>
            </a:r>
          </a:p>
        </p:txBody>
      </p:sp>
      <p:sp>
        <p:nvSpPr>
          <p:cNvPr id="8" name="Légende sans bordure 1 7"/>
          <p:cNvSpPr/>
          <p:nvPr/>
        </p:nvSpPr>
        <p:spPr>
          <a:xfrm>
            <a:off x="2770452" y="2859723"/>
            <a:ext cx="1378493" cy="714079"/>
          </a:xfrm>
          <a:prstGeom prst="callout1">
            <a:avLst>
              <a:gd name="adj1" fmla="val -12598"/>
              <a:gd name="adj2" fmla="val 49359"/>
              <a:gd name="adj3" fmla="val -67713"/>
              <a:gd name="adj4" fmla="val 3122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venirNext LT Pro Regular" panose="020B0504020202020204" pitchFamily="34" charset="0"/>
              </a:rPr>
              <a:t>Radiance at  top atmosphere</a:t>
            </a:r>
          </a:p>
        </p:txBody>
      </p:sp>
      <p:sp>
        <p:nvSpPr>
          <p:cNvPr id="9" name="Légende sans bordure 1 8"/>
          <p:cNvSpPr/>
          <p:nvPr/>
        </p:nvSpPr>
        <p:spPr>
          <a:xfrm>
            <a:off x="4148944" y="2892152"/>
            <a:ext cx="1639348" cy="542706"/>
          </a:xfrm>
          <a:prstGeom prst="callout1">
            <a:avLst>
              <a:gd name="adj1" fmla="val -12598"/>
              <a:gd name="adj2" fmla="val 49359"/>
              <a:gd name="adj3" fmla="val -96431"/>
              <a:gd name="adj4" fmla="val 2020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venirNext LT Pro Regular" panose="020B0504020202020204" pitchFamily="34" charset="0"/>
              </a:rPr>
              <a:t>Atmospheric transmission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605025" y="5921425"/>
            <a:ext cx="10015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Next LT Pro Regular" panose="020B0504020202020204" pitchFamily="34" charset="0"/>
              </a:rPr>
              <a:t>Atmospheric transmission contains all </a:t>
            </a:r>
            <a:r>
              <a:rPr lang="en-US" sz="2000" dirty="0" smtClean="0">
                <a:latin typeface="AvenirNext LT Pro Regular" panose="020B0504020202020204" pitchFamily="34" charset="0"/>
              </a:rPr>
              <a:t>information about gas </a:t>
            </a:r>
            <a:r>
              <a:rPr lang="en-US" sz="2000" dirty="0">
                <a:latin typeface="AvenirNext LT Pro Regular" panose="020B0504020202020204" pitchFamily="34" charset="0"/>
              </a:rPr>
              <a:t>abundances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910738" y="4445310"/>
                <a:ext cx="8281626" cy="9345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70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700"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d>
                        <m:d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70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7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7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7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7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atm</m:t>
                              </m:r>
                            </m:sub>
                          </m:sSub>
                        </m:e>
                      </m:d>
                      <m:r>
                        <a:rPr lang="en-US" sz="17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7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limLoc m:val="undOvr"/>
                              <m:ctrlPr>
                                <a:rPr lang="en-US" sz="17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7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7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7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7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atm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23"/>
                                    </m:rPr>
                                    <a:rPr lang="en-US" sz="17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7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species</m:t>
                                  </m:r>
                                </m:sup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sz="17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sty m:val="p"/>
                                          <m:brk m:alnAt="23"/>
                                        </m:rPr>
                                        <a:rPr lang="en-US" sz="17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j</m:t>
                                      </m:r>
                                    </m:sub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17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lines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7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v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7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j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  <m: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7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7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7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s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7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Φ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v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7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7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v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70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j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  <m: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7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7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7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s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7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  <m: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70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p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7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7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US" sz="17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s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7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</m:d>
                                      <m:sSub>
                                        <m:sSubPr>
                                          <m:ctrlPr>
                                            <a:rPr lang="en-US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𝐍</m:t>
                                          </m:r>
                                        </m:e>
                                        <m:sub>
                                          <m:r>
                                            <a:rPr lang="en-US" b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𝐢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𝐬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  <m:r>
                                        <m:rPr>
                                          <m:sty m:val="p"/>
                                        </m:rPr>
                                        <a:rPr lang="en-US" sz="17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ds</m:t>
                                      </m:r>
                                      <m:r>
                                        <a:rPr lang="en-US" sz="17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nary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738" y="4445310"/>
                <a:ext cx="8281626" cy="93455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égende sans bordure 1 12"/>
          <p:cNvSpPr/>
          <p:nvPr/>
        </p:nvSpPr>
        <p:spPr>
          <a:xfrm>
            <a:off x="8352534" y="5331451"/>
            <a:ext cx="1480032" cy="281167"/>
          </a:xfrm>
          <a:prstGeom prst="callout1">
            <a:avLst>
              <a:gd name="adj1" fmla="val -12598"/>
              <a:gd name="adj2" fmla="val 49359"/>
              <a:gd name="adj3" fmla="val -89877"/>
              <a:gd name="adj4" fmla="val 5055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venirNext LT Pro Regular" panose="020B0504020202020204" pitchFamily="34" charset="0"/>
              </a:rPr>
              <a:t>concentration</a:t>
            </a:r>
          </a:p>
        </p:txBody>
      </p:sp>
    </p:spTree>
    <p:extLst>
      <p:ext uri="{BB962C8B-B14F-4D97-AF65-F5344CB8AC3E}">
        <p14:creationId xmlns:p14="http://schemas.microsoft.com/office/powerpoint/2010/main" val="23838873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2152650" y="-1834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 smtClean="0">
                <a:latin typeface="AvenirNext LT Pro Regular" panose="020B0504020202020204" pitchFamily="34" charset="0"/>
              </a:rPr>
              <a:t>GFIT code</a:t>
            </a:r>
            <a:endParaRPr lang="en-US" sz="4400" b="1" dirty="0">
              <a:latin typeface="AvenirNext LT Pro Regular" panose="020B05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332676" y="1237969"/>
            <a:ext cx="5678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venirNext LT Pro Regular" panose="020B0504020202020204" pitchFamily="34" charset="0"/>
              </a:rPr>
              <a:t>GFIT – nonlinear least-squares fitting </a:t>
            </a:r>
            <a:r>
              <a:rPr lang="en-US" sz="2400" dirty="0" smtClean="0">
                <a:latin typeface="AvenirNext LT Pro Regular" panose="020B0504020202020204" pitchFamily="34" charset="0"/>
              </a:rPr>
              <a:t>algorithm used by all TCCON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venirNext LT Pro Regular" panose="020B0504020202020204" pitchFamily="34" charset="0"/>
              </a:rPr>
              <a:t>GFIT computes </a:t>
            </a:r>
            <a:r>
              <a:rPr lang="en-US" sz="2400" dirty="0">
                <a:latin typeface="AvenirNext LT Pro Regular" panose="020B0504020202020204" pitchFamily="34" charset="0"/>
              </a:rPr>
              <a:t>column abundances from the solar absorption spectra.</a:t>
            </a:r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785604"/>
              </p:ext>
            </p:extLst>
          </p:nvPr>
        </p:nvGraphicFramePr>
        <p:xfrm>
          <a:off x="6286376" y="3613192"/>
          <a:ext cx="3913425" cy="299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6" name="Acrobat Document" r:id="rId4" imgW="5882511" imgH="4503266" progId="AcroExch.Document.DC">
                  <p:embed/>
                </p:oleObj>
              </mc:Choice>
              <mc:Fallback>
                <p:oleObj name="Acrobat Document" r:id="rId4" imgW="5882511" imgH="450326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6376" y="3613192"/>
                        <a:ext cx="3913425" cy="299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794135"/>
              </p:ext>
            </p:extLst>
          </p:nvPr>
        </p:nvGraphicFramePr>
        <p:xfrm>
          <a:off x="2152650" y="3628733"/>
          <a:ext cx="3872820" cy="2964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7" name="Acrobat Document" r:id="rId6" imgW="5882511" imgH="4503266" progId="AcroExch.Document.DC">
                  <p:embed/>
                </p:oleObj>
              </mc:Choice>
              <mc:Fallback>
                <p:oleObj name="Acrobat Document" r:id="rId6" imgW="5882511" imgH="450326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52650" y="3628733"/>
                        <a:ext cx="3872820" cy="2964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3179724" y="3528122"/>
            <a:ext cx="1984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 micro window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262018" y="3527340"/>
            <a:ext cx="196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micro window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101" y="1425358"/>
            <a:ext cx="3464573" cy="2101982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7572714" y="1106119"/>
            <a:ext cx="320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spectra (2500 - 14000 cm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079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527050" y="1279524"/>
                <a:ext cx="11137900" cy="518477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Analysis of a solar absorption spectrum tells us about </a:t>
                </a:r>
                <a:r>
                  <a:rPr lang="en-US" b="1" dirty="0" smtClean="0"/>
                  <a:t>total columns </a:t>
                </a:r>
                <a:r>
                  <a:rPr lang="en-US" dirty="0" smtClean="0"/>
                  <a:t>of various absorbing gases. </a:t>
                </a:r>
                <a:br>
                  <a:rPr lang="en-US" dirty="0" smtClean="0"/>
                </a:br>
                <a:endParaRPr lang="en-US" dirty="0" smtClean="0"/>
              </a:p>
              <a:p>
                <a:r>
                  <a:rPr lang="en-US" dirty="0" smtClean="0"/>
                  <a:t>Total column of gas G:	</a:t>
                </a:r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𝑐𝑜𝑙𝑢𝑚𝑛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𝑠𝑢𝑟𝑓𝑎𝑐𝑒</m:t>
                        </m:r>
                      </m:sub>
                      <m:sup>
                        <m: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b="0" dirty="0" smtClean="0"/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002060"/>
                    </a:solidFill>
                  </a:rPr>
                  <a:t> </a:t>
                </a:r>
                <a:r>
                  <a:rPr lang="en-US" dirty="0" smtClean="0"/>
                  <a:t>– volume mixing ratio profile of gas G</a:t>
                </a:r>
              </a:p>
              <a:p>
                <a:pPr marL="0" indent="0">
                  <a:buNone/>
                </a:pPr>
                <a:r>
                  <a:rPr lang="en-US" b="0" dirty="0" smtClean="0"/>
                  <a:t>		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 smtClean="0"/>
                  <a:t> air density profile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/>
                  <a:t>What we need </a:t>
                </a:r>
                <a:r>
                  <a:rPr lang="en-US" dirty="0" smtClean="0"/>
                  <a:t>are </a:t>
                </a:r>
                <a:r>
                  <a:rPr lang="en-US" b="1" dirty="0" smtClean="0"/>
                  <a:t>dry-air </a:t>
                </a:r>
                <a:r>
                  <a:rPr lang="en-US" b="1" dirty="0"/>
                  <a:t>mole fractions</a:t>
                </a:r>
                <a:r>
                  <a:rPr lang="en-US" dirty="0"/>
                  <a:t> </a:t>
                </a:r>
                <a:r>
                  <a:rPr lang="en-US" dirty="0" smtClean="0"/>
                  <a:t>- X</a:t>
                </a:r>
                <a:r>
                  <a:rPr lang="en-US" baseline="-25000" dirty="0" smtClean="0"/>
                  <a:t>G</a:t>
                </a:r>
                <a:r>
                  <a:rPr lang="en-US" dirty="0" smtClean="0"/>
                  <a:t> because they are independent </a:t>
                </a:r>
                <a:r>
                  <a:rPr lang="en-US" dirty="0"/>
                  <a:t>of variation of solar zenith angle, surface pressure and </a:t>
                </a:r>
                <a:r>
                  <a:rPr lang="en-US" dirty="0" smtClean="0"/>
                  <a:t>humidity.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𝑐𝑜𝑙𝑢𝑚𝑛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𝑐𝑜𝑙𝑢𝑚𝑛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𝑑𝑟𝑦</m:t>
                              </m:r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050" y="1279524"/>
                <a:ext cx="11137900" cy="5184775"/>
              </a:xfrm>
              <a:blipFill rotWithShape="0">
                <a:blip r:embed="rId2"/>
                <a:stretch>
                  <a:fillRect l="-821" t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7</a:t>
            </a:fld>
            <a:endParaRPr lang="en-US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152650" y="-1834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 smtClean="0">
                <a:latin typeface="AvenirNext LT Pro Regular" panose="020B0504020202020204" pitchFamily="34" charset="0"/>
              </a:rPr>
              <a:t>Dry air mole fraction (DMF)</a:t>
            </a:r>
            <a:endParaRPr lang="en-US" sz="4400" b="1" dirty="0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8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8</a:t>
            </a:fld>
            <a:endParaRPr lang="en-US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152650" y="-1834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 smtClean="0">
                <a:latin typeface="AvenirNext LT Pro Regular" panose="020B0504020202020204" pitchFamily="34" charset="0"/>
              </a:rPr>
              <a:t>Dry air mole fraction (</a:t>
            </a:r>
            <a:r>
              <a:rPr lang="en-US" sz="4400" b="1" dirty="0">
                <a:latin typeface="AvenirNext LT Pro Regular" panose="020B0504020202020204" pitchFamily="34" charset="0"/>
              </a:rPr>
              <a:t>DMF</a:t>
            </a:r>
            <a:r>
              <a:rPr lang="en-US" sz="4400" b="1" dirty="0" smtClean="0">
                <a:latin typeface="AvenirNext LT Pro Regular" panose="020B0504020202020204" pitchFamily="34" charset="0"/>
              </a:rPr>
              <a:t>)</a:t>
            </a:r>
            <a:endParaRPr lang="en-US" sz="4400" b="1" dirty="0">
              <a:latin typeface="AvenirNext LT Pro Regular" panose="020B05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635125" y="1533527"/>
                <a:ext cx="8921750" cy="46577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𝑐𝑜𝑙𝑢𝑚𝑛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𝑐𝑜𝑙𝑢𝑚𝑛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𝑑𝑟𝑦</m:t>
                              </m:r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</m:sSub>
                        </m:den>
                      </m:f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O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 as an internal standard; DMF of O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 is 0.2095 (constant)</a:t>
                </a:r>
                <a:br>
                  <a:rPr lang="en-US" dirty="0" smtClean="0"/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𝑐𝑜𝑙𝑢𝑚𝑛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𝑑𝑟𝑦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𝑎𝑖𝑟</m:t>
                      </m:r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𝑐𝑜𝑙𝑢𝑚𝑛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baseline="-250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0.2095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 smtClean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=0.2095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𝑐𝑜𝑙𝑢𝑚𝑛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𝑐𝑜𝑙𝑢𝑚𝑛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b="0" i="1" baseline="-250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0" baseline="-25000" dirty="0" smtClean="0">
                  <a:solidFill>
                    <a:srgbClr val="002060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Advantage: column division removes Sun pointing error</a:t>
                </a:r>
              </a:p>
            </p:txBody>
          </p:sp>
        </mc:Choice>
        <mc:Fallback xmlns="">
          <p:sp>
            <p:nvSpPr>
              <p:cNvPr id="7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5125" y="1533527"/>
                <a:ext cx="8921750" cy="4657724"/>
              </a:xfrm>
              <a:blipFill rotWithShape="0">
                <a:blip r:embed="rId2"/>
                <a:stretch>
                  <a:fillRect l="-1366" b="-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54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F46C-4332-4373-A902-6E82D8CBA654}" type="slidenum">
              <a:rPr lang="en-US" smtClean="0"/>
              <a:t>9</a:t>
            </a:fld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152650" y="-7909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AvenirNext LT Pro Regular" panose="020B0504020202020204" pitchFamily="34" charset="0"/>
              </a:rPr>
              <a:t>GFIT code in urban area?</a:t>
            </a:r>
            <a:endParaRPr lang="en-US" sz="4400" b="1" dirty="0">
              <a:latin typeface="AvenirNext LT Pro Regular" panose="020B05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29465" y="2006434"/>
            <a:ext cx="104082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3600" dirty="0" smtClean="0">
                <a:latin typeface="AvenirNext LT Pro Regular" panose="020B0504020202020204" pitchFamily="34" charset="0"/>
              </a:rPr>
              <a:t>GFIT has </a:t>
            </a:r>
            <a:r>
              <a:rPr lang="en-US" sz="3600" dirty="0">
                <a:latin typeface="AvenirNext LT Pro Regular" panose="020B0504020202020204" pitchFamily="34" charset="0"/>
              </a:rPr>
              <a:t>been developed for </a:t>
            </a:r>
            <a:r>
              <a:rPr lang="en-US" sz="3600" dirty="0" smtClean="0">
                <a:latin typeface="AvenirNext LT Pro Regular" panose="020B0504020202020204" pitchFamily="34" charset="0"/>
              </a:rPr>
              <a:t>all TCCON sites </a:t>
            </a:r>
            <a:endParaRPr lang="en-US" sz="3600" dirty="0" smtClean="0">
              <a:latin typeface="AvenirNext LT Pro Regular" panose="020B05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3600" dirty="0">
              <a:latin typeface="AvenirNext LT Pro Regular" panose="020B05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3600" dirty="0" smtClean="0">
                <a:latin typeface="AvenirNext LT Pro Regular" panose="020B0504020202020204" pitchFamily="34" charset="0"/>
              </a:rPr>
              <a:t>Two sites in urban area: Paris and Los Angeles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3600" dirty="0">
              <a:latin typeface="AvenirNext LT Pro Regular" panose="020B05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3600" dirty="0">
                <a:latin typeface="AvenirNext LT Pro Regular" panose="020B0504020202020204" pitchFamily="34" charset="0"/>
              </a:rPr>
              <a:t>How does it work in a urban </a:t>
            </a:r>
            <a:r>
              <a:rPr lang="en-US" sz="3600" dirty="0" smtClean="0">
                <a:latin typeface="AvenirNext LT Pro Regular" panose="020B0504020202020204" pitchFamily="34" charset="0"/>
              </a:rPr>
              <a:t>area?</a:t>
            </a:r>
            <a:endParaRPr lang="en-US" sz="3600" dirty="0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6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7163</TotalTime>
  <Words>811</Words>
  <Application>Microsoft Office PowerPoint</Application>
  <PresentationFormat>Grand écran</PresentationFormat>
  <Paragraphs>186</Paragraphs>
  <Slides>20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0" baseType="lpstr">
      <vt:lpstr>Arial</vt:lpstr>
      <vt:lpstr>AvenirNext LT Pro Regular</vt:lpstr>
      <vt:lpstr>Calibri</vt:lpstr>
      <vt:lpstr>Calibri Light</vt:lpstr>
      <vt:lpstr>Cambria Math</vt:lpstr>
      <vt:lpstr>Courier New</vt:lpstr>
      <vt:lpstr>Times New Roman</vt:lpstr>
      <vt:lpstr>Wingdings 2</vt:lpstr>
      <vt:lpstr>Thème Office</vt:lpstr>
      <vt:lpstr>Acrobat Document</vt:lpstr>
      <vt:lpstr>TCCON MEASUREMENTS IN THE PARIS MEGAPOLIS</vt:lpstr>
      <vt:lpstr>TCCON: FTS-Paris instrument</vt:lpstr>
      <vt:lpstr>Présentation PowerPoint</vt:lpstr>
      <vt:lpstr>TCCON: FTS-Paris instrument</vt:lpstr>
      <vt:lpstr>Gas concentration retrieval</vt:lpstr>
      <vt:lpstr>Présentation PowerPoint</vt:lpstr>
      <vt:lpstr>Présentation PowerPoint</vt:lpstr>
      <vt:lpstr>Présentation PowerPoint</vt:lpstr>
      <vt:lpstr>GFIT code in urban area?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Ground-based remote sensing measurement of atmospheric CO2</dc:title>
  <dc:creator>koshelev</dc:creator>
  <cp:lastModifiedBy>Dimtry Koshelev</cp:lastModifiedBy>
  <cp:revision>278</cp:revision>
  <cp:lastPrinted>2017-09-15T11:07:02Z</cp:lastPrinted>
  <dcterms:created xsi:type="dcterms:W3CDTF">2016-06-21T15:40:38Z</dcterms:created>
  <dcterms:modified xsi:type="dcterms:W3CDTF">2017-09-18T08:00:11Z</dcterms:modified>
</cp:coreProperties>
</file>