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1" r:id="rId4"/>
    <p:sldId id="262" r:id="rId5"/>
    <p:sldId id="261" r:id="rId6"/>
    <p:sldId id="263" r:id="rId7"/>
    <p:sldId id="272" r:id="rId8"/>
    <p:sldId id="267" r:id="rId9"/>
    <p:sldId id="270" r:id="rId10"/>
    <p:sldId id="259" r:id="rId11"/>
    <p:sldId id="257" r:id="rId12"/>
    <p:sldId id="25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E7F-F2C4-4AD7-83D4-A4869226DFB5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9207-F65D-438F-ABA9-9A3B3139A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80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E7F-F2C4-4AD7-83D4-A4869226DFB5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9207-F65D-438F-ABA9-9A3B3139A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12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E7F-F2C4-4AD7-83D4-A4869226DFB5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9207-F65D-438F-ABA9-9A3B3139A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91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us /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7"/>
          <p:cNvGraphicFramePr>
            <a:graphicFrameLocks noChangeAspect="1"/>
          </p:cNvGraphicFramePr>
          <p:nvPr/>
        </p:nvGraphicFramePr>
        <p:xfrm>
          <a:off x="0" y="6572250"/>
          <a:ext cx="121920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Image" r:id="rId3" imgW="10837792" imgH="1231290" progId="Photoshop.Image.10">
                  <p:embed/>
                </p:oleObj>
              </mc:Choice>
              <mc:Fallback>
                <p:oleObj name="Image" r:id="rId3" imgW="10837792" imgH="1231290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572250"/>
                        <a:ext cx="121920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4078817" y="6597651"/>
            <a:ext cx="39348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1000" smtClean="0">
                <a:latin typeface="Calibri" panose="020F0502020204030204" pitchFamily="34" charset="0"/>
              </a:rPr>
              <a:t>Page </a:t>
            </a:r>
            <a:fld id="{09CC3E0A-B52C-4F53-BBB3-95D538B541DD}" type="slidenum">
              <a:rPr lang="fr-FR" altLang="fr-FR" sz="1000" smtClean="0">
                <a:latin typeface="Calibri" panose="020F050202020403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altLang="fr-FR" sz="1000" smtClean="0">
              <a:latin typeface="Calibri" panose="020F0502020204030204" pitchFamily="34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078817" y="6597651"/>
            <a:ext cx="39348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1000" smtClean="0">
                <a:solidFill>
                  <a:schemeClr val="bg1"/>
                </a:solidFill>
                <a:latin typeface="Calibri" panose="020F0502020204030204" pitchFamily="34" charset="0"/>
              </a:rPr>
              <a:t>Page </a:t>
            </a:r>
            <a:fld id="{83B3828C-2E7E-4D93-99F8-B74B80E902C9}" type="slidenum">
              <a:rPr lang="fr-FR" altLang="fr-FR" sz="1000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altLang="fr-FR" sz="10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7734" y="6581776"/>
            <a:ext cx="1971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1200" smtClean="0">
                <a:solidFill>
                  <a:schemeClr val="bg1"/>
                </a:solidFill>
                <a:latin typeface="Calibri" panose="020F0502020204030204" pitchFamily="34" charset="0"/>
              </a:rPr>
              <a:t>Institut Pierre Simon Laplace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6572250"/>
          <a:ext cx="121920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Image" r:id="rId5" imgW="10837792" imgH="1231290" progId="Photoshop.Image.10">
                  <p:embed/>
                </p:oleObj>
              </mc:Choice>
              <mc:Fallback>
                <p:oleObj name="Image" r:id="rId5" imgW="10837792" imgH="1231290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572250"/>
                        <a:ext cx="121920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0733618" y="6613526"/>
            <a:ext cx="14583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sz="1000" smtClean="0">
                <a:solidFill>
                  <a:schemeClr val="bg1"/>
                </a:solidFill>
                <a:latin typeface="Calibri" panose="020F0502020204030204" pitchFamily="34" charset="0"/>
              </a:rPr>
              <a:t>Page </a:t>
            </a:r>
            <a:fld id="{A7A0B4FF-4CB8-49CD-94F6-54AB983514E4}" type="slidenum">
              <a:rPr lang="fr-FR" altLang="fr-FR" sz="1000" smtClean="0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‹N°›</a:t>
            </a:fld>
            <a:endParaRPr lang="fr-FR" altLang="fr-FR" sz="100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67733" y="6610351"/>
            <a:ext cx="32823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1200" dirty="0" smtClean="0">
                <a:solidFill>
                  <a:schemeClr val="bg1"/>
                </a:solidFill>
              </a:rPr>
              <a:t>Conseil Scientifique de l’IPSL 4 Octobre 2017</a:t>
            </a:r>
          </a:p>
        </p:txBody>
      </p:sp>
      <p:grpSp>
        <p:nvGrpSpPr>
          <p:cNvPr id="11" name="Group 21"/>
          <p:cNvGrpSpPr>
            <a:grpSpLocks/>
          </p:cNvGrpSpPr>
          <p:nvPr userDrawn="1"/>
        </p:nvGrpSpPr>
        <p:grpSpPr bwMode="auto">
          <a:xfrm>
            <a:off x="1" y="-26988"/>
            <a:ext cx="4271433" cy="1079501"/>
            <a:chOff x="0" y="-17"/>
            <a:chExt cx="2018" cy="680"/>
          </a:xfrm>
        </p:grpSpPr>
        <p:pic>
          <p:nvPicPr>
            <p:cNvPr id="12" name="Picture 19" descr="Trait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"/>
              <a:ext cx="201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IPSL_court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70"/>
              <a:ext cx="772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190459" y="857232"/>
            <a:ext cx="7905763" cy="500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ED720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1"/>
          </p:nvPr>
        </p:nvSpPr>
        <p:spPr>
          <a:xfrm>
            <a:off x="190459" y="1500174"/>
            <a:ext cx="5619789" cy="4857784"/>
          </a:xfrm>
          <a:prstGeom prst="rect">
            <a:avLst/>
          </a:prstGeom>
        </p:spPr>
        <p:txBody>
          <a:bodyPr anchor="b"/>
          <a:lstStyle>
            <a:lvl1pPr marL="0" indent="0">
              <a:buFont typeface="Wingdings" pitchFamily="2" charset="2"/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410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E7F-F2C4-4AD7-83D4-A4869226DFB5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9207-F65D-438F-ABA9-9A3B3139A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05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E7F-F2C4-4AD7-83D4-A4869226DFB5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9207-F65D-438F-ABA9-9A3B3139A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45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E7F-F2C4-4AD7-83D4-A4869226DFB5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9207-F65D-438F-ABA9-9A3B3139A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02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E7F-F2C4-4AD7-83D4-A4869226DFB5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9207-F65D-438F-ABA9-9A3B3139A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84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E7F-F2C4-4AD7-83D4-A4869226DFB5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9207-F65D-438F-ABA9-9A3B3139A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64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E7F-F2C4-4AD7-83D4-A4869226DFB5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9207-F65D-438F-ABA9-9A3B3139A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48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E7F-F2C4-4AD7-83D4-A4869226DFB5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9207-F65D-438F-ABA9-9A3B3139A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05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E7F-F2C4-4AD7-83D4-A4869226DFB5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9207-F65D-438F-ABA9-9A3B3139A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6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26E7F-F2C4-4AD7-83D4-A4869226DFB5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9207-F65D-438F-ABA9-9A3B3139A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03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oleObject" Target="../embeddings/Feuille_Microsoft_Excel_97-20031.xls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oleObject" Target="../embeddings/Feuille_Microsoft_Excel_97-20032.xls"/><Relationship Id="rId9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24.png"/><Relationship Id="rId4" Type="http://schemas.openxmlformats.org/officeDocument/2006/relationships/oleObject" Target="../embeddings/Feuille_Microsoft_Excel_97-20033.xls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oleObject" Target="../embeddings/Feuille_Microsoft_Excel_97-20034.xls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166" y="284672"/>
            <a:ext cx="805015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Analysis</a:t>
            </a:r>
            <a:r>
              <a:rPr lang="fr-FR" sz="2800" dirty="0" smtClean="0"/>
              <a:t> of 2016 </a:t>
            </a:r>
            <a:r>
              <a:rPr lang="fr-FR" sz="2800" dirty="0" err="1" smtClean="0"/>
              <a:t>December</a:t>
            </a:r>
            <a:r>
              <a:rPr lang="fr-FR" sz="2800" dirty="0" smtClean="0"/>
              <a:t> pollution </a:t>
            </a:r>
            <a:r>
              <a:rPr lang="fr-FR" sz="2800" dirty="0" err="1" smtClean="0"/>
              <a:t>episode</a:t>
            </a:r>
            <a:r>
              <a:rPr lang="fr-FR" sz="2800" dirty="0" smtClean="0"/>
              <a:t> over IDF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46649" y="832278"/>
            <a:ext cx="912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err="1" smtClean="0"/>
              <a:t>Meteorological</a:t>
            </a:r>
            <a:r>
              <a:rPr lang="fr-FR" dirty="0" smtClean="0"/>
              <a:t> conditions : </a:t>
            </a:r>
            <a:r>
              <a:rPr lang="fr-FR" dirty="0" err="1" smtClean="0"/>
              <a:t>anticyclonic</a:t>
            </a:r>
            <a:r>
              <a:rPr lang="fr-FR" dirty="0" smtClean="0"/>
              <a:t> conditions </a:t>
            </a:r>
            <a:r>
              <a:rPr lang="fr-FR" dirty="0" err="1" smtClean="0"/>
              <a:t>driving</a:t>
            </a:r>
            <a:r>
              <a:rPr lang="fr-FR" dirty="0" smtClean="0"/>
              <a:t> to stable to </a:t>
            </a:r>
            <a:r>
              <a:rPr lang="fr-FR" dirty="0" err="1" smtClean="0"/>
              <a:t>very</a:t>
            </a:r>
            <a:r>
              <a:rPr lang="fr-FR" dirty="0" smtClean="0"/>
              <a:t> stable situations  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331536"/>
              </p:ext>
            </p:extLst>
          </p:nvPr>
        </p:nvGraphicFramePr>
        <p:xfrm>
          <a:off x="3494089" y="1270795"/>
          <a:ext cx="550227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Graphique" r:id="rId4" imgW="5505165" imgH="2408129" progId="Excel.Chart.8">
                  <p:embed/>
                </p:oleObj>
              </mc:Choice>
              <mc:Fallback>
                <p:oleObj name="Graphique" r:id="rId4" imgW="5505165" imgH="240812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9" y="1270795"/>
                        <a:ext cx="5502275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6" y="1321595"/>
            <a:ext cx="32416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5129213" y="1293020"/>
            <a:ext cx="38782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000"/>
              <a:t>PM10, concentrations moyennes horaires des stations AIRPARIF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4157664" y="2678907"/>
            <a:ext cx="4535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157664" y="2291557"/>
            <a:ext cx="4535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2"/>
          <p:cNvSpPr txBox="1">
            <a:spLocks noChangeArrowheads="1"/>
          </p:cNvSpPr>
          <p:nvPr/>
        </p:nvSpPr>
        <p:spPr bwMode="auto">
          <a:xfrm>
            <a:off x="7897813" y="2480469"/>
            <a:ext cx="8810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100">
                <a:solidFill>
                  <a:srgbClr val="FF0000"/>
                </a:solidFill>
              </a:rPr>
              <a:t>information</a:t>
            </a:r>
          </a:p>
        </p:txBody>
      </p:sp>
      <p:sp>
        <p:nvSpPr>
          <p:cNvPr id="13" name="ZoneTexte 16"/>
          <p:cNvSpPr txBox="1">
            <a:spLocks noChangeArrowheads="1"/>
          </p:cNvSpPr>
          <p:nvPr/>
        </p:nvSpPr>
        <p:spPr bwMode="auto">
          <a:xfrm>
            <a:off x="8242301" y="2093119"/>
            <a:ext cx="536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100">
                <a:solidFill>
                  <a:srgbClr val="FF0000"/>
                </a:solidFill>
              </a:rPr>
              <a:t>alerte</a:t>
            </a:r>
          </a:p>
        </p:txBody>
      </p:sp>
      <p:pic>
        <p:nvPicPr>
          <p:cNvPr id="16" name="Imag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8" y="3721152"/>
            <a:ext cx="2365375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3"/>
          <p:cNvSpPr/>
          <p:nvPr/>
        </p:nvSpPr>
        <p:spPr>
          <a:xfrm>
            <a:off x="1284173" y="4911776"/>
            <a:ext cx="549275" cy="2492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UPD</a:t>
            </a:r>
          </a:p>
        </p:txBody>
      </p:sp>
      <p:sp>
        <p:nvSpPr>
          <p:cNvPr id="18" name="Rectángulo 26"/>
          <p:cNvSpPr/>
          <p:nvPr/>
        </p:nvSpPr>
        <p:spPr>
          <a:xfrm>
            <a:off x="2111260" y="3749727"/>
            <a:ext cx="720725" cy="3016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err="1"/>
              <a:t>Roissy</a:t>
            </a:r>
            <a:endParaRPr lang="es-ES" sz="1400" dirty="0"/>
          </a:p>
        </p:txBody>
      </p:sp>
      <p:sp>
        <p:nvSpPr>
          <p:cNvPr id="19" name="Rectángulo 29"/>
          <p:cNvSpPr/>
          <p:nvPr/>
        </p:nvSpPr>
        <p:spPr>
          <a:xfrm>
            <a:off x="630122" y="5784902"/>
            <a:ext cx="654050" cy="3333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SIRTA</a:t>
            </a:r>
          </a:p>
        </p:txBody>
      </p:sp>
      <p:grpSp>
        <p:nvGrpSpPr>
          <p:cNvPr id="20" name="Groupe 33"/>
          <p:cNvGrpSpPr>
            <a:grpSpLocks/>
          </p:cNvGrpSpPr>
          <p:nvPr/>
        </p:nvGrpSpPr>
        <p:grpSpPr bwMode="auto">
          <a:xfrm>
            <a:off x="3255847" y="4098977"/>
            <a:ext cx="5461000" cy="2430463"/>
            <a:chOff x="2240267" y="3806100"/>
            <a:chExt cx="6314646" cy="3141894"/>
          </a:xfrm>
        </p:grpSpPr>
        <p:grpSp>
          <p:nvGrpSpPr>
            <p:cNvPr id="21" name="Groupe 34"/>
            <p:cNvGrpSpPr>
              <a:grpSpLocks/>
            </p:cNvGrpSpPr>
            <p:nvPr/>
          </p:nvGrpSpPr>
          <p:grpSpPr bwMode="auto">
            <a:xfrm>
              <a:off x="2645954" y="3806100"/>
              <a:ext cx="5004220" cy="411714"/>
              <a:chOff x="-84198" y="-767631"/>
              <a:chExt cx="2938746" cy="219633"/>
            </a:xfrm>
          </p:grpSpPr>
          <p:sp>
            <p:nvSpPr>
              <p:cNvPr id="28" name="Zone de texte 2"/>
              <p:cNvSpPr txBox="1">
                <a:spLocks noChangeArrowheads="1"/>
              </p:cNvSpPr>
              <p:nvPr/>
            </p:nvSpPr>
            <p:spPr bwMode="auto">
              <a:xfrm>
                <a:off x="-84198" y="-763898"/>
                <a:ext cx="466725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s-ES_tradnl" altLang="fr-F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29/11</a:t>
                </a:r>
                <a:endParaRPr lang="en-US" altLang="fr-FR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Zone de texte 2"/>
              <p:cNvSpPr txBox="1">
                <a:spLocks noChangeArrowheads="1"/>
              </p:cNvSpPr>
              <p:nvPr/>
            </p:nvSpPr>
            <p:spPr bwMode="auto">
              <a:xfrm>
                <a:off x="524626" y="-767631"/>
                <a:ext cx="424180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s-ES_tradnl" altLang="fr-F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01/12</a:t>
                </a:r>
                <a:endParaRPr lang="en-US" altLang="fr-FR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Zone de texte 2"/>
              <p:cNvSpPr txBox="1">
                <a:spLocks noChangeArrowheads="1"/>
              </p:cNvSpPr>
              <p:nvPr/>
            </p:nvSpPr>
            <p:spPr bwMode="auto">
              <a:xfrm>
                <a:off x="1186095" y="-767631"/>
                <a:ext cx="424180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s-ES_tradnl" altLang="fr-F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03/12</a:t>
                </a:r>
                <a:endParaRPr lang="en-US" altLang="fr-FR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Zone de texte 2"/>
              <p:cNvSpPr txBox="1">
                <a:spLocks noChangeArrowheads="1"/>
              </p:cNvSpPr>
              <p:nvPr/>
            </p:nvSpPr>
            <p:spPr bwMode="auto">
              <a:xfrm>
                <a:off x="1790975" y="-767631"/>
                <a:ext cx="424180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s-ES_tradnl" altLang="fr-F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05/12</a:t>
                </a:r>
                <a:endParaRPr lang="en-US" altLang="fr-FR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Zone de texte 2"/>
              <p:cNvSpPr txBox="1">
                <a:spLocks noChangeArrowheads="1"/>
              </p:cNvSpPr>
              <p:nvPr/>
            </p:nvSpPr>
            <p:spPr bwMode="auto">
              <a:xfrm>
                <a:off x="2430368" y="-763898"/>
                <a:ext cx="424180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s-ES_tradnl" altLang="fr-F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07/12</a:t>
                </a:r>
                <a:endParaRPr lang="en-US" altLang="fr-FR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e 40"/>
            <p:cNvGrpSpPr>
              <a:grpSpLocks/>
            </p:cNvGrpSpPr>
            <p:nvPr/>
          </p:nvGrpSpPr>
          <p:grpSpPr bwMode="auto">
            <a:xfrm>
              <a:off x="2240267" y="4149121"/>
              <a:ext cx="6314646" cy="2798873"/>
              <a:chOff x="275063" y="1441451"/>
              <a:chExt cx="8372046" cy="3530757"/>
            </a:xfrm>
          </p:grpSpPr>
          <p:pic>
            <p:nvPicPr>
              <p:cNvPr id="26" name="Image 41" descr="C:\Users\jbravo\AppData\Local\Temp\plot_jaba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063" y="1441451"/>
                <a:ext cx="8369300" cy="3092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Image 42" descr="C:\Users\jbravo\AppData\Local\Temp\plot_jaba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809" y="4552661"/>
                <a:ext cx="8369300" cy="419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3" name="Connecteur droit 22"/>
            <p:cNvCxnSpPr/>
            <p:nvPr/>
          </p:nvCxnSpPr>
          <p:spPr>
            <a:xfrm flipV="1">
              <a:off x="3229683" y="5607917"/>
              <a:ext cx="1604361" cy="1436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5961135" y="5667431"/>
              <a:ext cx="1604361" cy="1231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V="1">
              <a:off x="4786317" y="5380126"/>
              <a:ext cx="1156461" cy="2052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onnecteur droit avec flèche 34"/>
          <p:cNvCxnSpPr/>
          <p:nvPr/>
        </p:nvCxnSpPr>
        <p:spPr>
          <a:xfrm>
            <a:off x="2095384" y="4322814"/>
            <a:ext cx="1085850" cy="33496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1284173" y="5313414"/>
            <a:ext cx="1824037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690448" y="5951589"/>
            <a:ext cx="2376487" cy="30956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1"/>
          <p:cNvSpPr txBox="1">
            <a:spLocks noChangeArrowheads="1"/>
          </p:cNvSpPr>
          <p:nvPr/>
        </p:nvSpPr>
        <p:spPr bwMode="auto">
          <a:xfrm>
            <a:off x="574560" y="6427838"/>
            <a:ext cx="15151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dirty="0" err="1" smtClean="0">
                <a:solidFill>
                  <a:schemeClr val="bg1"/>
                </a:solidFill>
              </a:rPr>
              <a:t>Ceilometer</a:t>
            </a:r>
            <a:r>
              <a:rPr lang="fr-FR" altLang="fr-FR" sz="1200" dirty="0" smtClean="0">
                <a:solidFill>
                  <a:schemeClr val="bg1"/>
                </a:solidFill>
              </a:rPr>
              <a:t> </a:t>
            </a:r>
            <a:r>
              <a:rPr lang="fr-FR" altLang="fr-FR" sz="1200" dirty="0" err="1" smtClean="0">
                <a:solidFill>
                  <a:schemeClr val="bg1"/>
                </a:solidFill>
              </a:rPr>
              <a:t>transect</a:t>
            </a:r>
            <a:endParaRPr lang="fr-FR" altLang="fr-FR" sz="1200" dirty="0">
              <a:solidFill>
                <a:schemeClr val="bg1"/>
              </a:solidFill>
            </a:endParaRPr>
          </a:p>
        </p:txBody>
      </p:sp>
      <p:pic>
        <p:nvPicPr>
          <p:cNvPr id="40" name="Imag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662" y="3824109"/>
            <a:ext cx="2387133" cy="297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5177" b="14523"/>
          <a:stretch>
            <a:fillRect/>
          </a:stretch>
        </p:blipFill>
        <p:spPr bwMode="auto">
          <a:xfrm>
            <a:off x="9747251" y="4094214"/>
            <a:ext cx="5762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9134560" y="1814860"/>
            <a:ext cx="2857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 </a:t>
            </a:r>
            <a:r>
              <a:rPr lang="fr-FR" sz="1600" dirty="0" err="1" smtClean="0"/>
              <a:t>strong</a:t>
            </a:r>
            <a:r>
              <a:rPr lang="fr-FR" sz="1600" dirty="0" smtClean="0"/>
              <a:t> pollution </a:t>
            </a:r>
            <a:r>
              <a:rPr lang="fr-FR" sz="1600" dirty="0" err="1" smtClean="0"/>
              <a:t>event</a:t>
            </a:r>
            <a:r>
              <a:rPr lang="fr-FR" sz="1600" dirty="0" smtClean="0"/>
              <a:t> in a </a:t>
            </a:r>
          </a:p>
          <a:p>
            <a:r>
              <a:rPr lang="fr-FR" sz="1600" dirty="0" err="1" smtClean="0"/>
              <a:t>context</a:t>
            </a:r>
            <a:r>
              <a:rPr lang="fr-FR" sz="1600" dirty="0" smtClean="0"/>
              <a:t> of </a:t>
            </a:r>
            <a:r>
              <a:rPr lang="fr-FR" sz="1600" dirty="0" err="1" smtClean="0"/>
              <a:t>reduction</a:t>
            </a:r>
            <a:r>
              <a:rPr lang="fr-FR" sz="1600" dirty="0" smtClean="0"/>
              <a:t> (</a:t>
            </a:r>
            <a:r>
              <a:rPr lang="fr-FR" sz="1600" dirty="0" err="1" smtClean="0"/>
              <a:t>decreasing</a:t>
            </a:r>
            <a:r>
              <a:rPr lang="fr-FR" sz="1600" dirty="0" smtClean="0"/>
              <a:t> </a:t>
            </a:r>
          </a:p>
          <a:p>
            <a:r>
              <a:rPr lang="fr-FR" sz="1600" dirty="0"/>
              <a:t>t</a:t>
            </a:r>
            <a:r>
              <a:rPr lang="fr-FR" sz="1600" dirty="0" smtClean="0"/>
              <a:t>rends) of PM </a:t>
            </a:r>
            <a:r>
              <a:rPr lang="fr-FR" sz="1600" dirty="0" err="1" smtClean="0"/>
              <a:t>means</a:t>
            </a:r>
            <a:r>
              <a:rPr lang="fr-FR" sz="1600" dirty="0" smtClean="0"/>
              <a:t> and </a:t>
            </a:r>
            <a:r>
              <a:rPr lang="fr-FR" sz="1600" dirty="0" err="1" smtClean="0"/>
              <a:t>peaks</a:t>
            </a:r>
            <a:r>
              <a:rPr lang="fr-FR" sz="1600" dirty="0" smtClean="0"/>
              <a:t> in IDF.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660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 txBox="1">
            <a:spLocks/>
          </p:cNvSpPr>
          <p:nvPr/>
        </p:nvSpPr>
        <p:spPr bwMode="auto">
          <a:xfrm>
            <a:off x="4151314" y="201613"/>
            <a:ext cx="76295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800" i="1">
                <a:solidFill>
                  <a:srgbClr val="00B0F0"/>
                </a:solidFill>
                <a:latin typeface="Calibri" panose="020F0502020204030204" pitchFamily="34" charset="0"/>
              </a:rPr>
              <a:t>Quelques actions d’OCAPI : EPPI (LEFE-CHAT)</a:t>
            </a:r>
          </a:p>
        </p:txBody>
      </p:sp>
      <p:graphicFrame>
        <p:nvGraphicFramePr>
          <p:cNvPr id="19459" name="Graphique 5"/>
          <p:cNvGraphicFramePr>
            <a:graphicFrameLocks/>
          </p:cNvGraphicFramePr>
          <p:nvPr/>
        </p:nvGraphicFramePr>
        <p:xfrm>
          <a:off x="5037139" y="1400176"/>
          <a:ext cx="550227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Graphique" r:id="rId4" imgW="5505165" imgH="2408129" progId="Excel.Chart.8">
                  <p:embed/>
                </p:oleObj>
              </mc:Choice>
              <mc:Fallback>
                <p:oleObj name="Graphique" r:id="rId4" imgW="5505165" imgH="240812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9" y="1400176"/>
                        <a:ext cx="5502275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ZoneTexte 2"/>
          <p:cNvSpPr txBox="1">
            <a:spLocks noChangeArrowheads="1"/>
          </p:cNvSpPr>
          <p:nvPr/>
        </p:nvSpPr>
        <p:spPr bwMode="auto">
          <a:xfrm>
            <a:off x="1703388" y="1052514"/>
            <a:ext cx="791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/>
              <a:t>Etude de la Pollution Particulaire en Ile-De-France (cas de Décembre 2016)</a:t>
            </a:r>
          </a:p>
        </p:txBody>
      </p:sp>
      <p:pic>
        <p:nvPicPr>
          <p:cNvPr id="19461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450976"/>
            <a:ext cx="32416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ZoneTexte 7"/>
          <p:cNvSpPr txBox="1">
            <a:spLocks noChangeArrowheads="1"/>
          </p:cNvSpPr>
          <p:nvPr/>
        </p:nvSpPr>
        <p:spPr bwMode="auto">
          <a:xfrm>
            <a:off x="6672263" y="1422401"/>
            <a:ext cx="38782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000"/>
              <a:t>PM10, concentrations moyennes horaires des stations AIRPARIF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5700714" y="2808288"/>
            <a:ext cx="4535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700714" y="2420938"/>
            <a:ext cx="4535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ZoneTexte 12"/>
          <p:cNvSpPr txBox="1">
            <a:spLocks noChangeArrowheads="1"/>
          </p:cNvSpPr>
          <p:nvPr/>
        </p:nvSpPr>
        <p:spPr bwMode="auto">
          <a:xfrm>
            <a:off x="9440863" y="2609850"/>
            <a:ext cx="8810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100">
                <a:solidFill>
                  <a:srgbClr val="FF0000"/>
                </a:solidFill>
              </a:rPr>
              <a:t>information</a:t>
            </a:r>
          </a:p>
        </p:txBody>
      </p:sp>
      <p:sp>
        <p:nvSpPr>
          <p:cNvPr id="19466" name="ZoneTexte 16"/>
          <p:cNvSpPr txBox="1">
            <a:spLocks noChangeArrowheads="1"/>
          </p:cNvSpPr>
          <p:nvPr/>
        </p:nvSpPr>
        <p:spPr bwMode="auto">
          <a:xfrm>
            <a:off x="9785351" y="2222500"/>
            <a:ext cx="536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100">
                <a:solidFill>
                  <a:srgbClr val="FF0000"/>
                </a:solidFill>
              </a:rPr>
              <a:t>alerte</a:t>
            </a:r>
          </a:p>
        </p:txBody>
      </p:sp>
      <p:pic>
        <p:nvPicPr>
          <p:cNvPr id="19467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75101"/>
            <a:ext cx="559911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ZoneTexte 17"/>
          <p:cNvSpPr txBox="1">
            <a:spLocks noChangeArrowheads="1"/>
          </p:cNvSpPr>
          <p:nvPr/>
        </p:nvSpPr>
        <p:spPr bwMode="auto">
          <a:xfrm>
            <a:off x="4678363" y="5795963"/>
            <a:ext cx="6342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/>
              <a:t>Les conditions météorologiques synoptiques contrôlent les concentrations via l’intensité du vent et la hauteur de couche </a:t>
            </a:r>
          </a:p>
          <a:p>
            <a:r>
              <a:rPr lang="fr-FR" altLang="fr-FR" sz="1600"/>
              <a:t>limite   </a:t>
            </a:r>
          </a:p>
        </p:txBody>
      </p:sp>
      <p:pic>
        <p:nvPicPr>
          <p:cNvPr id="19469" name="Imag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879851"/>
            <a:ext cx="21209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ZoneTexte 19"/>
          <p:cNvSpPr txBox="1">
            <a:spLocks noChangeArrowheads="1"/>
          </p:cNvSpPr>
          <p:nvPr/>
        </p:nvSpPr>
        <p:spPr bwMode="auto">
          <a:xfrm>
            <a:off x="5384801" y="3983039"/>
            <a:ext cx="555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/>
              <a:t>29/11</a:t>
            </a:r>
          </a:p>
        </p:txBody>
      </p:sp>
      <p:sp>
        <p:nvSpPr>
          <p:cNvPr id="19471" name="ZoneTexte 22"/>
          <p:cNvSpPr txBox="1">
            <a:spLocks noChangeArrowheads="1"/>
          </p:cNvSpPr>
          <p:nvPr/>
        </p:nvSpPr>
        <p:spPr bwMode="auto">
          <a:xfrm>
            <a:off x="5880101" y="3983039"/>
            <a:ext cx="555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/>
              <a:t>30/11</a:t>
            </a:r>
          </a:p>
        </p:txBody>
      </p:sp>
      <p:sp>
        <p:nvSpPr>
          <p:cNvPr id="19472" name="ZoneTexte 23"/>
          <p:cNvSpPr txBox="1">
            <a:spLocks noChangeArrowheads="1"/>
          </p:cNvSpPr>
          <p:nvPr/>
        </p:nvSpPr>
        <p:spPr bwMode="auto">
          <a:xfrm>
            <a:off x="6340475" y="3983039"/>
            <a:ext cx="566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/>
              <a:t>01/12</a:t>
            </a:r>
          </a:p>
        </p:txBody>
      </p:sp>
      <p:sp>
        <p:nvSpPr>
          <p:cNvPr id="19473" name="ZoneTexte 24"/>
          <p:cNvSpPr txBox="1">
            <a:spLocks noChangeArrowheads="1"/>
          </p:cNvSpPr>
          <p:nvPr/>
        </p:nvSpPr>
        <p:spPr bwMode="auto">
          <a:xfrm>
            <a:off x="6835776" y="3983039"/>
            <a:ext cx="56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/>
              <a:t>02/12</a:t>
            </a:r>
          </a:p>
        </p:txBody>
      </p:sp>
      <p:sp>
        <p:nvSpPr>
          <p:cNvPr id="19474" name="ZoneTexte 25"/>
          <p:cNvSpPr txBox="1">
            <a:spLocks noChangeArrowheads="1"/>
          </p:cNvSpPr>
          <p:nvPr/>
        </p:nvSpPr>
        <p:spPr bwMode="auto">
          <a:xfrm>
            <a:off x="7343776" y="3975101"/>
            <a:ext cx="56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/>
              <a:t>03/12</a:t>
            </a:r>
          </a:p>
        </p:txBody>
      </p:sp>
      <p:sp>
        <p:nvSpPr>
          <p:cNvPr id="19475" name="ZoneTexte 26"/>
          <p:cNvSpPr txBox="1">
            <a:spLocks noChangeArrowheads="1"/>
          </p:cNvSpPr>
          <p:nvPr/>
        </p:nvSpPr>
        <p:spPr bwMode="auto">
          <a:xfrm>
            <a:off x="7840664" y="3975101"/>
            <a:ext cx="566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/>
              <a:t>04/12</a:t>
            </a:r>
          </a:p>
        </p:txBody>
      </p:sp>
      <p:sp>
        <p:nvSpPr>
          <p:cNvPr id="19476" name="ZoneTexte 27"/>
          <p:cNvSpPr txBox="1">
            <a:spLocks noChangeArrowheads="1"/>
          </p:cNvSpPr>
          <p:nvPr/>
        </p:nvSpPr>
        <p:spPr bwMode="auto">
          <a:xfrm>
            <a:off x="8312151" y="3975101"/>
            <a:ext cx="56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/>
              <a:t>05/12</a:t>
            </a:r>
          </a:p>
        </p:txBody>
      </p:sp>
      <p:sp>
        <p:nvSpPr>
          <p:cNvPr id="19477" name="ZoneTexte 28"/>
          <p:cNvSpPr txBox="1">
            <a:spLocks noChangeArrowheads="1"/>
          </p:cNvSpPr>
          <p:nvPr/>
        </p:nvSpPr>
        <p:spPr bwMode="auto">
          <a:xfrm>
            <a:off x="8809039" y="3975101"/>
            <a:ext cx="566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/>
              <a:t>06/12</a:t>
            </a:r>
          </a:p>
        </p:txBody>
      </p:sp>
      <p:sp>
        <p:nvSpPr>
          <p:cNvPr id="19478" name="ZoneTexte 29"/>
          <p:cNvSpPr txBox="1">
            <a:spLocks noChangeArrowheads="1"/>
          </p:cNvSpPr>
          <p:nvPr/>
        </p:nvSpPr>
        <p:spPr bwMode="auto">
          <a:xfrm>
            <a:off x="9274175" y="3975101"/>
            <a:ext cx="566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/>
              <a:t>07/12</a:t>
            </a:r>
          </a:p>
        </p:txBody>
      </p:sp>
      <p:pic>
        <p:nvPicPr>
          <p:cNvPr id="19479" name="Imag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5177" b="14523"/>
          <a:stretch>
            <a:fillRect/>
          </a:stretch>
        </p:blipFill>
        <p:spPr bwMode="auto">
          <a:xfrm>
            <a:off x="2514601" y="3983039"/>
            <a:ext cx="5762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1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 txBox="1">
            <a:spLocks/>
          </p:cNvSpPr>
          <p:nvPr/>
        </p:nvSpPr>
        <p:spPr bwMode="auto">
          <a:xfrm>
            <a:off x="4151314" y="201613"/>
            <a:ext cx="76295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800" i="1">
                <a:solidFill>
                  <a:srgbClr val="00B0F0"/>
                </a:solidFill>
                <a:latin typeface="Calibri" panose="020F0502020204030204" pitchFamily="34" charset="0"/>
              </a:rPr>
              <a:t>Quelques actions d’OCAPI : EPPI (LEFE-CHAT)</a:t>
            </a:r>
          </a:p>
        </p:txBody>
      </p:sp>
      <p:graphicFrame>
        <p:nvGraphicFramePr>
          <p:cNvPr id="13315" name="Graphique 5"/>
          <p:cNvGraphicFramePr>
            <a:graphicFrameLocks/>
          </p:cNvGraphicFramePr>
          <p:nvPr/>
        </p:nvGraphicFramePr>
        <p:xfrm>
          <a:off x="5037139" y="1030289"/>
          <a:ext cx="550227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Graphique" r:id="rId4" imgW="5505165" imgH="2408129" progId="Excel.Chart.8">
                  <p:embed/>
                </p:oleObj>
              </mc:Choice>
              <mc:Fallback>
                <p:oleObj name="Graphique" r:id="rId4" imgW="5505165" imgH="240812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9" y="1030289"/>
                        <a:ext cx="5502275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ZoneTexte 2"/>
          <p:cNvSpPr txBox="1">
            <a:spLocks noChangeArrowheads="1"/>
          </p:cNvSpPr>
          <p:nvPr/>
        </p:nvSpPr>
        <p:spPr bwMode="auto">
          <a:xfrm>
            <a:off x="4286251" y="649289"/>
            <a:ext cx="6183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/>
              <a:t>Etude de la Pollution Particulaire en Ile-De-France (cas de Décembre 2016)</a:t>
            </a:r>
          </a:p>
        </p:txBody>
      </p:sp>
      <p:pic>
        <p:nvPicPr>
          <p:cNvPr id="1331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081089"/>
            <a:ext cx="32416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ZoneTexte 7"/>
          <p:cNvSpPr txBox="1">
            <a:spLocks noChangeArrowheads="1"/>
          </p:cNvSpPr>
          <p:nvPr/>
        </p:nvSpPr>
        <p:spPr bwMode="auto">
          <a:xfrm>
            <a:off x="6672263" y="1052513"/>
            <a:ext cx="3878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000"/>
              <a:t>PM10, concentrations moyennes horaires des stations AIRPARIF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5700714" y="2438400"/>
            <a:ext cx="4535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700714" y="2051050"/>
            <a:ext cx="4535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ZoneTexte 12"/>
          <p:cNvSpPr txBox="1">
            <a:spLocks noChangeArrowheads="1"/>
          </p:cNvSpPr>
          <p:nvPr/>
        </p:nvSpPr>
        <p:spPr bwMode="auto">
          <a:xfrm>
            <a:off x="9440863" y="2239964"/>
            <a:ext cx="8810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100">
                <a:solidFill>
                  <a:srgbClr val="FF0000"/>
                </a:solidFill>
              </a:rPr>
              <a:t>information</a:t>
            </a:r>
          </a:p>
        </p:txBody>
      </p:sp>
      <p:sp>
        <p:nvSpPr>
          <p:cNvPr id="13322" name="ZoneTexte 16"/>
          <p:cNvSpPr txBox="1">
            <a:spLocks noChangeArrowheads="1"/>
          </p:cNvSpPr>
          <p:nvPr/>
        </p:nvSpPr>
        <p:spPr bwMode="auto">
          <a:xfrm>
            <a:off x="9785351" y="1852614"/>
            <a:ext cx="536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100">
                <a:solidFill>
                  <a:srgbClr val="FF0000"/>
                </a:solidFill>
              </a:rPr>
              <a:t>alerte</a:t>
            </a:r>
          </a:p>
        </p:txBody>
      </p:sp>
      <p:pic>
        <p:nvPicPr>
          <p:cNvPr id="13323" name="Imag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4" y="3203576"/>
            <a:ext cx="2365375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ángulo 3"/>
          <p:cNvSpPr/>
          <p:nvPr/>
        </p:nvSpPr>
        <p:spPr>
          <a:xfrm>
            <a:off x="3233739" y="4394200"/>
            <a:ext cx="549275" cy="2492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UPD</a:t>
            </a:r>
          </a:p>
        </p:txBody>
      </p:sp>
      <p:sp>
        <p:nvSpPr>
          <p:cNvPr id="46" name="Rectángulo 26"/>
          <p:cNvSpPr/>
          <p:nvPr/>
        </p:nvSpPr>
        <p:spPr>
          <a:xfrm>
            <a:off x="4060826" y="3232151"/>
            <a:ext cx="720725" cy="3016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err="1"/>
              <a:t>Roissy</a:t>
            </a:r>
            <a:endParaRPr lang="es-ES" sz="1400" dirty="0"/>
          </a:p>
        </p:txBody>
      </p:sp>
      <p:sp>
        <p:nvSpPr>
          <p:cNvPr id="47" name="Rectángulo 29"/>
          <p:cNvSpPr/>
          <p:nvPr/>
        </p:nvSpPr>
        <p:spPr>
          <a:xfrm>
            <a:off x="2579688" y="5267326"/>
            <a:ext cx="654050" cy="3333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SIRTA</a:t>
            </a:r>
          </a:p>
        </p:txBody>
      </p:sp>
      <p:grpSp>
        <p:nvGrpSpPr>
          <p:cNvPr id="13327" name="Groupe 33"/>
          <p:cNvGrpSpPr>
            <a:grpSpLocks/>
          </p:cNvGrpSpPr>
          <p:nvPr/>
        </p:nvGrpSpPr>
        <p:grpSpPr bwMode="auto">
          <a:xfrm>
            <a:off x="5205413" y="3581401"/>
            <a:ext cx="5461000" cy="2430463"/>
            <a:chOff x="2240267" y="3806100"/>
            <a:chExt cx="6314646" cy="3141894"/>
          </a:xfrm>
        </p:grpSpPr>
        <p:grpSp>
          <p:nvGrpSpPr>
            <p:cNvPr id="13336" name="Groupe 34"/>
            <p:cNvGrpSpPr>
              <a:grpSpLocks/>
            </p:cNvGrpSpPr>
            <p:nvPr/>
          </p:nvGrpSpPr>
          <p:grpSpPr bwMode="auto">
            <a:xfrm>
              <a:off x="2645954" y="3806100"/>
              <a:ext cx="5004220" cy="411714"/>
              <a:chOff x="-84198" y="-767631"/>
              <a:chExt cx="2938746" cy="219633"/>
            </a:xfrm>
          </p:grpSpPr>
          <p:sp>
            <p:nvSpPr>
              <p:cNvPr id="13343" name="Zone de texte 2"/>
              <p:cNvSpPr txBox="1">
                <a:spLocks noChangeArrowheads="1"/>
              </p:cNvSpPr>
              <p:nvPr/>
            </p:nvSpPr>
            <p:spPr bwMode="auto">
              <a:xfrm>
                <a:off x="-84198" y="-763898"/>
                <a:ext cx="466725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s-ES_tradnl" altLang="fr-F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29/11</a:t>
                </a:r>
                <a:endParaRPr lang="en-US" altLang="fr-FR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4" name="Zone de texte 2"/>
              <p:cNvSpPr txBox="1">
                <a:spLocks noChangeArrowheads="1"/>
              </p:cNvSpPr>
              <p:nvPr/>
            </p:nvSpPr>
            <p:spPr bwMode="auto">
              <a:xfrm>
                <a:off x="524626" y="-767631"/>
                <a:ext cx="424180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s-ES_tradnl" altLang="fr-F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01/12</a:t>
                </a:r>
                <a:endParaRPr lang="en-US" altLang="fr-FR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5" name="Zone de texte 2"/>
              <p:cNvSpPr txBox="1">
                <a:spLocks noChangeArrowheads="1"/>
              </p:cNvSpPr>
              <p:nvPr/>
            </p:nvSpPr>
            <p:spPr bwMode="auto">
              <a:xfrm>
                <a:off x="1186095" y="-767631"/>
                <a:ext cx="424180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s-ES_tradnl" altLang="fr-F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03/12</a:t>
                </a:r>
                <a:endParaRPr lang="en-US" altLang="fr-FR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6" name="Zone de texte 2"/>
              <p:cNvSpPr txBox="1">
                <a:spLocks noChangeArrowheads="1"/>
              </p:cNvSpPr>
              <p:nvPr/>
            </p:nvSpPr>
            <p:spPr bwMode="auto">
              <a:xfrm>
                <a:off x="1790975" y="-767631"/>
                <a:ext cx="424180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s-ES_tradnl" altLang="fr-F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05/12</a:t>
                </a:r>
                <a:endParaRPr lang="en-US" altLang="fr-FR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7" name="Zone de texte 2"/>
              <p:cNvSpPr txBox="1">
                <a:spLocks noChangeArrowheads="1"/>
              </p:cNvSpPr>
              <p:nvPr/>
            </p:nvSpPr>
            <p:spPr bwMode="auto">
              <a:xfrm>
                <a:off x="2430368" y="-763898"/>
                <a:ext cx="424180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s-ES_tradnl" altLang="fr-F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07/12</a:t>
                </a:r>
                <a:endParaRPr lang="en-US" altLang="fr-FR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337" name="Groupe 40"/>
            <p:cNvGrpSpPr>
              <a:grpSpLocks/>
            </p:cNvGrpSpPr>
            <p:nvPr/>
          </p:nvGrpSpPr>
          <p:grpSpPr bwMode="auto">
            <a:xfrm>
              <a:off x="2240267" y="4149121"/>
              <a:ext cx="6314646" cy="2798873"/>
              <a:chOff x="275063" y="1441451"/>
              <a:chExt cx="8372046" cy="3530757"/>
            </a:xfrm>
          </p:grpSpPr>
          <p:pic>
            <p:nvPicPr>
              <p:cNvPr id="13341" name="Image 41" descr="C:\Users\jbravo\AppData\Local\Temp\plot_jaba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063" y="1441451"/>
                <a:ext cx="8369300" cy="3092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2" name="Image 42" descr="C:\Users\jbravo\AppData\Local\Temp\plot_jaba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809" y="4552661"/>
                <a:ext cx="8369300" cy="419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51" name="Connecteur droit 50"/>
            <p:cNvCxnSpPr/>
            <p:nvPr/>
          </p:nvCxnSpPr>
          <p:spPr>
            <a:xfrm flipV="1">
              <a:off x="3229683" y="5607917"/>
              <a:ext cx="1604361" cy="1436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V="1">
              <a:off x="5961135" y="5667431"/>
              <a:ext cx="1604361" cy="1231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4786317" y="5380126"/>
              <a:ext cx="1156461" cy="2052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Connecteur droit avec flèche 54"/>
          <p:cNvCxnSpPr/>
          <p:nvPr/>
        </p:nvCxnSpPr>
        <p:spPr>
          <a:xfrm>
            <a:off x="6672264" y="1763713"/>
            <a:ext cx="66675" cy="3211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7056439" y="2803526"/>
            <a:ext cx="877887" cy="2003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7426326" y="2212976"/>
            <a:ext cx="1406525" cy="2773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3" name="Connecteur droit avec flèche 14342"/>
          <p:cNvCxnSpPr/>
          <p:nvPr/>
        </p:nvCxnSpPr>
        <p:spPr>
          <a:xfrm>
            <a:off x="4044950" y="3805238"/>
            <a:ext cx="1085850" cy="33496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5" name="Connecteur droit avec flèche 14344"/>
          <p:cNvCxnSpPr/>
          <p:nvPr/>
        </p:nvCxnSpPr>
        <p:spPr>
          <a:xfrm>
            <a:off x="3233739" y="4795838"/>
            <a:ext cx="1824037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7" name="Connecteur droit avec flèche 14346"/>
          <p:cNvCxnSpPr/>
          <p:nvPr/>
        </p:nvCxnSpPr>
        <p:spPr>
          <a:xfrm flipV="1">
            <a:off x="2640014" y="5434013"/>
            <a:ext cx="2376487" cy="30956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4" name="ZoneTexte 75"/>
          <p:cNvSpPr txBox="1">
            <a:spLocks noChangeArrowheads="1"/>
          </p:cNvSpPr>
          <p:nvPr/>
        </p:nvSpPr>
        <p:spPr bwMode="auto">
          <a:xfrm>
            <a:off x="4970463" y="5991226"/>
            <a:ext cx="592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/>
              <a:t>Les conditions météorologiques synoptiques contrôlent les concentrations via l’intensité du vent et la hauteur de couche limite   </a:t>
            </a:r>
          </a:p>
        </p:txBody>
      </p:sp>
      <p:sp>
        <p:nvSpPr>
          <p:cNvPr id="13335" name="ZoneTexte 1"/>
          <p:cNvSpPr txBox="1">
            <a:spLocks noChangeArrowheads="1"/>
          </p:cNvSpPr>
          <p:nvPr/>
        </p:nvSpPr>
        <p:spPr bwMode="auto">
          <a:xfrm>
            <a:off x="2662238" y="6207126"/>
            <a:ext cx="153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/>
              <a:t>Transect télémètres</a:t>
            </a:r>
          </a:p>
        </p:txBody>
      </p:sp>
    </p:spTree>
    <p:extLst>
      <p:ext uri="{BB962C8B-B14F-4D97-AF65-F5344CB8AC3E}">
        <p14:creationId xmlns:p14="http://schemas.microsoft.com/office/powerpoint/2010/main" val="39630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 txBox="1">
            <a:spLocks/>
          </p:cNvSpPr>
          <p:nvPr/>
        </p:nvSpPr>
        <p:spPr bwMode="auto">
          <a:xfrm>
            <a:off x="4151314" y="201613"/>
            <a:ext cx="76295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800" i="1">
                <a:solidFill>
                  <a:srgbClr val="00B0F0"/>
                </a:solidFill>
                <a:latin typeface="Calibri" panose="020F0502020204030204" pitchFamily="34" charset="0"/>
              </a:rPr>
              <a:t>Quelques actions d’OCAPI : EPPI (LEFE-CHAT)</a:t>
            </a:r>
          </a:p>
        </p:txBody>
      </p:sp>
      <p:sp>
        <p:nvSpPr>
          <p:cNvPr id="14339" name="ZoneTexte 1"/>
          <p:cNvSpPr txBox="1">
            <a:spLocks noChangeArrowheads="1"/>
          </p:cNvSpPr>
          <p:nvPr/>
        </p:nvSpPr>
        <p:spPr bwMode="auto">
          <a:xfrm>
            <a:off x="4151313" y="692150"/>
            <a:ext cx="534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/>
              <a:t>Analyse de la composition chimique des particules</a:t>
            </a:r>
          </a:p>
        </p:txBody>
      </p:sp>
      <p:pic>
        <p:nvPicPr>
          <p:cNvPr id="14340" name="Imag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1230314"/>
            <a:ext cx="3802062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1" name="Graphique 7"/>
          <p:cNvGraphicFramePr>
            <a:graphicFrameLocks/>
          </p:cNvGraphicFramePr>
          <p:nvPr/>
        </p:nvGraphicFramePr>
        <p:xfrm>
          <a:off x="1941514" y="1074738"/>
          <a:ext cx="4300537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Graphique" r:id="rId5" imgW="4310246" imgH="2194750" progId="Excel.Chart.8">
                  <p:embed/>
                </p:oleObj>
              </mc:Choice>
              <mc:Fallback>
                <p:oleObj name="Graphique" r:id="rId5" imgW="4310246" imgH="21947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4" y="1074738"/>
                        <a:ext cx="4300537" cy="218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ZoneTexte 1"/>
          <p:cNvSpPr txBox="1">
            <a:spLocks noChangeArrowheads="1"/>
          </p:cNvSpPr>
          <p:nvPr/>
        </p:nvSpPr>
        <p:spPr bwMode="auto">
          <a:xfrm rot="-5400000">
            <a:off x="1603376" y="1984376"/>
            <a:ext cx="620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/>
              <a:t>µg.m</a:t>
            </a:r>
            <a:r>
              <a:rPr lang="fr-FR" altLang="fr-FR" sz="1200" baseline="30000"/>
              <a:t>-3</a:t>
            </a:r>
          </a:p>
        </p:txBody>
      </p:sp>
      <p:sp>
        <p:nvSpPr>
          <p:cNvPr id="14343" name="ZoneTexte 2"/>
          <p:cNvSpPr txBox="1">
            <a:spLocks noChangeArrowheads="1"/>
          </p:cNvSpPr>
          <p:nvPr/>
        </p:nvSpPr>
        <p:spPr bwMode="auto">
          <a:xfrm>
            <a:off x="2303464" y="1054101"/>
            <a:ext cx="13858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000"/>
              <a:t>PM1 ACSM (SIRTA) </a:t>
            </a:r>
          </a:p>
        </p:txBody>
      </p:sp>
      <p:sp>
        <p:nvSpPr>
          <p:cNvPr id="14344" name="ZoneTexte 3"/>
          <p:cNvSpPr txBox="1">
            <a:spLocks noChangeArrowheads="1"/>
          </p:cNvSpPr>
          <p:nvPr/>
        </p:nvSpPr>
        <p:spPr bwMode="auto">
          <a:xfrm>
            <a:off x="5649914" y="2708275"/>
            <a:ext cx="523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100"/>
              <a:t>ineris</a:t>
            </a:r>
          </a:p>
        </p:txBody>
      </p:sp>
      <p:sp>
        <p:nvSpPr>
          <p:cNvPr id="14345" name="ZoneTexte 4"/>
          <p:cNvSpPr txBox="1">
            <a:spLocks noChangeArrowheads="1"/>
          </p:cNvSpPr>
          <p:nvPr/>
        </p:nvSpPr>
        <p:spPr bwMode="auto">
          <a:xfrm>
            <a:off x="6959601" y="1054101"/>
            <a:ext cx="1439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000"/>
              <a:t>AE33+TEOM (SIRTA)</a:t>
            </a:r>
          </a:p>
        </p:txBody>
      </p:sp>
      <p:sp>
        <p:nvSpPr>
          <p:cNvPr id="14346" name="ZoneTexte 6"/>
          <p:cNvSpPr txBox="1">
            <a:spLocks noChangeArrowheads="1"/>
          </p:cNvSpPr>
          <p:nvPr/>
        </p:nvSpPr>
        <p:spPr bwMode="auto">
          <a:xfrm>
            <a:off x="3789363" y="3390901"/>
            <a:ext cx="603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/>
              <a:t>Filtres</a:t>
            </a:r>
          </a:p>
        </p:txBody>
      </p:sp>
      <p:pic>
        <p:nvPicPr>
          <p:cNvPr id="14347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357563"/>
            <a:ext cx="3619500" cy="235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ZoneTexte 17"/>
          <p:cNvSpPr txBox="1">
            <a:spLocks noChangeArrowheads="1"/>
          </p:cNvSpPr>
          <p:nvPr/>
        </p:nvSpPr>
        <p:spPr bwMode="auto">
          <a:xfrm>
            <a:off x="8215313" y="3394076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/>
              <a:t>Filtres</a:t>
            </a:r>
          </a:p>
        </p:txBody>
      </p:sp>
      <p:pic>
        <p:nvPicPr>
          <p:cNvPr id="14349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360738"/>
            <a:ext cx="38163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ZoneTexte 11"/>
          <p:cNvSpPr txBox="1">
            <a:spLocks noChangeArrowheads="1"/>
          </p:cNvSpPr>
          <p:nvPr/>
        </p:nvSpPr>
        <p:spPr bwMode="auto">
          <a:xfrm>
            <a:off x="2351089" y="5895975"/>
            <a:ext cx="8269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/>
              <a:t>Episode dominé par la matière organique; une importante fraction de particules primaires</a:t>
            </a:r>
          </a:p>
          <a:p>
            <a:r>
              <a:rPr lang="fr-FR" altLang="fr-FR" sz="1600"/>
              <a:t>Des gradients importants au sein de l’agglomération.</a:t>
            </a:r>
          </a:p>
        </p:txBody>
      </p:sp>
    </p:spTree>
    <p:extLst>
      <p:ext uri="{BB962C8B-B14F-4D97-AF65-F5344CB8AC3E}">
        <p14:creationId xmlns:p14="http://schemas.microsoft.com/office/powerpoint/2010/main" val="17941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-1" b="6032"/>
          <a:stretch/>
        </p:blipFill>
        <p:spPr>
          <a:xfrm>
            <a:off x="6332396" y="926126"/>
            <a:ext cx="5712924" cy="3689635"/>
          </a:xfrm>
          <a:prstGeom prst="rect">
            <a:avLst/>
          </a:prstGeom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07" y="926128"/>
            <a:ext cx="5531374" cy="3689634"/>
          </a:xfrm>
          <a:prstGeom prst="rect">
            <a:avLst/>
          </a:prstGeom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46607" y="4295482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µg.m</a:t>
            </a:r>
            <a:r>
              <a:rPr lang="fr-FR" sz="1200" baseline="30000" dirty="0" smtClean="0"/>
              <a:t>-3</a:t>
            </a:r>
            <a:endParaRPr lang="fr-FR" sz="1200" baseline="30000" dirty="0"/>
          </a:p>
        </p:txBody>
      </p:sp>
      <p:sp>
        <p:nvSpPr>
          <p:cNvPr id="6" name="ZoneTexte 5"/>
          <p:cNvSpPr txBox="1"/>
          <p:nvPr/>
        </p:nvSpPr>
        <p:spPr>
          <a:xfrm>
            <a:off x="8268531" y="926128"/>
            <a:ext cx="20165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PM Gennevilliers (TEOM)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477338" y="926127"/>
            <a:ext cx="14422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PM SIRTA (FIDAS)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332396" y="4295481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µg.m</a:t>
            </a:r>
            <a:r>
              <a:rPr lang="fr-FR" sz="1200" baseline="30000" dirty="0" smtClean="0"/>
              <a:t>-3</a:t>
            </a:r>
            <a:endParaRPr lang="fr-FR" sz="1200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01883" y="199282"/>
            <a:ext cx="471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err="1" smtClean="0"/>
              <a:t>Aerosol</a:t>
            </a:r>
            <a:r>
              <a:rPr lang="fr-FR" dirty="0" smtClean="0"/>
              <a:t> Mass / Size Distribution / </a:t>
            </a:r>
            <a:r>
              <a:rPr lang="fr-FR" dirty="0" err="1" smtClean="0"/>
              <a:t>Number</a:t>
            </a:r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6607" y="4839769"/>
            <a:ext cx="8973995" cy="25853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sym typeface="Wingdings" panose="05000000000000000000" pitchFamily="2" charset="2"/>
              </a:rPr>
              <a:t>Higher</a:t>
            </a:r>
            <a:r>
              <a:rPr lang="fr-FR" dirty="0" smtClean="0">
                <a:sym typeface="Wingdings" panose="05000000000000000000" pitchFamily="2" charset="2"/>
              </a:rPr>
              <a:t> mass at </a:t>
            </a:r>
            <a:r>
              <a:rPr lang="fr-FR" dirty="0" err="1" smtClean="0">
                <a:sym typeface="Wingdings" panose="05000000000000000000" pitchFamily="2" charset="2"/>
              </a:rPr>
              <a:t>urban</a:t>
            </a:r>
            <a:r>
              <a:rPr lang="fr-FR" dirty="0" smtClean="0">
                <a:sym typeface="Wingdings" panose="05000000000000000000" pitchFamily="2" charset="2"/>
              </a:rPr>
              <a:t> sites / </a:t>
            </a:r>
            <a:r>
              <a:rPr lang="fr-FR" dirty="0" err="1" smtClean="0">
                <a:sym typeface="Wingdings" panose="05000000000000000000" pitchFamily="2" charset="2"/>
              </a:rPr>
              <a:t>periurban</a:t>
            </a:r>
            <a:r>
              <a:rPr lang="fr-FR" dirty="0" smtClean="0">
                <a:sym typeface="Wingdings" panose="05000000000000000000" pitchFamily="2" charset="2"/>
              </a:rPr>
              <a:t> sites </a:t>
            </a:r>
            <a:r>
              <a:rPr lang="fr-FR" dirty="0" err="1" smtClean="0">
                <a:sym typeface="Wingdings" panose="05000000000000000000" pitchFamily="2" charset="2"/>
              </a:rPr>
              <a:t>with</a:t>
            </a:r>
            <a:r>
              <a:rPr lang="fr-FR" dirty="0" smtClean="0">
                <a:sym typeface="Wingdings" panose="05000000000000000000" pitchFamily="2" charset="2"/>
              </a:rPr>
              <a:t> good temporal </a:t>
            </a:r>
            <a:r>
              <a:rPr lang="fr-FR" dirty="0" err="1" smtClean="0">
                <a:sym typeface="Wingdings" panose="05000000000000000000" pitchFamily="2" charset="2"/>
              </a:rPr>
              <a:t>correlations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between</a:t>
            </a:r>
            <a:r>
              <a:rPr lang="fr-FR" dirty="0" smtClean="0">
                <a:sym typeface="Wingdings" panose="05000000000000000000" pitchFamily="2" charset="2"/>
              </a:rPr>
              <a:t> sites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ym typeface="Wingdings" panose="05000000000000000000" pitchFamily="2" charset="2"/>
              </a:rPr>
              <a:t>Short </a:t>
            </a:r>
            <a:r>
              <a:rPr lang="fr-FR" dirty="0" err="1" smtClean="0">
                <a:sym typeface="Wingdings" panose="05000000000000000000" pitchFamily="2" charset="2"/>
              </a:rPr>
              <a:t>differences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between</a:t>
            </a:r>
            <a:r>
              <a:rPr lang="fr-FR" dirty="0" smtClean="0">
                <a:sym typeface="Wingdings" panose="05000000000000000000" pitchFamily="2" charset="2"/>
              </a:rPr>
              <a:t> PM10/PM25/PM1 mass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                                         Local pollution </a:t>
            </a:r>
            <a:r>
              <a:rPr lang="fr-FR" dirty="0" err="1" smtClean="0">
                <a:sym typeface="Wingdings" panose="05000000000000000000" pitchFamily="2" charset="2"/>
              </a:rPr>
              <a:t>event</a:t>
            </a:r>
            <a:r>
              <a:rPr lang="fr-FR" dirty="0" smtClean="0">
                <a:sym typeface="Wingdings" panose="05000000000000000000" pitchFamily="2" charset="2"/>
              </a:rPr>
              <a:t> (</a:t>
            </a:r>
            <a:r>
              <a:rPr lang="fr-FR" dirty="0" err="1" smtClean="0">
                <a:sym typeface="Wingdings" panose="05000000000000000000" pitchFamily="2" charset="2"/>
              </a:rPr>
              <a:t>cf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also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primary</a:t>
            </a:r>
            <a:r>
              <a:rPr lang="fr-FR" dirty="0" smtClean="0">
                <a:sym typeface="Wingdings" panose="05000000000000000000" pitchFamily="2" charset="2"/>
              </a:rPr>
              <a:t> fraction)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>
            <a:off x="1906000" y="6033209"/>
            <a:ext cx="447023" cy="1984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50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96" y="652773"/>
            <a:ext cx="6081227" cy="340743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555405" y="621782"/>
            <a:ext cx="15878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PM1  SIRTA (ACSM)</a:t>
            </a:r>
            <a:endParaRPr 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t="-2" b="-3633"/>
          <a:stretch/>
        </p:blipFill>
        <p:spPr>
          <a:xfrm>
            <a:off x="6110773" y="652773"/>
            <a:ext cx="6081227" cy="344477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357484" y="621782"/>
            <a:ext cx="20965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PM1 Gennevilliers (ACSM)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110773" y="3783206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µg.m</a:t>
            </a:r>
            <a:r>
              <a:rPr lang="fr-FR" sz="1200" baseline="30000" dirty="0" smtClean="0"/>
              <a:t>-3</a:t>
            </a:r>
            <a:endParaRPr lang="fr-FR" sz="1200" baseline="30000" dirty="0"/>
          </a:p>
        </p:txBody>
      </p:sp>
      <p:sp>
        <p:nvSpPr>
          <p:cNvPr id="5" name="ZoneTexte 4"/>
          <p:cNvSpPr txBox="1"/>
          <p:nvPr/>
        </p:nvSpPr>
        <p:spPr>
          <a:xfrm>
            <a:off x="153434" y="3783207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µg.m</a:t>
            </a:r>
            <a:r>
              <a:rPr lang="fr-FR" sz="1200" baseline="30000" dirty="0" smtClean="0"/>
              <a:t>-3</a:t>
            </a:r>
            <a:endParaRPr lang="fr-FR" sz="1200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01883" y="199282"/>
            <a:ext cx="315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err="1" smtClean="0"/>
              <a:t>Aerosol</a:t>
            </a:r>
            <a:r>
              <a:rPr lang="fr-FR" dirty="0" smtClean="0"/>
              <a:t> composition (ACSM)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08696" y="4785516"/>
            <a:ext cx="6912918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sym typeface="Wingdings" panose="05000000000000000000" pitchFamily="2" charset="2"/>
              </a:rPr>
              <a:t>Organic</a:t>
            </a:r>
            <a:r>
              <a:rPr lang="fr-FR" dirty="0" smtClean="0">
                <a:sym typeface="Wingdings" panose="05000000000000000000" pitchFamily="2" charset="2"/>
              </a:rPr>
              <a:t> fraction </a:t>
            </a:r>
            <a:r>
              <a:rPr lang="fr-FR" dirty="0" err="1" smtClean="0">
                <a:sym typeface="Wingdings" panose="05000000000000000000" pitchFamily="2" charset="2"/>
              </a:rPr>
              <a:t>dominates</a:t>
            </a:r>
            <a:r>
              <a:rPr lang="fr-FR" dirty="0" smtClean="0">
                <a:sym typeface="Wingdings" panose="05000000000000000000" pitchFamily="2" charset="2"/>
              </a:rPr>
              <a:t> (large </a:t>
            </a:r>
            <a:r>
              <a:rPr lang="fr-FR" dirty="0" err="1" smtClean="0">
                <a:sym typeface="Wingdings" panose="05000000000000000000" pitchFamily="2" charset="2"/>
              </a:rPr>
              <a:t>urban</a:t>
            </a:r>
            <a:r>
              <a:rPr lang="fr-FR" dirty="0" smtClean="0">
                <a:sym typeface="Wingdings" panose="05000000000000000000" pitchFamily="2" charset="2"/>
              </a:rPr>
              <a:t>/</a:t>
            </a:r>
            <a:r>
              <a:rPr lang="fr-FR" dirty="0" err="1" smtClean="0">
                <a:sym typeface="Wingdings" panose="05000000000000000000" pitchFamily="2" charset="2"/>
              </a:rPr>
              <a:t>periurban</a:t>
            </a:r>
            <a:r>
              <a:rPr lang="fr-FR" dirty="0" smtClean="0">
                <a:sym typeface="Wingdings" panose="05000000000000000000" pitchFamily="2" charset="2"/>
              </a:rPr>
              <a:t> gradient) </a:t>
            </a:r>
          </a:p>
          <a:p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    – </a:t>
            </a:r>
            <a:r>
              <a:rPr lang="fr-FR" dirty="0" err="1" smtClean="0">
                <a:sym typeface="Wingdings" panose="05000000000000000000" pitchFamily="2" charset="2"/>
              </a:rPr>
              <a:t>primary</a:t>
            </a:r>
            <a:r>
              <a:rPr lang="fr-FR" dirty="0" smtClean="0">
                <a:sym typeface="Wingdings" panose="05000000000000000000" pitchFamily="2" charset="2"/>
              </a:rPr>
              <a:t> fraction </a:t>
            </a:r>
            <a:r>
              <a:rPr lang="fr-FR" dirty="0" err="1" smtClean="0">
                <a:sym typeface="Wingdings" panose="05000000000000000000" pitchFamily="2" charset="2"/>
              </a:rPr>
              <a:t>dominates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sym typeface="Wingdings" panose="05000000000000000000" pitchFamily="2" charset="2"/>
              </a:rPr>
              <a:t>Significant</a:t>
            </a:r>
            <a:r>
              <a:rPr lang="fr-FR" dirty="0" smtClean="0">
                <a:sym typeface="Wingdings" panose="05000000000000000000" pitchFamily="2" charset="2"/>
              </a:rPr>
              <a:t> nitrate concentrations ( not </a:t>
            </a:r>
            <a:r>
              <a:rPr lang="fr-FR" dirty="0" err="1" smtClean="0">
                <a:sym typeface="Wingdings" panose="05000000000000000000" pitchFamily="2" charset="2"/>
              </a:rPr>
              <a:t>that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different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between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urban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     and </a:t>
            </a:r>
            <a:r>
              <a:rPr lang="fr-FR" dirty="0" err="1" smtClean="0">
                <a:sym typeface="Wingdings" panose="05000000000000000000" pitchFamily="2" charset="2"/>
              </a:rPr>
              <a:t>suburban</a:t>
            </a:r>
            <a:r>
              <a:rPr lang="fr-FR" dirty="0" smtClean="0">
                <a:sym typeface="Wingdings" panose="05000000000000000000" pitchFamily="2" charset="2"/>
              </a:rPr>
              <a:t> sites)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22" name="Imag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5" y="4426641"/>
            <a:ext cx="4331806" cy="22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4"/>
          <p:cNvSpPr txBox="1">
            <a:spLocks noChangeArrowheads="1"/>
          </p:cNvSpPr>
          <p:nvPr/>
        </p:nvSpPr>
        <p:spPr bwMode="auto">
          <a:xfrm>
            <a:off x="7874003" y="4250428"/>
            <a:ext cx="1439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000"/>
              <a:t>AE33+TEOM (SIRTA)</a:t>
            </a:r>
          </a:p>
        </p:txBody>
      </p:sp>
    </p:spTree>
    <p:extLst>
      <p:ext uri="{BB962C8B-B14F-4D97-AF65-F5344CB8AC3E}">
        <p14:creationId xmlns:p14="http://schemas.microsoft.com/office/powerpoint/2010/main" val="347457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6219704" y="724619"/>
            <a:ext cx="4709964" cy="3122762"/>
            <a:chOff x="6797675" y="3357563"/>
            <a:chExt cx="3619500" cy="2355850"/>
          </a:xfrm>
        </p:grpSpPr>
        <p:pic>
          <p:nvPicPr>
            <p:cNvPr id="3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675" y="3357563"/>
              <a:ext cx="3619500" cy="235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17"/>
            <p:cNvSpPr txBox="1">
              <a:spLocks noChangeArrowheads="1"/>
            </p:cNvSpPr>
            <p:nvPr/>
          </p:nvSpPr>
          <p:spPr bwMode="auto">
            <a:xfrm>
              <a:off x="8420819" y="3517660"/>
              <a:ext cx="6016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fr-FR" sz="1200" dirty="0"/>
                <a:t>Filtres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698739" y="862642"/>
            <a:ext cx="4812147" cy="3141363"/>
            <a:chOff x="2351088" y="3360738"/>
            <a:chExt cx="3816350" cy="2387600"/>
          </a:xfrm>
        </p:grpSpPr>
        <p:sp>
          <p:nvSpPr>
            <p:cNvPr id="2" name="ZoneTexte 6"/>
            <p:cNvSpPr txBox="1">
              <a:spLocks noChangeArrowheads="1"/>
            </p:cNvSpPr>
            <p:nvPr/>
          </p:nvSpPr>
          <p:spPr bwMode="auto">
            <a:xfrm>
              <a:off x="3789363" y="3390901"/>
              <a:ext cx="60325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fr-FR" sz="1200"/>
                <a:t>Filtres</a:t>
              </a:r>
            </a:p>
          </p:txBody>
        </p:sp>
        <p:pic>
          <p:nvPicPr>
            <p:cNvPr id="5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088" y="3360738"/>
              <a:ext cx="3816350" cy="238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ZoneTexte 7"/>
          <p:cNvSpPr txBox="1"/>
          <p:nvPr/>
        </p:nvSpPr>
        <p:spPr>
          <a:xfrm>
            <a:off x="501883" y="199282"/>
            <a:ext cx="316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err="1" smtClean="0"/>
              <a:t>Aerosol</a:t>
            </a:r>
            <a:r>
              <a:rPr lang="fr-FR" dirty="0" smtClean="0"/>
              <a:t> composition (</a:t>
            </a:r>
            <a:r>
              <a:rPr lang="fr-FR" dirty="0" err="1" smtClean="0"/>
              <a:t>Filters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892630" y="4758066"/>
            <a:ext cx="6689395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ym typeface="Wingdings" panose="05000000000000000000" pitchFamily="2" charset="2"/>
              </a:rPr>
              <a:t>Consistent </a:t>
            </a:r>
            <a:r>
              <a:rPr lang="fr-FR" dirty="0" err="1" smtClean="0">
                <a:sym typeface="Wingdings" panose="05000000000000000000" pitchFamily="2" charset="2"/>
              </a:rPr>
              <a:t>with</a:t>
            </a:r>
            <a:r>
              <a:rPr lang="fr-FR" dirty="0" smtClean="0">
                <a:sym typeface="Wingdings" panose="05000000000000000000" pitchFamily="2" charset="2"/>
              </a:rPr>
              <a:t> ACSM </a:t>
            </a:r>
            <a:r>
              <a:rPr lang="fr-FR" dirty="0" err="1" smtClean="0">
                <a:sym typeface="Wingdings" panose="05000000000000000000" pitchFamily="2" charset="2"/>
              </a:rPr>
              <a:t>measurements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Large spatial gradients for </a:t>
            </a:r>
            <a:r>
              <a:rPr lang="fr-FR" dirty="0" err="1" smtClean="0"/>
              <a:t>Organic</a:t>
            </a:r>
            <a:r>
              <a:rPr lang="fr-FR" dirty="0" smtClean="0"/>
              <a:t>  </a:t>
            </a:r>
            <a:r>
              <a:rPr lang="fr-FR" dirty="0" err="1" smtClean="0"/>
              <a:t>Matter</a:t>
            </a:r>
            <a:r>
              <a:rPr lang="fr-FR" dirty="0" smtClean="0"/>
              <a:t> and Nitrate </a:t>
            </a:r>
            <a:r>
              <a:rPr lang="fr-FR" smtClean="0"/>
              <a:t>fractions !?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241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48" y="697902"/>
            <a:ext cx="9297206" cy="606604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1883" y="199282"/>
            <a:ext cx="880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Multi site BC observations : </a:t>
            </a:r>
            <a:r>
              <a:rPr lang="fr-FR" dirty="0" err="1" smtClean="0"/>
              <a:t>aethalometers</a:t>
            </a:r>
            <a:r>
              <a:rPr lang="fr-FR" dirty="0" smtClean="0"/>
              <a:t> + </a:t>
            </a:r>
            <a:r>
              <a:rPr lang="fr-FR" dirty="0" err="1" smtClean="0"/>
              <a:t>filters</a:t>
            </a:r>
            <a:r>
              <a:rPr lang="fr-FR" dirty="0" smtClean="0"/>
              <a:t> (not </a:t>
            </a:r>
            <a:r>
              <a:rPr lang="fr-FR" dirty="0" err="1" smtClean="0"/>
              <a:t>presented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, 4 to 5 more sites)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450906" y="3237360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µg.m</a:t>
            </a:r>
            <a:r>
              <a:rPr lang="fr-FR" sz="2000" baseline="30000" dirty="0" smtClean="0"/>
              <a:t>-3</a:t>
            </a:r>
            <a:endParaRPr lang="fr-FR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17626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736" y="681738"/>
            <a:ext cx="4648603" cy="303302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1883" y="199282"/>
            <a:ext cx="915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Source attribution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multiwavelenghts</a:t>
            </a:r>
            <a:r>
              <a:rPr lang="fr-FR" dirty="0" smtClean="0"/>
              <a:t> </a:t>
            </a:r>
            <a:r>
              <a:rPr lang="fr-FR" dirty="0" err="1" smtClean="0"/>
              <a:t>aethalometers</a:t>
            </a:r>
            <a:r>
              <a:rPr lang="fr-FR" dirty="0" smtClean="0"/>
              <a:t> (AE33) : </a:t>
            </a:r>
            <a:r>
              <a:rPr lang="fr-FR" dirty="0" err="1" smtClean="0"/>
              <a:t>Fossil</a:t>
            </a:r>
            <a:r>
              <a:rPr lang="fr-FR" dirty="0" smtClean="0"/>
              <a:t> fuel / Wood </a:t>
            </a:r>
            <a:r>
              <a:rPr lang="fr-FR" dirty="0" err="1" smtClean="0"/>
              <a:t>burning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99" y="681739"/>
            <a:ext cx="4648603" cy="30330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98" y="3824977"/>
            <a:ext cx="4648603" cy="30330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736" y="3714761"/>
            <a:ext cx="4648603" cy="303302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6325" y="704124"/>
            <a:ext cx="14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BC </a:t>
            </a:r>
            <a:r>
              <a:rPr lang="fr-FR" dirty="0" err="1" smtClean="0"/>
              <a:t>Fossil</a:t>
            </a:r>
            <a:r>
              <a:rPr lang="fr-FR" dirty="0" smtClean="0"/>
              <a:t> Fuel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781800" y="704124"/>
            <a:ext cx="183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BC Wood Burning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76325" y="3787737"/>
            <a:ext cx="194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FF/WB A1 </a:t>
            </a:r>
            <a:r>
              <a:rPr lang="fr-FR" dirty="0" err="1" smtClean="0"/>
              <a:t>highway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737864" y="3787737"/>
            <a:ext cx="137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FF/WB SIRTA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374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736" y="681738"/>
            <a:ext cx="4648603" cy="303302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1883" y="199282"/>
            <a:ext cx="915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Source attribution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multiwavelenghts</a:t>
            </a:r>
            <a:r>
              <a:rPr lang="fr-FR" dirty="0" smtClean="0"/>
              <a:t> </a:t>
            </a:r>
            <a:r>
              <a:rPr lang="fr-FR" dirty="0" err="1" smtClean="0"/>
              <a:t>aethalometers</a:t>
            </a:r>
            <a:r>
              <a:rPr lang="fr-FR" dirty="0" smtClean="0"/>
              <a:t> (AE33) : </a:t>
            </a:r>
            <a:r>
              <a:rPr lang="fr-FR" dirty="0" err="1" smtClean="0"/>
              <a:t>Fossil</a:t>
            </a:r>
            <a:r>
              <a:rPr lang="fr-FR" dirty="0" smtClean="0"/>
              <a:t> fuel / Wood </a:t>
            </a:r>
            <a:r>
              <a:rPr lang="fr-FR" dirty="0" err="1" smtClean="0"/>
              <a:t>burning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99" y="681739"/>
            <a:ext cx="4648603" cy="30330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98" y="3824977"/>
            <a:ext cx="4648603" cy="30330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736" y="3714761"/>
            <a:ext cx="4648603" cy="303302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6325" y="704124"/>
            <a:ext cx="14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BC </a:t>
            </a:r>
            <a:r>
              <a:rPr lang="fr-FR" dirty="0" err="1" smtClean="0"/>
              <a:t>Fossil</a:t>
            </a:r>
            <a:r>
              <a:rPr lang="fr-FR" dirty="0" smtClean="0"/>
              <a:t> Fuel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781800" y="704124"/>
            <a:ext cx="183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BC Wood Burning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76325" y="3787737"/>
            <a:ext cx="194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FF/WB A1 </a:t>
            </a:r>
            <a:r>
              <a:rPr lang="fr-FR" dirty="0" err="1" smtClean="0"/>
              <a:t>highway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737864" y="3787737"/>
            <a:ext cx="137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FF/WB SIRTA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8670" y="2439947"/>
            <a:ext cx="9239902" cy="24314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Analysis</a:t>
            </a:r>
            <a:r>
              <a:rPr lang="fr-FR" sz="3200" dirty="0" smtClean="0"/>
              <a:t> ??</a:t>
            </a:r>
          </a:p>
          <a:p>
            <a:endParaRPr lang="fr-FR" sz="2000" dirty="0" smtClean="0"/>
          </a:p>
          <a:p>
            <a:r>
              <a:rPr lang="fr-FR" sz="2000" dirty="0" smtClean="0"/>
              <a:t>Temporal </a:t>
            </a:r>
            <a:r>
              <a:rPr lang="fr-FR" sz="2000" dirty="0" err="1" smtClean="0"/>
              <a:t>variability</a:t>
            </a:r>
            <a:r>
              <a:rPr lang="fr-FR" sz="2000" dirty="0" smtClean="0"/>
              <a:t> of BC and WB ?</a:t>
            </a:r>
          </a:p>
          <a:p>
            <a:endParaRPr lang="fr-FR" sz="2000" dirty="0"/>
          </a:p>
          <a:p>
            <a:r>
              <a:rPr lang="fr-FR" sz="2000" dirty="0" err="1" smtClean="0"/>
              <a:t>Behavior</a:t>
            </a:r>
            <a:r>
              <a:rPr lang="fr-FR" sz="2000" dirty="0" smtClean="0"/>
              <a:t> of FF and WB (and FF/WB ratio) as a </a:t>
            </a:r>
            <a:r>
              <a:rPr lang="fr-FR" sz="2000" dirty="0" err="1" smtClean="0"/>
              <a:t>function</a:t>
            </a:r>
            <a:r>
              <a:rPr lang="fr-FR" sz="2000" dirty="0" smtClean="0"/>
              <a:t> of site type : </a:t>
            </a:r>
            <a:r>
              <a:rPr lang="fr-FR" sz="2000" dirty="0" err="1" smtClean="0"/>
              <a:t>what</a:t>
            </a:r>
            <a:r>
              <a:rPr lang="fr-FR" sz="2000" dirty="0" smtClean="0"/>
              <a:t> do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learn</a:t>
            </a:r>
            <a:r>
              <a:rPr lang="fr-FR" sz="2000" dirty="0" smtClean="0"/>
              <a:t> ?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 err="1" smtClean="0"/>
              <a:t>What</a:t>
            </a:r>
            <a:r>
              <a:rPr lang="fr-FR" sz="2000" dirty="0" smtClean="0"/>
              <a:t> use ? For </a:t>
            </a:r>
            <a:r>
              <a:rPr lang="fr-FR" sz="2000" dirty="0" err="1" smtClean="0"/>
              <a:t>models</a:t>
            </a:r>
            <a:r>
              <a:rPr lang="fr-FR" sz="2000" dirty="0" smtClean="0"/>
              <a:t> ? Emission calibration ?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0534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883" y="1219885"/>
            <a:ext cx="8848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Size distribution (FIDAS, GRIMM, LOAC) / </a:t>
            </a:r>
            <a:r>
              <a:rPr lang="fr-FR" sz="2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Number</a:t>
            </a:r>
            <a:r>
              <a:rPr lang="fr-FR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(SMPS, …) to </a:t>
            </a:r>
            <a:r>
              <a:rPr lang="fr-FR" sz="2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be</a:t>
            </a:r>
            <a:r>
              <a:rPr lang="fr-FR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analyzed</a:t>
            </a:r>
            <a:endParaRPr lang="fr-FR" sz="20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1883" y="199282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 smtClean="0"/>
              <a:t>Conclusion / Perspectives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501883" y="2289571"/>
            <a:ext cx="103917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70C0"/>
                </a:solidFill>
              </a:rPr>
              <a:t>Also </a:t>
            </a:r>
            <a:r>
              <a:rPr lang="fr-FR" sz="2000" dirty="0" err="1" smtClean="0">
                <a:solidFill>
                  <a:srgbClr val="0070C0"/>
                </a:solidFill>
              </a:rPr>
              <a:t>analysed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metals</a:t>
            </a:r>
            <a:r>
              <a:rPr lang="fr-FR" sz="2000" dirty="0" smtClean="0">
                <a:solidFill>
                  <a:srgbClr val="0070C0"/>
                </a:solidFill>
              </a:rPr>
              <a:t>, </a:t>
            </a:r>
            <a:r>
              <a:rPr lang="fr-FR" sz="2000" dirty="0" err="1" smtClean="0">
                <a:solidFill>
                  <a:srgbClr val="0070C0"/>
                </a:solidFill>
              </a:rPr>
              <a:t>levoglucosan</a:t>
            </a:r>
            <a:r>
              <a:rPr lang="fr-FR" sz="2000" dirty="0" smtClean="0">
                <a:solidFill>
                  <a:srgbClr val="0070C0"/>
                </a:solidFill>
              </a:rPr>
              <a:t>, HAP, PO </a:t>
            </a:r>
            <a:r>
              <a:rPr lang="fr-FR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caractérisation of sources (</a:t>
            </a:r>
            <a:r>
              <a:rPr lang="fr-FR" sz="2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also</a:t>
            </a:r>
            <a:r>
              <a:rPr lang="fr-FR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station </a:t>
            </a:r>
            <a:r>
              <a:rPr lang="fr-FR" sz="2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representativity</a:t>
            </a:r>
            <a:r>
              <a:rPr lang="fr-FR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) and </a:t>
            </a:r>
            <a:r>
              <a:rPr lang="fr-FR" sz="2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health</a:t>
            </a:r>
            <a:r>
              <a:rPr lang="fr-FR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fr-FR" sz="20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70C0"/>
                </a:solidFill>
              </a:rPr>
              <a:t>Model </a:t>
            </a:r>
            <a:r>
              <a:rPr lang="fr-FR" sz="2000" dirty="0" err="1" smtClean="0">
                <a:solidFill>
                  <a:srgbClr val="0070C0"/>
                </a:solidFill>
              </a:rPr>
              <a:t>evaluation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err="1" smtClean="0">
                <a:solidFill>
                  <a:srgbClr val="0070C0"/>
                </a:solidFill>
              </a:rPr>
              <a:t>Analysis</a:t>
            </a:r>
            <a:r>
              <a:rPr lang="fr-FR" sz="2000" dirty="0" smtClean="0">
                <a:solidFill>
                  <a:srgbClr val="0070C0"/>
                </a:solidFill>
              </a:rPr>
              <a:t> of spatial gradients </a:t>
            </a:r>
            <a:r>
              <a:rPr lang="fr-FR" sz="2000" dirty="0" err="1" smtClean="0">
                <a:solidFill>
                  <a:srgbClr val="0070C0"/>
                </a:solidFill>
              </a:rPr>
              <a:t>using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models</a:t>
            </a:r>
            <a:r>
              <a:rPr lang="fr-FR" sz="2000" dirty="0" smtClean="0">
                <a:solidFill>
                  <a:srgbClr val="0070C0"/>
                </a:solidFill>
              </a:rPr>
              <a:t> and </a:t>
            </a:r>
            <a:r>
              <a:rPr lang="fr-FR" sz="2000" dirty="0" err="1" smtClean="0">
                <a:solidFill>
                  <a:srgbClr val="0070C0"/>
                </a:solidFill>
              </a:rPr>
              <a:t>meteorological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analysis</a:t>
            </a:r>
            <a:r>
              <a:rPr lang="fr-FR" sz="2000" dirty="0" smtClean="0">
                <a:solidFill>
                  <a:srgbClr val="0070C0"/>
                </a:solidFill>
              </a:rPr>
              <a:t> (back-</a:t>
            </a:r>
            <a:r>
              <a:rPr lang="fr-FR" sz="2000" dirty="0" err="1" smtClean="0">
                <a:solidFill>
                  <a:srgbClr val="0070C0"/>
                </a:solidFill>
              </a:rPr>
              <a:t>tarjectories</a:t>
            </a:r>
            <a:r>
              <a:rPr lang="fr-FR" sz="2000" dirty="0" smtClean="0">
                <a:solidFill>
                  <a:srgbClr val="0070C0"/>
                </a:solidFill>
              </a:rPr>
              <a:t> 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70C0"/>
                </a:solidFill>
              </a:rPr>
              <a:t>Local / </a:t>
            </a:r>
            <a:r>
              <a:rPr lang="fr-FR" sz="2000" dirty="0" err="1" smtClean="0">
                <a:solidFill>
                  <a:srgbClr val="0070C0"/>
                </a:solidFill>
              </a:rPr>
              <a:t>Regional</a:t>
            </a:r>
            <a:r>
              <a:rPr lang="fr-FR" sz="2000" dirty="0" smtClean="0">
                <a:solidFill>
                  <a:srgbClr val="0070C0"/>
                </a:solidFill>
              </a:rPr>
              <a:t> sources quantifications and </a:t>
            </a:r>
            <a:r>
              <a:rPr lang="fr-FR" sz="2000" dirty="0" err="1" smtClean="0">
                <a:solidFill>
                  <a:srgbClr val="0070C0"/>
                </a:solidFill>
              </a:rPr>
              <a:t>sensitivity</a:t>
            </a:r>
            <a:r>
              <a:rPr lang="fr-FR" sz="2000" dirty="0" smtClean="0">
                <a:solidFill>
                  <a:srgbClr val="0070C0"/>
                </a:solidFill>
              </a:rPr>
              <a:t> tests to sources 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1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3204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518</Words>
  <Application>Microsoft Office PowerPoint</Application>
  <PresentationFormat>Grand écran</PresentationFormat>
  <Paragraphs>118</Paragraphs>
  <Slides>12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Times New Roman</vt:lpstr>
      <vt:lpstr>Wingdings</vt:lpstr>
      <vt:lpstr>Thème Office</vt:lpstr>
      <vt:lpstr>Image</vt:lpstr>
      <vt:lpstr>Graphique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foret</dc:creator>
  <cp:lastModifiedBy>foret</cp:lastModifiedBy>
  <cp:revision>35</cp:revision>
  <dcterms:created xsi:type="dcterms:W3CDTF">2017-11-08T18:57:15Z</dcterms:created>
  <dcterms:modified xsi:type="dcterms:W3CDTF">2017-11-10T15:05:33Z</dcterms:modified>
</cp:coreProperties>
</file>