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78" r:id="rId5"/>
    <p:sldId id="280" r:id="rId6"/>
    <p:sldId id="266" r:id="rId7"/>
    <p:sldId id="281" r:id="rId8"/>
    <p:sldId id="258" r:id="rId9"/>
    <p:sldId id="282" r:id="rId10"/>
    <p:sldId id="283" r:id="rId11"/>
    <p:sldId id="260" r:id="rId12"/>
    <p:sldId id="261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18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594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932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5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2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97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05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42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38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15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721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6DFEB-B8D3-4049-A38C-8997C8E749B9}" type="datetimeFigureOut">
              <a:rPr lang="fr-FR" smtClean="0"/>
              <a:t>08/11/2017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B9E22-A242-4E3F-9134-CCC086B1E7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701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62643" y="2829464"/>
            <a:ext cx="10707227" cy="1077218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Projet Etude de la Pollution Particulaire en Ile-De-France (EPPI) </a:t>
            </a:r>
          </a:p>
          <a:p>
            <a:r>
              <a:rPr lang="fr-FR" sz="3200" dirty="0"/>
              <a:t> </a:t>
            </a:r>
            <a:r>
              <a:rPr lang="fr-FR" sz="3200" dirty="0" smtClean="0"/>
              <a:t>                                           (LEFE-CHAT)</a:t>
            </a:r>
            <a:endParaRPr lang="fr-FR" sz="3200" dirty="0"/>
          </a:p>
        </p:txBody>
      </p:sp>
      <p:sp>
        <p:nvSpPr>
          <p:cNvPr id="5" name="ZoneTexte 4"/>
          <p:cNvSpPr txBox="1"/>
          <p:nvPr/>
        </p:nvSpPr>
        <p:spPr>
          <a:xfrm>
            <a:off x="9696085" y="6488668"/>
            <a:ext cx="2403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 smtClean="0"/>
              <a:t>Réunion Paris, 09/11/2017</a:t>
            </a:r>
            <a:endParaRPr lang="fr-FR" sz="1600" i="1" dirty="0"/>
          </a:p>
        </p:txBody>
      </p:sp>
    </p:spTree>
    <p:extLst>
      <p:ext uri="{BB962C8B-B14F-4D97-AF65-F5344CB8AC3E}">
        <p14:creationId xmlns:p14="http://schemas.microsoft.com/office/powerpoint/2010/main" val="1836389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76044" y="120769"/>
            <a:ext cx="23321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Points Divers</a:t>
            </a:r>
            <a:endParaRPr lang="fr-FR" sz="3200" dirty="0"/>
          </a:p>
        </p:txBody>
      </p:sp>
      <p:sp>
        <p:nvSpPr>
          <p:cNvPr id="7" name="ZoneTexte 6"/>
          <p:cNvSpPr txBox="1"/>
          <p:nvPr/>
        </p:nvSpPr>
        <p:spPr>
          <a:xfrm>
            <a:off x="871269" y="1000663"/>
            <a:ext cx="1084508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dirty="0" smtClean="0"/>
              <a:t>Exploitation / Utilisation des observations : 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 - </a:t>
            </a:r>
            <a:r>
              <a:rPr lang="fr-FR" sz="2400" dirty="0" smtClean="0"/>
              <a:t>thèse B. </a:t>
            </a:r>
            <a:r>
              <a:rPr lang="fr-FR" sz="2400" dirty="0" err="1" smtClean="0"/>
              <a:t>Languille</a:t>
            </a:r>
            <a:r>
              <a:rPr lang="fr-FR" sz="2400" dirty="0" smtClean="0"/>
              <a:t> (LSCE) – PTRMS SIRTA (+ données campagnes LISA ? Modèles ?)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 - Autres ...</a:t>
            </a:r>
          </a:p>
          <a:p>
            <a:endParaRPr lang="fr-FR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 smtClean="0"/>
              <a:t>Projet ADEME </a:t>
            </a:r>
            <a:r>
              <a:rPr lang="fr-FR" sz="2400" dirty="0" err="1" smtClean="0"/>
              <a:t>Agrimultipol</a:t>
            </a:r>
            <a:r>
              <a:rPr lang="fr-FR" sz="2400" dirty="0" smtClean="0"/>
              <a:t> (PI V. Gros – LSCE)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fr-FR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 smtClean="0"/>
              <a:t>Projet ADEME AMPAIR (PI S. </a:t>
            </a:r>
            <a:r>
              <a:rPr lang="fr-FR" sz="2400" dirty="0" err="1" smtClean="0"/>
              <a:t>Genermont</a:t>
            </a:r>
            <a:r>
              <a:rPr lang="fr-FR" sz="2400" dirty="0" smtClean="0"/>
              <a:t> – INRA)</a:t>
            </a:r>
            <a:endParaRPr lang="fr-FR" sz="2400" dirty="0" smtClean="0"/>
          </a:p>
          <a:p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3146556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585" y="450850"/>
            <a:ext cx="11374015" cy="6121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805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113" y="356870"/>
            <a:ext cx="11538168" cy="619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466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36430" y="215660"/>
            <a:ext cx="599555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Bilans des observations 2016/2017</a:t>
            </a:r>
            <a:endParaRPr lang="fr-FR" sz="3200" dirty="0"/>
          </a:p>
        </p:txBody>
      </p:sp>
      <p:sp>
        <p:nvSpPr>
          <p:cNvPr id="3" name="Rectangle 2"/>
          <p:cNvSpPr/>
          <p:nvPr/>
        </p:nvSpPr>
        <p:spPr>
          <a:xfrm>
            <a:off x="201282" y="1023055"/>
            <a:ext cx="1182394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fr-FR" sz="2400" dirty="0" smtClean="0"/>
              <a:t>Episodes échantillonnés (33 jours):</a:t>
            </a:r>
          </a:p>
          <a:p>
            <a:pPr>
              <a:defRPr/>
            </a:pPr>
            <a:r>
              <a:rPr lang="fr-FR" sz="2400" dirty="0"/>
              <a:t> </a:t>
            </a:r>
            <a:r>
              <a:rPr lang="fr-FR" sz="2400" dirty="0" smtClean="0"/>
              <a:t>          - 30 Novembre – 18 Décembre</a:t>
            </a:r>
          </a:p>
          <a:p>
            <a:pPr>
              <a:defRPr/>
            </a:pPr>
            <a:r>
              <a:rPr lang="fr-FR" sz="2400" dirty="0"/>
              <a:t> </a:t>
            </a:r>
            <a:r>
              <a:rPr lang="fr-FR" sz="2400" dirty="0" smtClean="0"/>
              <a:t>          - 20 Janvier –27Janvier</a:t>
            </a:r>
          </a:p>
          <a:p>
            <a:pPr>
              <a:defRPr/>
            </a:pPr>
            <a:r>
              <a:rPr lang="fr-FR" sz="2400" dirty="0"/>
              <a:t> </a:t>
            </a:r>
            <a:r>
              <a:rPr lang="fr-FR" sz="2400" dirty="0" smtClean="0"/>
              <a:t>          - 11 Mars – 16 Mars</a:t>
            </a:r>
            <a:endParaRPr lang="fr-FR" sz="2400" dirty="0"/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endParaRPr lang="fr-FR" sz="2400" dirty="0"/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fr-FR" sz="2400" dirty="0" smtClean="0"/>
              <a:t>Sites « Composition Aérosols » : SIRTA, QUALAIR, LISA-UPEC, LISA-UPD, Nogent sur Oise, sites AIRPARIF</a:t>
            </a:r>
          </a:p>
          <a:p>
            <a:pPr>
              <a:defRPr/>
            </a:pPr>
            <a:endParaRPr lang="fr-FR" sz="2400" dirty="0" smtClean="0"/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fr-FR" sz="2400" dirty="0"/>
              <a:t>Equipement préleveur de particules UPMC-QUALAIR non </a:t>
            </a:r>
            <a:r>
              <a:rPr lang="fr-FR" sz="2400" dirty="0" smtClean="0"/>
              <a:t>effectué</a:t>
            </a:r>
          </a:p>
          <a:p>
            <a:pPr>
              <a:defRPr/>
            </a:pPr>
            <a:endParaRPr lang="fr-FR" sz="2400" dirty="0" smtClean="0"/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fr-FR" sz="2400" dirty="0" smtClean="0"/>
              <a:t>LISA-UPD </a:t>
            </a:r>
            <a:r>
              <a:rPr lang="fr-FR" sz="2400" dirty="0" smtClean="0"/>
              <a:t>: Pannes Préleveur aérosol haut débit et </a:t>
            </a:r>
            <a:r>
              <a:rPr lang="fr-FR" sz="2400" dirty="0" err="1" smtClean="0"/>
              <a:t>Partisol</a:t>
            </a:r>
            <a:r>
              <a:rPr lang="fr-FR" sz="2400" dirty="0" smtClean="0"/>
              <a:t> + TEOM (PM10) 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fr-FR" sz="2400" dirty="0"/>
          </a:p>
          <a:p>
            <a:pPr>
              <a:defRPr/>
            </a:pPr>
            <a:r>
              <a:rPr lang="fr-FR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 </a:t>
            </a:r>
            <a:r>
              <a:rPr lang="fr-FR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                 </a:t>
            </a:r>
            <a:r>
              <a:rPr lang="fr-FR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Mise à jour des fiches instrumentales et d’analyse importantes</a:t>
            </a:r>
            <a:endParaRPr lang="fr-FR" sz="2400" dirty="0">
              <a:solidFill>
                <a:srgbClr val="FF0000"/>
              </a:solidFill>
            </a:endParaRPr>
          </a:p>
          <a:p>
            <a:pPr>
              <a:defRPr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86025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9080" y="137160"/>
            <a:ext cx="6827767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Etat des lieux du dispositif expérimental</a:t>
            </a:r>
            <a:endParaRPr lang="fr-FR" sz="3200" dirty="0"/>
          </a:p>
        </p:txBody>
      </p:sp>
      <p:sp>
        <p:nvSpPr>
          <p:cNvPr id="4" name="ZoneTexte 3"/>
          <p:cNvSpPr txBox="1"/>
          <p:nvPr/>
        </p:nvSpPr>
        <p:spPr>
          <a:xfrm>
            <a:off x="259080" y="1012536"/>
            <a:ext cx="808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/>
              <a:t>Filtres </a:t>
            </a:r>
            <a:endParaRPr lang="fr-FR" u="sng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rcRect t="22177" r="13497" b="22486"/>
          <a:stretch/>
        </p:blipFill>
        <p:spPr>
          <a:xfrm>
            <a:off x="86264" y="1483743"/>
            <a:ext cx="12016596" cy="507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140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9080" y="137160"/>
            <a:ext cx="6827767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Etat des lieux du dispositif expérimental</a:t>
            </a:r>
            <a:endParaRPr lang="fr-FR" sz="3200" dirty="0"/>
          </a:p>
        </p:txBody>
      </p:sp>
      <p:sp>
        <p:nvSpPr>
          <p:cNvPr id="4" name="ZoneTexte 3"/>
          <p:cNvSpPr txBox="1"/>
          <p:nvPr/>
        </p:nvSpPr>
        <p:spPr>
          <a:xfrm>
            <a:off x="259080" y="1012536"/>
            <a:ext cx="808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/>
              <a:t>Filtres </a:t>
            </a:r>
            <a:endParaRPr lang="fr-FR" u="sng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rcRect t="22177" r="13497" b="22486"/>
          <a:stretch/>
        </p:blipFill>
        <p:spPr>
          <a:xfrm>
            <a:off x="86264" y="1483743"/>
            <a:ext cx="12016596" cy="50723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/>
          <a:srcRect l="44795" t="22152" r="1577" b="22607"/>
          <a:stretch/>
        </p:blipFill>
        <p:spPr>
          <a:xfrm>
            <a:off x="3827838" y="1985716"/>
            <a:ext cx="8275022" cy="479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839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36430" y="215660"/>
            <a:ext cx="599555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Bilans des observations 2016/2017</a:t>
            </a:r>
            <a:endParaRPr lang="fr-FR" sz="3200" dirty="0"/>
          </a:p>
        </p:txBody>
      </p:sp>
      <p:sp>
        <p:nvSpPr>
          <p:cNvPr id="3" name="Rectangle 2"/>
          <p:cNvSpPr/>
          <p:nvPr/>
        </p:nvSpPr>
        <p:spPr>
          <a:xfrm>
            <a:off x="166776" y="988549"/>
            <a:ext cx="1182394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fr-FR" sz="2400" dirty="0" smtClean="0"/>
              <a:t> ACSM – </a:t>
            </a:r>
            <a:r>
              <a:rPr lang="fr-FR" sz="2400" dirty="0" smtClean="0">
                <a:solidFill>
                  <a:srgbClr val="FF0000"/>
                </a:solidFill>
              </a:rPr>
              <a:t>composition PM1 (Organique, Nitrate, Sulfate, Ammonium)</a:t>
            </a:r>
          </a:p>
          <a:p>
            <a:pPr>
              <a:defRPr/>
            </a:pPr>
            <a:r>
              <a:rPr lang="fr-FR" sz="2400" dirty="0"/>
              <a:t> </a:t>
            </a:r>
            <a:r>
              <a:rPr lang="fr-FR" sz="2400" dirty="0" smtClean="0"/>
              <a:t>     SIRTA, </a:t>
            </a:r>
            <a:r>
              <a:rPr lang="fr-FR" sz="2400" dirty="0" err="1" smtClean="0"/>
              <a:t>Nogent-sur-oise</a:t>
            </a:r>
            <a:r>
              <a:rPr lang="fr-FR" sz="2400" dirty="0" smtClean="0"/>
              <a:t>, Gennevilliers</a:t>
            </a:r>
          </a:p>
          <a:p>
            <a:pPr>
              <a:defRPr/>
            </a:pPr>
            <a:r>
              <a:rPr lang="fr-FR" sz="2400" dirty="0" smtClean="0"/>
              <a:t> </a:t>
            </a:r>
            <a:endParaRPr lang="fr-FR" sz="2400" dirty="0"/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fr-FR" sz="2400" dirty="0" smtClean="0"/>
              <a:t>Filtres – </a:t>
            </a:r>
            <a:r>
              <a:rPr lang="fr-FR" sz="2400" dirty="0" smtClean="0">
                <a:solidFill>
                  <a:srgbClr val="FF0000"/>
                </a:solidFill>
              </a:rPr>
              <a:t>Ions (Nitrates, Sulfates, Ammonium), BC (EC), OC, Métaux, sucres (</a:t>
            </a:r>
            <a:r>
              <a:rPr lang="fr-FR" sz="2400" dirty="0" err="1" smtClean="0">
                <a:solidFill>
                  <a:srgbClr val="FF0000"/>
                </a:solidFill>
              </a:rPr>
              <a:t>Levo</a:t>
            </a:r>
            <a:r>
              <a:rPr lang="fr-FR" sz="2400" dirty="0" smtClean="0">
                <a:solidFill>
                  <a:srgbClr val="FF0000"/>
                </a:solidFill>
              </a:rPr>
              <a:t>), HAP, PO</a:t>
            </a:r>
          </a:p>
          <a:p>
            <a:pPr>
              <a:defRPr/>
            </a:pPr>
            <a:r>
              <a:rPr lang="fr-FR" sz="2400" dirty="0"/>
              <a:t> </a:t>
            </a:r>
            <a:r>
              <a:rPr lang="fr-FR" sz="2400" dirty="0" smtClean="0"/>
              <a:t>   SIRTA Ok (PM25 ?)</a:t>
            </a:r>
          </a:p>
          <a:p>
            <a:pPr>
              <a:defRPr/>
            </a:pPr>
            <a:r>
              <a:rPr lang="fr-FR" sz="2400" dirty="0"/>
              <a:t> </a:t>
            </a:r>
            <a:r>
              <a:rPr lang="fr-FR" sz="2400" dirty="0" smtClean="0"/>
              <a:t>   Nogent sur Oise ? (PM25 ?)</a:t>
            </a:r>
          </a:p>
          <a:p>
            <a:pPr>
              <a:defRPr/>
            </a:pPr>
            <a:r>
              <a:rPr lang="fr-FR" sz="2400" dirty="0"/>
              <a:t> </a:t>
            </a:r>
            <a:r>
              <a:rPr lang="fr-FR" sz="2400" dirty="0" smtClean="0"/>
              <a:t>   LISA-UPEC (Créteil) Ions, BC, OC, Métaux, PO, sucres (PM10) </a:t>
            </a:r>
          </a:p>
          <a:p>
            <a:pPr>
              <a:defRPr/>
            </a:pPr>
            <a:r>
              <a:rPr lang="fr-FR" sz="2400" dirty="0"/>
              <a:t> </a:t>
            </a:r>
            <a:r>
              <a:rPr lang="fr-FR" sz="2400" dirty="0" smtClean="0"/>
              <a:t>   LISA- UPD (P7) – quelques dates en Décembre … (PM10)</a:t>
            </a:r>
          </a:p>
          <a:p>
            <a:pPr>
              <a:defRPr/>
            </a:pPr>
            <a:r>
              <a:rPr lang="fr-FR" sz="2400" dirty="0" smtClean="0"/>
              <a:t> 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FF0000"/>
                </a:solidFill>
              </a:rPr>
              <a:t>BC (</a:t>
            </a:r>
            <a:r>
              <a:rPr lang="fr-FR" sz="2400" dirty="0" err="1" smtClean="0">
                <a:solidFill>
                  <a:srgbClr val="FF0000"/>
                </a:solidFill>
              </a:rPr>
              <a:t>Aéthalomètre</a:t>
            </a:r>
            <a:r>
              <a:rPr lang="fr-FR" sz="2400" dirty="0" smtClean="0">
                <a:solidFill>
                  <a:srgbClr val="FF0000"/>
                </a:solidFill>
              </a:rPr>
              <a:t>) </a:t>
            </a:r>
            <a:r>
              <a:rPr lang="fr-FR" sz="2400" dirty="0" smtClean="0"/>
              <a:t>:  SIRTA (AE33), Nogent sur Oise, AIRPARIF AE33 :A1, Périph Est, Paris 13, Haussmann; MAAP (3 sites supplémentaires).</a:t>
            </a:r>
          </a:p>
          <a:p>
            <a:pPr>
              <a:defRPr/>
            </a:pPr>
            <a:r>
              <a:rPr lang="fr-FR" sz="2400" dirty="0" smtClean="0"/>
              <a:t> 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fr-FR" sz="2400" dirty="0" smtClean="0">
                <a:solidFill>
                  <a:srgbClr val="FF0000"/>
                </a:solidFill>
              </a:rPr>
              <a:t>Nombre + taille </a:t>
            </a:r>
            <a:r>
              <a:rPr lang="fr-FR" sz="2400" dirty="0" smtClean="0"/>
              <a:t>: SIRTA ( SMPS, FIDAS, LOAC); LISA-UPEC (</a:t>
            </a:r>
            <a:r>
              <a:rPr lang="fr-FR" sz="2400" dirty="0" smtClean="0"/>
              <a:t>GRIMM ); </a:t>
            </a:r>
            <a:r>
              <a:rPr lang="fr-FR" sz="2400" dirty="0" smtClean="0"/>
              <a:t>LOAC PARC A. </a:t>
            </a:r>
            <a:r>
              <a:rPr lang="fr-FR" sz="2400" dirty="0" err="1" smtClean="0"/>
              <a:t>Citroen</a:t>
            </a:r>
            <a:endParaRPr lang="fr-FR" sz="2400" dirty="0" smtClean="0"/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fr-FR" sz="2400" dirty="0"/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fr-FR" sz="2400" dirty="0" smtClean="0"/>
              <a:t>Dynamique – </a:t>
            </a:r>
            <a:r>
              <a:rPr lang="fr-FR" sz="2400" dirty="0" err="1" smtClean="0"/>
              <a:t>cf</a:t>
            </a:r>
            <a:r>
              <a:rPr lang="fr-FR" sz="2400" dirty="0" smtClean="0"/>
              <a:t> présentations</a:t>
            </a:r>
            <a:endParaRPr lang="fr-FR" sz="2400" dirty="0"/>
          </a:p>
          <a:p>
            <a:pPr>
              <a:defRPr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682874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9080" y="137160"/>
            <a:ext cx="9631419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Etat des lieux du dispositif expérimental pour 2017/2018</a:t>
            </a:r>
            <a:endParaRPr lang="fr-FR" sz="3200" dirty="0"/>
          </a:p>
        </p:txBody>
      </p:sp>
      <p:sp>
        <p:nvSpPr>
          <p:cNvPr id="5" name="ZoneTexte 4"/>
          <p:cNvSpPr txBox="1"/>
          <p:nvPr/>
        </p:nvSpPr>
        <p:spPr>
          <a:xfrm>
            <a:off x="163571" y="1513272"/>
            <a:ext cx="12191992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200" dirty="0" smtClean="0"/>
              <a:t>SIRTA</a:t>
            </a:r>
            <a:r>
              <a:rPr lang="fr-FR" dirty="0" smtClean="0"/>
              <a:t> – </a:t>
            </a:r>
            <a:r>
              <a:rPr lang="fr-FR" sz="2000" dirty="0" smtClean="0"/>
              <a:t>Masse : TEOM (PM10 + 25)Filtres (PM25) : Ions</a:t>
            </a:r>
            <a:r>
              <a:rPr lang="fr-FR" sz="2000" dirty="0"/>
              <a:t>, EC/OC, métaux, sucres, HAP, PO </a:t>
            </a:r>
            <a:r>
              <a:rPr lang="fr-FR" sz="2000" dirty="0" smtClean="0"/>
              <a:t>; ACSM; Nombre </a:t>
            </a:r>
            <a:endParaRPr lang="fr-FR" sz="2000" dirty="0" smtClean="0"/>
          </a:p>
          <a:p>
            <a:r>
              <a:rPr lang="fr-FR" sz="2000" dirty="0"/>
              <a:t> </a:t>
            </a:r>
            <a:r>
              <a:rPr lang="fr-FR" sz="2000" dirty="0" smtClean="0"/>
              <a:t>                                 </a:t>
            </a:r>
            <a:r>
              <a:rPr lang="fr-FR" sz="2000" dirty="0" smtClean="0"/>
              <a:t>(</a:t>
            </a:r>
            <a:r>
              <a:rPr lang="fr-FR" sz="2000" dirty="0" smtClean="0"/>
              <a:t>LOAC, …); </a:t>
            </a:r>
            <a:r>
              <a:rPr lang="fr-FR" sz="2000" dirty="0" smtClean="0"/>
              <a:t>Taille </a:t>
            </a:r>
            <a:r>
              <a:rPr lang="fr-FR" sz="2000" dirty="0" smtClean="0"/>
              <a:t>(SMPS, FIDAS) + Dynamique </a:t>
            </a:r>
          </a:p>
          <a:p>
            <a:endParaRPr lang="fr-FR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200" dirty="0" smtClean="0"/>
              <a:t>QUALAIR-UPMC</a:t>
            </a:r>
            <a:r>
              <a:rPr lang="fr-FR" dirty="0" smtClean="0"/>
              <a:t> - ?</a:t>
            </a:r>
          </a:p>
          <a:p>
            <a:endParaRPr lang="fr-FR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200" dirty="0" smtClean="0"/>
              <a:t>LISA-UPEC</a:t>
            </a:r>
            <a:r>
              <a:rPr lang="fr-FR" dirty="0" smtClean="0"/>
              <a:t> – </a:t>
            </a:r>
            <a:r>
              <a:rPr lang="fr-FR" sz="2000" dirty="0" smtClean="0"/>
              <a:t>Masse : TEOM (PM10); Filtres (PM10) : </a:t>
            </a:r>
            <a:r>
              <a:rPr lang="fr-FR" sz="2000" dirty="0"/>
              <a:t>Ions, EC/OC, métaux, sucres, HAP, PO </a:t>
            </a:r>
            <a:r>
              <a:rPr lang="fr-FR" sz="2000" dirty="0" smtClean="0"/>
              <a:t>; Nombre (GRIMM, </a:t>
            </a:r>
            <a:r>
              <a:rPr lang="fr-FR" sz="2000" dirty="0" smtClean="0"/>
              <a:t>…)</a:t>
            </a:r>
          </a:p>
          <a:p>
            <a:r>
              <a:rPr lang="fr-FR" sz="2000" dirty="0"/>
              <a:t> </a:t>
            </a:r>
            <a:r>
              <a:rPr lang="fr-FR" sz="2000" dirty="0" smtClean="0"/>
              <a:t>                                           </a:t>
            </a:r>
            <a:r>
              <a:rPr lang="fr-FR" sz="2000" dirty="0" smtClean="0"/>
              <a:t>; Taille </a:t>
            </a:r>
            <a:r>
              <a:rPr lang="fr-FR" sz="2000" dirty="0" smtClean="0"/>
              <a:t>(GRIMM, …)</a:t>
            </a:r>
          </a:p>
          <a:p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200" dirty="0" smtClean="0"/>
              <a:t>LISA-UPD </a:t>
            </a:r>
            <a:r>
              <a:rPr lang="fr-FR" dirty="0" smtClean="0"/>
              <a:t>-- </a:t>
            </a:r>
            <a:r>
              <a:rPr lang="fr-FR" sz="2000" dirty="0"/>
              <a:t>Masse : TEOM (PM10); </a:t>
            </a:r>
            <a:r>
              <a:rPr lang="fr-FR" sz="2000" b="1" dirty="0"/>
              <a:t>Filtres (PM10) : Ions, EC/OC, métaux, sucres, HAP, PO </a:t>
            </a:r>
            <a:r>
              <a:rPr lang="fr-FR" sz="2000" dirty="0"/>
              <a:t>; Nombre </a:t>
            </a:r>
            <a:endParaRPr lang="fr-FR" sz="2000" dirty="0" smtClean="0"/>
          </a:p>
          <a:p>
            <a:r>
              <a:rPr lang="fr-FR" sz="2000" dirty="0"/>
              <a:t> </a:t>
            </a:r>
            <a:r>
              <a:rPr lang="fr-FR" sz="2000" dirty="0" smtClean="0"/>
              <a:t>                                          </a:t>
            </a:r>
            <a:r>
              <a:rPr lang="fr-FR" sz="2000" dirty="0" smtClean="0"/>
              <a:t>(GRIMM ? , </a:t>
            </a:r>
            <a:r>
              <a:rPr lang="fr-FR" sz="2000" dirty="0"/>
              <a:t>…); </a:t>
            </a:r>
            <a:r>
              <a:rPr lang="fr-FR" sz="2000" dirty="0" smtClean="0"/>
              <a:t>Taille </a:t>
            </a:r>
            <a:r>
              <a:rPr lang="fr-FR" sz="2000" dirty="0"/>
              <a:t>(</a:t>
            </a:r>
            <a:r>
              <a:rPr lang="fr-FR" sz="2000" dirty="0" smtClean="0"/>
              <a:t>GRIMM ? , </a:t>
            </a:r>
            <a:r>
              <a:rPr lang="fr-FR" sz="2000" dirty="0" smtClean="0"/>
              <a:t>…)</a:t>
            </a:r>
          </a:p>
          <a:p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200" dirty="0" smtClean="0"/>
              <a:t>Nogent-sur-Oise</a:t>
            </a:r>
            <a:r>
              <a:rPr lang="fr-FR" dirty="0" smtClean="0"/>
              <a:t> - …</a:t>
            </a:r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63571" y="975947"/>
            <a:ext cx="3096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 </a:t>
            </a:r>
            <a:r>
              <a:rPr lang="fr-FR" sz="2400" b="1" u="sng" dirty="0" smtClean="0">
                <a:solidFill>
                  <a:srgbClr val="0070C0"/>
                </a:solidFill>
              </a:rPr>
              <a:t>Aérosols + Dynamique</a:t>
            </a:r>
            <a:endParaRPr lang="fr-FR" sz="2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010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9080" y="137160"/>
            <a:ext cx="9631419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Etat des lieux du dispositif expérimental pour 2017/2018</a:t>
            </a:r>
            <a:endParaRPr lang="fr-FR" sz="3200" dirty="0"/>
          </a:p>
        </p:txBody>
      </p:sp>
      <p:sp>
        <p:nvSpPr>
          <p:cNvPr id="5" name="ZoneTexte 4"/>
          <p:cNvSpPr txBox="1"/>
          <p:nvPr/>
        </p:nvSpPr>
        <p:spPr>
          <a:xfrm>
            <a:off x="541640" y="1437612"/>
            <a:ext cx="1167505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200" dirty="0" smtClean="0"/>
              <a:t>SIRTA</a:t>
            </a:r>
            <a:r>
              <a:rPr lang="fr-FR" dirty="0" smtClean="0"/>
              <a:t> –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200" dirty="0" smtClean="0"/>
              <a:t>QUALAIR-UPMC</a:t>
            </a:r>
            <a:r>
              <a:rPr lang="fr-FR" dirty="0" smtClean="0"/>
              <a:t> - </a:t>
            </a:r>
            <a:r>
              <a:rPr lang="pt-BR" sz="2000" dirty="0"/>
              <a:t>FTS-Paris (LERMA) + CO in situ (LERMA) + O3 in situ (LERMA) + NO2 CLA SAOZ (LATMOS) </a:t>
            </a:r>
            <a:endParaRPr lang="pt-BR" sz="2000" dirty="0" smtClean="0"/>
          </a:p>
          <a:p>
            <a:r>
              <a:rPr lang="pt-BR" sz="2000" dirty="0"/>
              <a:t> </a:t>
            </a:r>
            <a:r>
              <a:rPr lang="pt-BR" sz="2000" dirty="0" smtClean="0"/>
              <a:t>                                          + </a:t>
            </a:r>
            <a:r>
              <a:rPr lang="pt-BR" sz="2000" dirty="0"/>
              <a:t>Picarro CO2/H2O/(CH4 ou CO) (Irène, LSCE) </a:t>
            </a:r>
            <a:endParaRPr lang="fr-FR" sz="2000" dirty="0" smtClean="0"/>
          </a:p>
          <a:p>
            <a:endParaRPr lang="fr-FR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200" dirty="0" smtClean="0"/>
              <a:t>LISA-UPEC</a:t>
            </a:r>
            <a:r>
              <a:rPr lang="fr-FR" dirty="0" smtClean="0"/>
              <a:t> – </a:t>
            </a:r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200" dirty="0" smtClean="0"/>
              <a:t>LISA-UPD</a:t>
            </a:r>
            <a:r>
              <a:rPr lang="fr-FR" dirty="0" smtClean="0"/>
              <a:t> --</a:t>
            </a:r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200" dirty="0" smtClean="0"/>
              <a:t>Nogent-sur-Oise</a:t>
            </a:r>
            <a:r>
              <a:rPr lang="fr-FR" dirty="0" smtClean="0"/>
              <a:t> –</a:t>
            </a:r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63571" y="975947"/>
            <a:ext cx="4482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 </a:t>
            </a:r>
            <a:r>
              <a:rPr lang="fr-FR" sz="2400" b="1" u="sng" dirty="0" smtClean="0">
                <a:solidFill>
                  <a:srgbClr val="0070C0"/>
                </a:solidFill>
              </a:rPr>
              <a:t>Gaz : appareils fixes + campagnes</a:t>
            </a:r>
            <a:endParaRPr lang="fr-FR" sz="2400" b="1" u="sng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9465" y="3878761"/>
            <a:ext cx="10186571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u="sng" dirty="0" smtClean="0">
                <a:solidFill>
                  <a:srgbClr val="00B050"/>
                </a:solidFill>
              </a:rPr>
              <a:t>Campagnes : mesure des gaz précurseurs COV + NH</a:t>
            </a:r>
            <a:r>
              <a:rPr lang="fr-FR" sz="2400" b="1" u="sng" baseline="-25000" dirty="0" smtClean="0">
                <a:solidFill>
                  <a:srgbClr val="00B050"/>
                </a:solidFill>
              </a:rPr>
              <a:t>3</a:t>
            </a:r>
            <a:endParaRPr lang="fr-FR" sz="2400" b="1" u="sng" dirty="0" smtClean="0">
              <a:solidFill>
                <a:srgbClr val="00B050"/>
              </a:solidFill>
            </a:endParaRPr>
          </a:p>
          <a:p>
            <a:endParaRPr lang="fr-FR" dirty="0" smtClean="0">
              <a:solidFill>
                <a:srgbClr val="00B05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dirty="0" smtClean="0">
                <a:solidFill>
                  <a:srgbClr val="00B050"/>
                </a:solidFill>
              </a:rPr>
              <a:t>COV</a:t>
            </a:r>
            <a:r>
              <a:rPr lang="fr-FR" dirty="0" smtClean="0">
                <a:solidFill>
                  <a:srgbClr val="00B050"/>
                </a:solidFill>
              </a:rPr>
              <a:t> - </a:t>
            </a:r>
            <a:r>
              <a:rPr lang="fr-FR" sz="2000" dirty="0" smtClean="0">
                <a:solidFill>
                  <a:srgbClr val="00B050"/>
                </a:solidFill>
              </a:rPr>
              <a:t>mi-Janvier / mi-Février : PTRMS LISA-UPEC ; PTRMS SIRTA (2018 </a:t>
            </a:r>
            <a:r>
              <a:rPr lang="fr-FR" sz="2000" dirty="0" smtClean="0">
                <a:solidFill>
                  <a:srgbClr val="00B050"/>
                </a:solidFill>
              </a:rPr>
              <a:t>: Novembre- Fin Mars</a:t>
            </a:r>
            <a:r>
              <a:rPr lang="fr-FR" sz="2000" dirty="0" smtClean="0">
                <a:solidFill>
                  <a:srgbClr val="00B050"/>
                </a:solidFill>
              </a:rPr>
              <a:t>)</a:t>
            </a:r>
            <a:endParaRPr lang="fr-FR" sz="2000" dirty="0" smtClean="0">
              <a:solidFill>
                <a:srgbClr val="00B05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solidFill>
                <a:srgbClr val="00B05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dirty="0" smtClean="0">
                <a:solidFill>
                  <a:srgbClr val="00B050"/>
                </a:solidFill>
              </a:rPr>
              <a:t>NH</a:t>
            </a:r>
            <a:r>
              <a:rPr lang="fr-FR" sz="2400" baseline="-25000" dirty="0" smtClean="0">
                <a:solidFill>
                  <a:srgbClr val="00B050"/>
                </a:solidFill>
              </a:rPr>
              <a:t>3</a:t>
            </a:r>
            <a:r>
              <a:rPr lang="fr-FR" dirty="0" smtClean="0">
                <a:solidFill>
                  <a:srgbClr val="00B050"/>
                </a:solidFill>
              </a:rPr>
              <a:t> -  </a:t>
            </a:r>
            <a:r>
              <a:rPr lang="fr-FR" sz="2000" dirty="0" smtClean="0">
                <a:solidFill>
                  <a:srgbClr val="00B050"/>
                </a:solidFill>
              </a:rPr>
              <a:t>mi-Mars / mi-Avril : PICARRO (IMT) LISA-UPEC ; AIRMONIA SIRTA  + OASIS + IASI</a:t>
            </a:r>
            <a:endParaRPr lang="fr-FR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337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76044" y="120769"/>
            <a:ext cx="1370119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Budget</a:t>
            </a:r>
            <a:endParaRPr lang="fr-FR" sz="3200" dirty="0"/>
          </a:p>
        </p:txBody>
      </p:sp>
      <p:sp>
        <p:nvSpPr>
          <p:cNvPr id="3" name="ZoneTexte 2"/>
          <p:cNvSpPr txBox="1"/>
          <p:nvPr/>
        </p:nvSpPr>
        <p:spPr>
          <a:xfrm>
            <a:off x="276044" y="942345"/>
            <a:ext cx="10878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u="sng" dirty="0" smtClean="0"/>
              <a:t>Demande INSU </a:t>
            </a:r>
            <a:r>
              <a:rPr lang="fr-FR" sz="2400" dirty="0" smtClean="0"/>
              <a:t>: 66 </a:t>
            </a:r>
            <a:r>
              <a:rPr lang="fr-FR" sz="2400" dirty="0" err="1" smtClean="0"/>
              <a:t>kE</a:t>
            </a:r>
            <a:r>
              <a:rPr lang="fr-FR" sz="2400" dirty="0" smtClean="0"/>
              <a:t> </a:t>
            </a:r>
            <a:r>
              <a:rPr lang="fr-FR" dirty="0" smtClean="0">
                <a:sym typeface="Wingdings" panose="05000000000000000000" pitchFamily="2" charset="2"/>
              </a:rPr>
              <a:t></a:t>
            </a:r>
            <a:r>
              <a:rPr lang="fr-FR" sz="2400" dirty="0" smtClean="0">
                <a:sym typeface="Wingdings" panose="05000000000000000000" pitchFamily="2" charset="2"/>
              </a:rPr>
              <a:t>  somme allouée : </a:t>
            </a:r>
            <a:r>
              <a:rPr lang="fr-FR" sz="24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47 </a:t>
            </a:r>
            <a:r>
              <a:rPr lang="fr-FR" sz="2400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kE</a:t>
            </a:r>
            <a:r>
              <a:rPr lang="fr-FR" sz="24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   </a:t>
            </a:r>
            <a:r>
              <a:rPr lang="fr-FR" sz="2400" dirty="0" smtClean="0">
                <a:sym typeface="Wingdings" panose="05000000000000000000" pitchFamily="2" charset="2"/>
              </a:rPr>
              <a:t>(2017 : 15 </a:t>
            </a:r>
            <a:r>
              <a:rPr lang="fr-FR" sz="2400" dirty="0" err="1" smtClean="0">
                <a:sym typeface="Wingdings" panose="05000000000000000000" pitchFamily="2" charset="2"/>
              </a:rPr>
              <a:t>kE</a:t>
            </a:r>
            <a:r>
              <a:rPr lang="fr-FR" sz="2400" dirty="0" smtClean="0">
                <a:sym typeface="Wingdings" panose="05000000000000000000" pitchFamily="2" charset="2"/>
              </a:rPr>
              <a:t> ; 2018 : 17 </a:t>
            </a:r>
            <a:r>
              <a:rPr lang="fr-FR" sz="2400" dirty="0" err="1" smtClean="0">
                <a:sym typeface="Wingdings" panose="05000000000000000000" pitchFamily="2" charset="2"/>
              </a:rPr>
              <a:t>kE</a:t>
            </a:r>
            <a:r>
              <a:rPr lang="fr-FR" sz="2400" dirty="0" smtClean="0">
                <a:sym typeface="Wingdings" panose="05000000000000000000" pitchFamily="2" charset="2"/>
              </a:rPr>
              <a:t> ; 15 </a:t>
            </a:r>
            <a:r>
              <a:rPr lang="fr-FR" sz="2400" dirty="0" err="1" smtClean="0">
                <a:sym typeface="Wingdings" panose="05000000000000000000" pitchFamily="2" charset="2"/>
              </a:rPr>
              <a:t>kE</a:t>
            </a:r>
            <a:r>
              <a:rPr lang="fr-FR" sz="2400" dirty="0" smtClean="0">
                <a:sym typeface="Wingdings" panose="05000000000000000000" pitchFamily="2" charset="2"/>
              </a:rPr>
              <a:t>) </a:t>
            </a: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1570006" y="1404010"/>
            <a:ext cx="108782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400"/>
              </a:lnSpc>
              <a:spcAft>
                <a:spcPts val="0"/>
              </a:spcAft>
            </a:pPr>
            <a:endParaRPr lang="fr-FR" dirty="0" smtClean="0">
              <a:effectLst/>
              <a:latin typeface="New York"/>
              <a:ea typeface="Times New Roman" panose="02020603050405020304" pitchFamily="18" charset="0"/>
              <a:cs typeface="New York"/>
            </a:endParaRPr>
          </a:p>
          <a:p>
            <a:pPr marL="342900" lvl="0" indent="-342900" algn="just">
              <a:lnSpc>
                <a:spcPts val="14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r-FR" sz="2000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Fonctionnement</a:t>
            </a:r>
            <a:r>
              <a:rPr lang="fr-FR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</a:t>
            </a:r>
          </a:p>
          <a:p>
            <a:pPr lvl="0" algn="just">
              <a:lnSpc>
                <a:spcPts val="1400"/>
              </a:lnSpc>
              <a:spcAft>
                <a:spcPts val="0"/>
              </a:spcAft>
            </a:pPr>
            <a:endParaRPr lang="fr-FR" dirty="0" smtClean="0">
              <a:effectLst/>
              <a:latin typeface="New York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	Transport/conservation des échantillons congelés:                                                          3 </a:t>
            </a:r>
            <a:r>
              <a:rPr lang="fr-FR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     </a:t>
            </a:r>
            <a:r>
              <a:rPr lang="fr-FR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- 3 </a:t>
            </a:r>
            <a:r>
              <a:rPr lang="fr-FR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endParaRPr lang="fr-F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endParaRPr lang="fr-FR" dirty="0" smtClean="0">
              <a:effectLst/>
              <a:latin typeface="New York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	Publications (x5) – budget demandé :                                                                              8 </a:t>
            </a:r>
            <a:r>
              <a:rPr lang="fr-FR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     </a:t>
            </a:r>
            <a:r>
              <a:rPr lang="fr-FR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- 0 </a:t>
            </a:r>
            <a:r>
              <a:rPr lang="fr-FR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endParaRPr lang="fr-F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endParaRPr lang="fr-FR" dirty="0" smtClean="0">
              <a:effectLst/>
              <a:latin typeface="New York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	Fonctionnement (fournitures/étalonnage/entretien) instrumentation OCAPI :                8 </a:t>
            </a:r>
            <a:r>
              <a:rPr lang="fr-FR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r>
              <a:rPr lang="fr-FR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     - 6 </a:t>
            </a:r>
            <a:r>
              <a:rPr lang="fr-FR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endParaRPr lang="fr-F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endParaRPr lang="fr-FR" dirty="0" smtClean="0">
              <a:effectLst/>
              <a:latin typeface="New York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	Fonctionnement INERIS (ACSM, 3 Sites CARA) :                                                        4 </a:t>
            </a:r>
            <a:r>
              <a:rPr lang="fr-FR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r>
              <a:rPr lang="fr-FR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     - 4 </a:t>
            </a:r>
            <a:r>
              <a:rPr lang="fr-FR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endParaRPr lang="fr-F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endParaRPr lang="fr-FR" dirty="0" smtClean="0">
              <a:effectLst/>
              <a:latin typeface="New York"/>
              <a:ea typeface="Times New Roman" panose="02020603050405020304" pitchFamily="18" charset="0"/>
              <a:cs typeface="New York"/>
            </a:endParaRPr>
          </a:p>
          <a:p>
            <a:pPr marL="342900" lvl="0" indent="-342900" algn="just">
              <a:lnSpc>
                <a:spcPts val="14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r-FR" sz="2000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Missions</a:t>
            </a: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</a:t>
            </a:r>
          </a:p>
          <a:p>
            <a:pPr lvl="0" algn="just">
              <a:lnSpc>
                <a:spcPts val="1400"/>
              </a:lnSpc>
              <a:spcAft>
                <a:spcPts val="0"/>
              </a:spcAft>
            </a:pPr>
            <a:r>
              <a:rPr lang="fr-FR" dirty="0" smtClean="0">
                <a:effectLst/>
                <a:latin typeface="New York"/>
                <a:ea typeface="Times New Roman" panose="02020603050405020304" pitchFamily="18" charset="0"/>
                <a:cs typeface="New York"/>
              </a:rPr>
              <a:t>	</a:t>
            </a: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	1 mission par an Grenoble-Paris pour 2 personnes –budget demandé :                           3 </a:t>
            </a:r>
            <a:r>
              <a:rPr lang="fr-FR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    </a:t>
            </a:r>
            <a:r>
              <a:rPr lang="fr-FR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- 2 </a:t>
            </a:r>
            <a:r>
              <a:rPr lang="fr-FR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endParaRPr lang="fr-FR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endParaRPr lang="fr-FR" dirty="0" smtClean="0">
              <a:effectLst/>
              <a:latin typeface="New York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	3 conférence par an pour diffuser les résultats pour 2 personnes – budget demandé :    6 </a:t>
            </a:r>
            <a:r>
              <a:rPr lang="fr-FR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endParaRPr lang="fr-F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endParaRPr lang="fr-FR" dirty="0" smtClean="0">
              <a:effectLst/>
              <a:latin typeface="New York"/>
              <a:ea typeface="Times New Roman" panose="02020603050405020304" pitchFamily="18" charset="0"/>
              <a:cs typeface="New York"/>
            </a:endParaRPr>
          </a:p>
          <a:p>
            <a:pPr marL="342900" lvl="0" indent="-342900" algn="just">
              <a:lnSpc>
                <a:spcPts val="14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r-FR" sz="2000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Analyses</a:t>
            </a: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</a:t>
            </a:r>
          </a:p>
          <a:p>
            <a:pPr lvl="0" algn="just">
              <a:lnSpc>
                <a:spcPts val="1400"/>
              </a:lnSpc>
              <a:spcAft>
                <a:spcPts val="0"/>
              </a:spcAft>
            </a:pPr>
            <a:endParaRPr lang="fr-FR" dirty="0" smtClean="0">
              <a:effectLst/>
              <a:latin typeface="New York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	Analyses –                                                                                                                      30 </a:t>
            </a:r>
            <a:r>
              <a:rPr lang="fr-FR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     </a:t>
            </a:r>
            <a:r>
              <a:rPr lang="fr-FR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- 30 </a:t>
            </a:r>
            <a:r>
              <a:rPr lang="fr-FR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endParaRPr lang="fr-FR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endParaRPr lang="fr-FR" dirty="0" smtClean="0">
              <a:effectLst/>
              <a:latin typeface="New York"/>
              <a:ea typeface="Times New Roman" panose="02020603050405020304" pitchFamily="18" charset="0"/>
              <a:cs typeface="New York"/>
            </a:endParaRPr>
          </a:p>
          <a:p>
            <a:pPr marL="342900" lvl="0" indent="-342900" algn="just">
              <a:lnSpc>
                <a:spcPts val="14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r-FR" sz="2000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Petit équipement</a:t>
            </a:r>
            <a:r>
              <a:rPr lang="fr-FR" sz="2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</a:t>
            </a: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(</a:t>
            </a:r>
            <a:r>
              <a:rPr lang="fr-F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inférieur à 15k€</a:t>
            </a: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)</a:t>
            </a:r>
          </a:p>
          <a:p>
            <a:pPr lvl="0" algn="just">
              <a:lnSpc>
                <a:spcPts val="1400"/>
              </a:lnSpc>
              <a:spcAft>
                <a:spcPts val="0"/>
              </a:spcAft>
            </a:pPr>
            <a:endParaRPr lang="fr-FR" dirty="0" smtClean="0">
              <a:effectLst/>
              <a:latin typeface="New York"/>
              <a:ea typeface="Times New Roman" panose="02020603050405020304" pitchFamily="18" charset="0"/>
              <a:cs typeface="New York"/>
            </a:endParaRPr>
          </a:p>
          <a:p>
            <a:pPr algn="just">
              <a:lnSpc>
                <a:spcPts val="1400"/>
              </a:lnSpc>
              <a:spcAft>
                <a:spcPts val="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	matériel informatique (ordinateur portable x3) :                                                             4 </a:t>
            </a:r>
            <a:r>
              <a:rPr lang="fr-FR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kE</a:t>
            </a: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      </a:t>
            </a:r>
            <a:r>
              <a:rPr lang="fr-FR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- 2kE</a:t>
            </a:r>
            <a:endParaRPr lang="fr-FR" dirty="0">
              <a:solidFill>
                <a:srgbClr val="FF0000"/>
              </a:solidFill>
              <a:effectLst/>
              <a:latin typeface="New York"/>
              <a:ea typeface="Times New Roman" panose="02020603050405020304" pitchFamily="18" charset="0"/>
              <a:cs typeface="New York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76044" y="6064369"/>
            <a:ext cx="954492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Co-financements : 12 </a:t>
            </a:r>
            <a:r>
              <a:rPr lang="fr-FR" dirty="0" err="1" smtClean="0"/>
              <a:t>kE</a:t>
            </a:r>
            <a:r>
              <a:rPr lang="fr-FR" dirty="0" smtClean="0"/>
              <a:t> Préleveur filtres (Pole </a:t>
            </a:r>
            <a:r>
              <a:rPr lang="fr-FR" dirty="0" err="1" smtClean="0"/>
              <a:t>Obs</a:t>
            </a:r>
            <a:r>
              <a:rPr lang="fr-FR" dirty="0" smtClean="0"/>
              <a:t> IPSL ; LISA) / 1.6 </a:t>
            </a:r>
            <a:r>
              <a:rPr lang="fr-FR" dirty="0" err="1" smtClean="0"/>
              <a:t>kE</a:t>
            </a:r>
            <a:r>
              <a:rPr lang="fr-FR" dirty="0" smtClean="0"/>
              <a:t> Stage M2 (UPEC</a:t>
            </a:r>
            <a:r>
              <a:rPr lang="fr-FR" dirty="0" smtClean="0"/>
              <a:t>)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           + </a:t>
            </a:r>
            <a:r>
              <a:rPr lang="fr-FR" dirty="0" smtClean="0"/>
              <a:t> </a:t>
            </a:r>
            <a:r>
              <a:rPr lang="fr-FR" dirty="0"/>
              <a:t>CNRS/INERIS/CEA/EU-ACTRIS pour mesures en continu gaz&amp; </a:t>
            </a:r>
            <a:r>
              <a:rPr lang="fr-FR" dirty="0" err="1"/>
              <a:t>aerosols</a:t>
            </a:r>
            <a:r>
              <a:rPr lang="fr-FR" dirty="0"/>
              <a:t> du SIRTA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093961" y="6082214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47 </a:t>
            </a:r>
            <a:r>
              <a:rPr lang="fr-FR" dirty="0" err="1" smtClean="0">
                <a:solidFill>
                  <a:srgbClr val="FF0000"/>
                </a:solidFill>
              </a:rPr>
              <a:t>kE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396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76044" y="120769"/>
            <a:ext cx="23321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Points Divers</a:t>
            </a:r>
            <a:endParaRPr lang="fr-FR" sz="3200" dirty="0"/>
          </a:p>
        </p:txBody>
      </p:sp>
      <p:sp>
        <p:nvSpPr>
          <p:cNvPr id="7" name="ZoneTexte 6"/>
          <p:cNvSpPr txBox="1"/>
          <p:nvPr/>
        </p:nvSpPr>
        <p:spPr>
          <a:xfrm>
            <a:off x="871269" y="1000663"/>
            <a:ext cx="10729284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dirty="0" smtClean="0"/>
              <a:t>Stockage / Distribution des données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dirty="0" smtClean="0"/>
              <a:t>Diffusion des données à l’extérieur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dirty="0" smtClean="0"/>
              <a:t>Conférences &amp; Publications : 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        EGU 2017 – Michoud et al</a:t>
            </a:r>
          </a:p>
          <a:p>
            <a:r>
              <a:rPr lang="fr-FR" sz="2400" dirty="0" smtClean="0"/>
              <a:t>            ILRC 2017 -- Bravo et al</a:t>
            </a:r>
          </a:p>
          <a:p>
            <a:endParaRPr lang="fr-FR" sz="2400" dirty="0"/>
          </a:p>
          <a:p>
            <a:r>
              <a:rPr lang="fr-FR" sz="2400" dirty="0" smtClean="0"/>
              <a:t>     Publications : La météorologie 2017 – Foret et al</a:t>
            </a:r>
          </a:p>
          <a:p>
            <a:endParaRPr lang="fr-FR" sz="2400" dirty="0"/>
          </a:p>
          <a:p>
            <a:r>
              <a:rPr lang="fr-FR" sz="2400" dirty="0" smtClean="0"/>
              <a:t>           en cours – Dynamique Bravo et al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                          Composition aérosol Décembre 2016 Foret/Michoud et al</a:t>
            </a:r>
          </a:p>
          <a:p>
            <a:endParaRPr lang="fr-FR" sz="2400" dirty="0"/>
          </a:p>
          <a:p>
            <a:r>
              <a:rPr lang="fr-FR" sz="2400" dirty="0" smtClean="0"/>
              <a:t>           Autres : articles de synthèse utilisant l’ensemble des données à prévoir 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       PO, composition aérosols (Hiver/Printemps), campagnes précurseurs, métaux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4471620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662</Words>
  <Application>Microsoft Office PowerPoint</Application>
  <PresentationFormat>Grand écran</PresentationFormat>
  <Paragraphs>116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New York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foret</dc:creator>
  <cp:lastModifiedBy>foret</cp:lastModifiedBy>
  <cp:revision>70</cp:revision>
  <dcterms:created xsi:type="dcterms:W3CDTF">2017-02-24T13:13:56Z</dcterms:created>
  <dcterms:modified xsi:type="dcterms:W3CDTF">2017-11-08T23:01:55Z</dcterms:modified>
</cp:coreProperties>
</file>