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 PL UMing H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4" y="-3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6E0F9CED-BB64-9E44-B570-44071D16E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81460A-0846-E749-9548-D24B3DE6558C}" type="slidenum">
              <a:rPr lang="en-US"/>
              <a:pPr/>
              <a:t>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8F91FE-AE6F-FA4F-A450-0BF06B5FA516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>
            <p:ph type="body"/>
          </p:nvPr>
        </p:nvSpPr>
        <p:spPr bwMode="auto">
          <a:xfrm>
            <a:off x="0" y="0"/>
            <a:ext cx="1588" cy="12501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r>
              <a:rPr lang="en-US" sz="2000">
                <a:latin typeface="Arial" charset="0"/>
                <a:cs typeface="AR PL UMing HK" charset="0"/>
              </a:rPr>
              <a:t>Cliquez pour modifier le format des notes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267468C-F9EC-EA40-888C-0A06B9435F39}" type="slidenum">
              <a:rPr lang="en-US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86F21F-BD28-CF42-B7F6-43B915501CDF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D73043-9415-5140-ACF3-12EBF8F68F86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B98B17-0C3E-D445-924F-442BE2EEA08D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361778-3A88-2148-9202-9748F35274AC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0D2CD-62FA-6840-A142-0C0B874391F1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56DA88-9335-144F-8F4E-DE7C36623AB7}" type="slidenum">
              <a:rPr lang="en-US"/>
              <a:pPr/>
              <a:t>9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5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0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6673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6673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01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6425" cy="1244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36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49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99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737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15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1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926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3165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0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3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6673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6673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93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6425" cy="1244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711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22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6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6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32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628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2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 PL UMing H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900113"/>
            <a:ext cx="6375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05388"/>
            <a:ext cx="2879725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726113" y="5029200"/>
            <a:ext cx="142875" cy="1238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20725"/>
            <a:ext cx="26701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22338"/>
            <a:ext cx="26701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7404100" y="4270375"/>
            <a:ext cx="955675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LIDAR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93688" y="3176588"/>
            <a:ext cx="671512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ECC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140075" y="6237288"/>
            <a:ext cx="2359025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Analyseur UV sol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57150"/>
            <a:ext cx="8999538" cy="9128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b="1">
                <a:solidFill>
                  <a:srgbClr val="558ED5"/>
                </a:solidFill>
                <a:latin typeface="Calibri" charset="0"/>
              </a:rPr>
              <a:t>Tropospheric O3 analysis using OHP observations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b="1">
                <a:solidFill>
                  <a:srgbClr val="558ED5"/>
                </a:solidFill>
                <a:latin typeface="Calibri" charset="0"/>
              </a:rPr>
              <a:t>A. gaudel PhD thesis (Feb 2013) G. Ancellet supervisor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en-US" b="1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5876925" y="4797425"/>
            <a:ext cx="735013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  <a:latin typeface="Calibri" charset="0"/>
              </a:rPr>
              <a:t>OHP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85813"/>
            <a:ext cx="44561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71538"/>
            <a:ext cx="44973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395288" y="3005138"/>
            <a:ext cx="3894137" cy="17462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19100" y="2276475"/>
            <a:ext cx="3868738" cy="1588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19100" y="2646363"/>
            <a:ext cx="3889375" cy="1587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075238" y="2719388"/>
            <a:ext cx="3859212" cy="1587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075238" y="2360613"/>
            <a:ext cx="3865562" cy="1587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075238" y="3452813"/>
            <a:ext cx="3859212" cy="1587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075238" y="3090863"/>
            <a:ext cx="3857625" cy="1587"/>
          </a:xfrm>
          <a:prstGeom prst="line">
            <a:avLst/>
          </a:prstGeom>
          <a:noFill/>
          <a:ln w="25560" cap="flat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836738" y="512763"/>
            <a:ext cx="647700" cy="3683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Lidar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651625" y="512763"/>
            <a:ext cx="511175" cy="3683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ECC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094288" y="3716338"/>
            <a:ext cx="3859212" cy="1587"/>
          </a:xfrm>
          <a:prstGeom prst="line">
            <a:avLst/>
          </a:prstGeom>
          <a:noFill/>
          <a:ln w="25560" cap="flat">
            <a:solidFill>
              <a:srgbClr val="4F62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105400" y="3536950"/>
            <a:ext cx="3859213" cy="1588"/>
          </a:xfrm>
          <a:prstGeom prst="line">
            <a:avLst/>
          </a:prstGeom>
          <a:noFill/>
          <a:ln w="25560" cap="flat">
            <a:solidFill>
              <a:srgbClr val="4F62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171950"/>
            <a:ext cx="8586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34963" y="4151313"/>
            <a:ext cx="8496300" cy="7699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F81BD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3337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66763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179513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55892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93675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28600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2638425" y="4937125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305117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3900488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32752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475932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6002338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643890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83895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7265988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766445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8456613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5591175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3497263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8831263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249238" y="4999038"/>
            <a:ext cx="5762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5157" name="AutoShape 37"/>
          <p:cNvSpPr>
            <a:spLocks noChangeArrowheads="1"/>
          </p:cNvSpPr>
          <p:nvPr/>
        </p:nvSpPr>
        <p:spPr bwMode="auto">
          <a:xfrm>
            <a:off x="2162175" y="4999038"/>
            <a:ext cx="576263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1995</a:t>
            </a: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2566988" y="4999038"/>
            <a:ext cx="5762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1996</a:t>
            </a:r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>
            <a:off x="668338" y="4073525"/>
            <a:ext cx="1079500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Pinatubo</a:t>
            </a:r>
          </a:p>
        </p:txBody>
      </p:sp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422775"/>
            <a:ext cx="4064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61" name="AutoShape 41"/>
          <p:cNvSpPr>
            <a:spLocks noChangeArrowheads="1"/>
          </p:cNvSpPr>
          <p:nvPr/>
        </p:nvSpPr>
        <p:spPr bwMode="auto">
          <a:xfrm>
            <a:off x="706438" y="4999038"/>
            <a:ext cx="5762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1991</a:t>
            </a: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5176838" y="4921250"/>
            <a:ext cx="1587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2638425" y="4148138"/>
            <a:ext cx="1588" cy="763587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8077200" y="4921250"/>
            <a:ext cx="1588" cy="1539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766763" y="4148138"/>
            <a:ext cx="1587" cy="1701800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4478338"/>
            <a:ext cx="4873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67" name="AutoShape 47"/>
          <p:cNvSpPr>
            <a:spLocks noChangeArrowheads="1"/>
          </p:cNvSpPr>
          <p:nvPr/>
        </p:nvSpPr>
        <p:spPr bwMode="auto">
          <a:xfrm>
            <a:off x="4281488" y="4999038"/>
            <a:ext cx="5762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5511800" y="5011738"/>
            <a:ext cx="576263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2003</a:t>
            </a:r>
          </a:p>
        </p:txBody>
      </p:sp>
      <p:sp>
        <p:nvSpPr>
          <p:cNvPr id="5169" name="AutoShape 49"/>
          <p:cNvSpPr>
            <a:spLocks noChangeArrowheads="1"/>
          </p:cNvSpPr>
          <p:nvPr/>
        </p:nvSpPr>
        <p:spPr bwMode="auto">
          <a:xfrm>
            <a:off x="6375400" y="5008563"/>
            <a:ext cx="576263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5170" name="AutoShape 50"/>
          <p:cNvSpPr>
            <a:spLocks noChangeArrowheads="1"/>
          </p:cNvSpPr>
          <p:nvPr/>
        </p:nvSpPr>
        <p:spPr bwMode="auto">
          <a:xfrm>
            <a:off x="8377238" y="4999038"/>
            <a:ext cx="5762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5171" name="AutoShape 51"/>
          <p:cNvSpPr>
            <a:spLocks noChangeArrowheads="1"/>
          </p:cNvSpPr>
          <p:nvPr/>
        </p:nvSpPr>
        <p:spPr bwMode="auto">
          <a:xfrm>
            <a:off x="4859338" y="4073525"/>
            <a:ext cx="1949450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Vague de chaleur</a:t>
            </a:r>
          </a:p>
        </p:txBody>
      </p: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1120775" y="5297488"/>
            <a:ext cx="1290638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591 profils</a:t>
            </a: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2963863" y="5307013"/>
            <a:ext cx="1325562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563 profils</a:t>
            </a: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V="1">
            <a:off x="2638425" y="4148138"/>
            <a:ext cx="1588" cy="1701800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4756150" y="4148138"/>
            <a:ext cx="1588" cy="1701800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V="1">
            <a:off x="6831013" y="4167188"/>
            <a:ext cx="1587" cy="1701800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V="1">
            <a:off x="8831263" y="4168775"/>
            <a:ext cx="1587" cy="1701800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8" name="AutoShape 58"/>
          <p:cNvSpPr>
            <a:spLocks noChangeArrowheads="1"/>
          </p:cNvSpPr>
          <p:nvPr/>
        </p:nvSpPr>
        <p:spPr bwMode="auto">
          <a:xfrm>
            <a:off x="5080000" y="5307013"/>
            <a:ext cx="1301750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445 profils</a:t>
            </a:r>
          </a:p>
        </p:txBody>
      </p:sp>
      <p:sp>
        <p:nvSpPr>
          <p:cNvPr id="5179" name="AutoShape 59"/>
          <p:cNvSpPr>
            <a:spLocks noChangeArrowheads="1"/>
          </p:cNvSpPr>
          <p:nvPr/>
        </p:nvSpPr>
        <p:spPr bwMode="auto">
          <a:xfrm>
            <a:off x="7192963" y="5303838"/>
            <a:ext cx="1349375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442 profils</a:t>
            </a:r>
          </a:p>
        </p:txBody>
      </p:sp>
      <p:cxnSp>
        <p:nvCxnSpPr>
          <p:cNvPr id="5180" name="AutoShape 60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15840" cap="flat">
            <a:solidFill>
              <a:srgbClr val="4A7EBB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81" name="AutoShape 61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15840" cap="flat">
            <a:solidFill>
              <a:srgbClr val="7793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82" name="AutoShape 62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15840" cap="flat">
            <a:solidFill>
              <a:srgbClr val="953735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83" name="AutoShape 63"/>
          <p:cNvSpPr>
            <a:spLocks noChangeArrowheads="1"/>
          </p:cNvSpPr>
          <p:nvPr/>
        </p:nvSpPr>
        <p:spPr bwMode="auto">
          <a:xfrm>
            <a:off x="230188" y="5803900"/>
            <a:ext cx="6159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376092"/>
                </a:solidFill>
              </a:rPr>
              <a:t>Lidar</a:t>
            </a:r>
          </a:p>
        </p:txBody>
      </p:sp>
      <p:sp>
        <p:nvSpPr>
          <p:cNvPr id="5184" name="AutoShape 64"/>
          <p:cNvSpPr>
            <a:spLocks noChangeArrowheads="1"/>
          </p:cNvSpPr>
          <p:nvPr/>
        </p:nvSpPr>
        <p:spPr bwMode="auto">
          <a:xfrm>
            <a:off x="255588" y="6056313"/>
            <a:ext cx="558800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77933C"/>
                </a:solidFill>
              </a:rPr>
              <a:t>ECC</a:t>
            </a:r>
          </a:p>
        </p:txBody>
      </p:sp>
      <p:sp>
        <p:nvSpPr>
          <p:cNvPr id="5185" name="AutoShape 65"/>
          <p:cNvSpPr>
            <a:spLocks noChangeArrowheads="1"/>
          </p:cNvSpPr>
          <p:nvPr/>
        </p:nvSpPr>
        <p:spPr bwMode="auto">
          <a:xfrm>
            <a:off x="174625" y="6288088"/>
            <a:ext cx="1379538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953735"/>
                </a:solidFill>
              </a:rPr>
              <a:t>Analyseur UV </a:t>
            </a:r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8077200" y="5867400"/>
            <a:ext cx="1588" cy="231775"/>
          </a:xfrm>
          <a:prstGeom prst="line">
            <a:avLst/>
          </a:prstGeom>
          <a:noFill/>
          <a:ln w="9360" cap="rnd">
            <a:solidFill>
              <a:srgbClr val="4A7EB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8831263" y="4992688"/>
            <a:ext cx="1587" cy="1571625"/>
          </a:xfrm>
          <a:prstGeom prst="line">
            <a:avLst/>
          </a:prstGeom>
          <a:noFill/>
          <a:ln w="9360" cap="rnd">
            <a:solidFill>
              <a:srgbClr val="4A7EB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8" name="AutoShape 68"/>
          <p:cNvSpPr>
            <a:spLocks noChangeArrowheads="1"/>
          </p:cNvSpPr>
          <p:nvPr/>
        </p:nvSpPr>
        <p:spPr bwMode="auto">
          <a:xfrm>
            <a:off x="1146175" y="5734050"/>
            <a:ext cx="10731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376092"/>
                </a:solidFill>
              </a:rPr>
              <a:t>378 profils</a:t>
            </a:r>
          </a:p>
        </p:txBody>
      </p:sp>
      <p:sp>
        <p:nvSpPr>
          <p:cNvPr id="5189" name="AutoShape 69"/>
          <p:cNvSpPr>
            <a:spLocks noChangeArrowheads="1"/>
          </p:cNvSpPr>
          <p:nvPr/>
        </p:nvSpPr>
        <p:spPr bwMode="auto">
          <a:xfrm>
            <a:off x="1136650" y="5948363"/>
            <a:ext cx="1073150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77933C"/>
                </a:solidFill>
              </a:rPr>
              <a:t>213 profils</a:t>
            </a:r>
          </a:p>
        </p:txBody>
      </p:sp>
      <p:sp>
        <p:nvSpPr>
          <p:cNvPr id="5190" name="AutoShape 70"/>
          <p:cNvSpPr>
            <a:spLocks noChangeArrowheads="1"/>
          </p:cNvSpPr>
          <p:nvPr/>
        </p:nvSpPr>
        <p:spPr bwMode="auto">
          <a:xfrm>
            <a:off x="2949575" y="5737225"/>
            <a:ext cx="10731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376092"/>
                </a:solidFill>
              </a:rPr>
              <a:t>304 profils</a:t>
            </a: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>
            <a:off x="2946400" y="5954713"/>
            <a:ext cx="1073150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77933C"/>
                </a:solidFill>
              </a:rPr>
              <a:t>259 profils</a:t>
            </a:r>
          </a:p>
        </p:txBody>
      </p:sp>
      <p:sp>
        <p:nvSpPr>
          <p:cNvPr id="5192" name="AutoShape 72"/>
          <p:cNvSpPr>
            <a:spLocks noChangeArrowheads="1"/>
          </p:cNvSpPr>
          <p:nvPr/>
        </p:nvSpPr>
        <p:spPr bwMode="auto">
          <a:xfrm>
            <a:off x="5200650" y="5740400"/>
            <a:ext cx="10731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376092"/>
                </a:solidFill>
              </a:rPr>
              <a:t>200 profils</a:t>
            </a: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>
            <a:off x="5208588" y="5948363"/>
            <a:ext cx="1073150" cy="3032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77933C"/>
                </a:solidFill>
              </a:rPr>
              <a:t>245 profils</a:t>
            </a:r>
          </a:p>
        </p:txBody>
      </p:sp>
      <p:sp>
        <p:nvSpPr>
          <p:cNvPr id="5194" name="AutoShape 74"/>
          <p:cNvSpPr>
            <a:spLocks noChangeArrowheads="1"/>
          </p:cNvSpPr>
          <p:nvPr/>
        </p:nvSpPr>
        <p:spPr bwMode="auto">
          <a:xfrm>
            <a:off x="6902450" y="5749925"/>
            <a:ext cx="10731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376092"/>
                </a:solidFill>
              </a:rPr>
              <a:t>200 profils</a:t>
            </a:r>
          </a:p>
        </p:txBody>
      </p:sp>
      <p:sp>
        <p:nvSpPr>
          <p:cNvPr id="5195" name="AutoShape 75"/>
          <p:cNvSpPr>
            <a:spLocks noChangeArrowheads="1"/>
          </p:cNvSpPr>
          <p:nvPr/>
        </p:nvSpPr>
        <p:spPr bwMode="auto">
          <a:xfrm>
            <a:off x="6913563" y="5959475"/>
            <a:ext cx="1073150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77933C"/>
                </a:solidFill>
              </a:rPr>
              <a:t>242 profils</a:t>
            </a:r>
          </a:p>
        </p:txBody>
      </p:sp>
      <p:sp>
        <p:nvSpPr>
          <p:cNvPr id="5196" name="AutoShape 76"/>
          <p:cNvSpPr>
            <a:spLocks noChangeArrowheads="1"/>
          </p:cNvSpPr>
          <p:nvPr/>
        </p:nvSpPr>
        <p:spPr bwMode="auto">
          <a:xfrm>
            <a:off x="3427413" y="5903913"/>
            <a:ext cx="184150" cy="39528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 flipH="1">
            <a:off x="3494088" y="5075238"/>
            <a:ext cx="7937" cy="252412"/>
          </a:xfrm>
          <a:prstGeom prst="line">
            <a:avLst/>
          </a:prstGeom>
          <a:noFill/>
          <a:ln w="9360" cap="rnd">
            <a:solidFill>
              <a:srgbClr val="4A7EB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98" name="AutoShape 78"/>
          <p:cNvSpPr>
            <a:spLocks noChangeArrowheads="1"/>
          </p:cNvSpPr>
          <p:nvPr/>
        </p:nvSpPr>
        <p:spPr bwMode="auto">
          <a:xfrm>
            <a:off x="4695825" y="5006975"/>
            <a:ext cx="576263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2001</a:t>
            </a:r>
          </a:p>
        </p:txBody>
      </p:sp>
      <p:sp>
        <p:nvSpPr>
          <p:cNvPr id="5199" name="AutoShape 79"/>
          <p:cNvSpPr>
            <a:spLocks noChangeArrowheads="1"/>
          </p:cNvSpPr>
          <p:nvPr/>
        </p:nvSpPr>
        <p:spPr bwMode="auto">
          <a:xfrm>
            <a:off x="6772275" y="5003800"/>
            <a:ext cx="576263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2006</a:t>
            </a:r>
          </a:p>
        </p:txBody>
      </p:sp>
      <p:cxnSp>
        <p:nvCxnSpPr>
          <p:cNvPr id="5200" name="AutoShape 80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25560" cap="flat">
            <a:solidFill>
              <a:srgbClr val="1F49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01" name="AutoShape 81"/>
          <p:cNvSpPr>
            <a:spLocks noChangeArrowheads="1"/>
          </p:cNvSpPr>
          <p:nvPr/>
        </p:nvSpPr>
        <p:spPr bwMode="auto">
          <a:xfrm>
            <a:off x="693738" y="57150"/>
            <a:ext cx="6940550" cy="6381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558ED5"/>
                </a:solidFill>
                <a:latin typeface="Calibri" charset="0"/>
              </a:rPr>
              <a:t>Vertical and temporal characteristics of the data set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5202" name="AutoShape 82"/>
          <p:cNvSpPr>
            <a:spLocks noChangeArrowheads="1"/>
          </p:cNvSpPr>
          <p:nvPr/>
        </p:nvSpPr>
        <p:spPr bwMode="auto">
          <a:xfrm>
            <a:off x="3959225" y="6369050"/>
            <a:ext cx="4967288" cy="215900"/>
          </a:xfrm>
          <a:prstGeom prst="leftRightArrow">
            <a:avLst>
              <a:gd name="adj1" fmla="val 50000"/>
              <a:gd name="adj2" fmla="val 458017"/>
            </a:avLst>
          </a:prstGeom>
          <a:solidFill>
            <a:srgbClr val="C5000B"/>
          </a:solidFill>
          <a:ln w="9360" cap="flat">
            <a:solidFill>
              <a:srgbClr val="C5000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58875"/>
            <a:ext cx="4270375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684338" y="849313"/>
            <a:ext cx="2603500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4F81BD"/>
                </a:solidFill>
                <a:latin typeface="Calibri" charset="0"/>
              </a:rPr>
              <a:t>Emissions des NOx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89375"/>
            <a:ext cx="415607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763588"/>
            <a:ext cx="40195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769100" y="914400"/>
            <a:ext cx="1087438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70C0"/>
                </a:solidFill>
                <a:latin typeface="Calibri" charset="0"/>
              </a:rPr>
              <a:t>Europe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605338" y="1281113"/>
            <a:ext cx="2235200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33CC33"/>
                </a:solidFill>
                <a:latin typeface="Calibri" charset="0"/>
              </a:rPr>
              <a:t>Atlantique Nord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342063" y="3503613"/>
            <a:ext cx="2728912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B0F0"/>
                </a:solidFill>
                <a:latin typeface="Calibri" charset="0"/>
              </a:rPr>
              <a:t>Est Mediterrannéen</a:t>
            </a:r>
          </a:p>
        </p:txBody>
      </p:sp>
      <p:cxnSp>
        <p:nvCxnSpPr>
          <p:cNvPr id="6152" name="AutoShape 8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15840" cap="flat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62675" y="3273425"/>
            <a:ext cx="2220913" cy="6381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FF33CC"/>
                </a:solidFill>
                <a:latin typeface="Calibri" charset="0"/>
              </a:rPr>
              <a:t>Atlantique Tropical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8607425" y="3810000"/>
            <a:ext cx="715963" cy="30321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  <a:latin typeface="Calibri" charset="0"/>
              </a:rPr>
              <a:t>(hPa)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654425" y="5943600"/>
            <a:ext cx="1717675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FF0000"/>
                </a:solidFill>
                <a:latin typeface="Calibri" charset="0"/>
              </a:rPr>
              <a:t>Ascendance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654425" y="4149725"/>
            <a:ext cx="1657350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1F497D"/>
                </a:solidFill>
                <a:latin typeface="Calibri" charset="0"/>
              </a:rPr>
              <a:t>Subsidence</a:t>
            </a:r>
          </a:p>
        </p:txBody>
      </p:sp>
      <p:cxnSp>
        <p:nvCxnSpPr>
          <p:cNvPr id="6157" name="AutoShape 13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25560" cap="flat">
            <a:solidFill>
              <a:srgbClr val="1F497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58" name="AutoShape 14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straightConnector1">
            <a:avLst/>
          </a:prstGeom>
          <a:noFill/>
          <a:ln w="255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8075613" y="1412875"/>
            <a:ext cx="735012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  <a:latin typeface="Calibri" charset="0"/>
              </a:rPr>
              <a:t>OHP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802563" y="2444750"/>
            <a:ext cx="71437" cy="93663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161" name="AutoShape 17"/>
          <p:cNvCxnSpPr>
            <a:cxnSpLocks noChangeShapeType="1"/>
          </p:cNvCxnSpPr>
          <p:nvPr/>
        </p:nvCxnSpPr>
        <p:spPr bwMode="auto">
          <a:xfrm>
            <a:off x="0" y="0"/>
            <a:ext cx="1588" cy="1588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708400"/>
            <a:ext cx="4184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8313"/>
            <a:ext cx="4211638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513263" y="2790825"/>
            <a:ext cx="4543425" cy="16462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6D9F1"/>
          </a:solidFill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616075" y="5553075"/>
            <a:ext cx="622300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343150" y="5241925"/>
            <a:ext cx="655638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103313" y="34925"/>
            <a:ext cx="6030912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376092"/>
                </a:solidFill>
                <a:latin typeface="Calibri" charset="0"/>
              </a:rPr>
              <a:t>Lidar ECC comparison for the 20 years record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909638" y="5451475"/>
            <a:ext cx="622300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052763" y="4891088"/>
            <a:ext cx="655637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184900" y="1162050"/>
            <a:ext cx="1384300" cy="3635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651000" y="2517775"/>
            <a:ext cx="622300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378075" y="2417763"/>
            <a:ext cx="655638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946150" y="2225675"/>
            <a:ext cx="622300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111500" y="1868488"/>
            <a:ext cx="655638" cy="5651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255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513263" y="2913063"/>
            <a:ext cx="4629150" cy="11874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Average difference of the seasonal means ~ 0.9 ppbv in both layers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In 1991-1995 low air mass transport differences --&gt; Good proxy for instrumental bias ~ 0.6 ppbv 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744538" y="1147763"/>
            <a:ext cx="877887" cy="3460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6-8 km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61975" y="3973513"/>
            <a:ext cx="877888" cy="3460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4-6 km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5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89363"/>
            <a:ext cx="40227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862013"/>
            <a:ext cx="402272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455738" y="80963"/>
            <a:ext cx="6130925" cy="6381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Trends of the yearly mean in the lower troposphere 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838200" y="677863"/>
            <a:ext cx="2503488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  <a:latin typeface="Calibri" charset="0"/>
              </a:rPr>
              <a:t> Trends at 2-4 km 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6513" y="5445125"/>
            <a:ext cx="4824412" cy="6381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CE6F2"/>
          </a:solidFill>
          <a:ln w="25560" cap="flat">
            <a:solidFill>
              <a:srgbClr val="558E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Negative trends  after 1998 at the ground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500" b="1">
                <a:solidFill>
                  <a:srgbClr val="000000"/>
                </a:solidFill>
                <a:latin typeface="Calibri" charset="0"/>
              </a:rPr>
              <a:t>and up to 4 km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839788" y="677863"/>
            <a:ext cx="2503487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  <a:latin typeface="Calibri" charset="0"/>
              </a:rPr>
              <a:t> Trends at 2-4 km 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839788" y="677863"/>
            <a:ext cx="2503487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u="sng">
                <a:solidFill>
                  <a:srgbClr val="000000"/>
                </a:solidFill>
                <a:latin typeface="Calibri" charset="0"/>
              </a:rPr>
              <a:t> Trends at 2-4 km 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472113" y="576263"/>
            <a:ext cx="2555875" cy="3460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Trends near the ground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95400"/>
            <a:ext cx="4535487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64050"/>
            <a:ext cx="382746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925"/>
            <a:ext cx="4248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008063"/>
            <a:ext cx="377825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11613" y="-22225"/>
            <a:ext cx="4411662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9pPr>
          </a:lstStyle>
          <a:p>
            <a:pPr algn="ctr"/>
            <a:r>
              <a:rPr lang="en-US" sz="2600"/>
              <a:t>Variabilité O3 6-8 km ASL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70663" y="2740025"/>
            <a:ext cx="2500312" cy="430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9pPr>
          </a:lstStyle>
          <a:p>
            <a:r>
              <a:rPr lang="en-US" sz="1200"/>
              <a:t>Eckart et al. </a:t>
            </a:r>
          </a:p>
          <a:p>
            <a:r>
              <a:rPr lang="en-US" sz="1200"/>
              <a:t>Tracer transport model 1979-1993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895850" y="-22225"/>
            <a:ext cx="4411663" cy="12461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/>
              <a:t>Variabilité O3 0-1 km AGL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15988"/>
            <a:ext cx="4535488" cy="59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4824412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319588"/>
            <a:ext cx="40433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07175" y="2703513"/>
            <a:ext cx="2500313" cy="430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9pPr>
          </a:lstStyle>
          <a:p>
            <a:r>
              <a:rPr lang="en-US" sz="1200"/>
              <a:t>Eckart et al. </a:t>
            </a:r>
          </a:p>
          <a:p>
            <a:r>
              <a:rPr lang="en-US" sz="1200"/>
              <a:t>Tracer transport model 1979-1993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Line 1"/>
          <p:cNvSpPr>
            <a:spLocks noChangeShapeType="1"/>
          </p:cNvSpPr>
          <p:nvPr/>
        </p:nvSpPr>
        <p:spPr bwMode="auto">
          <a:xfrm>
            <a:off x="0" y="381000"/>
            <a:ext cx="9144000" cy="1588"/>
          </a:xfrm>
          <a:prstGeom prst="line">
            <a:avLst/>
          </a:pr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14300" y="73025"/>
            <a:ext cx="244475" cy="2635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00413" y="79375"/>
            <a:ext cx="3490912" cy="6381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558ED5"/>
                </a:solidFill>
              </a:rPr>
              <a:t>Mains Conclusions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558ED5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5263" y="620713"/>
            <a:ext cx="1712912" cy="363537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Conclusions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5438" y="968375"/>
            <a:ext cx="8856662" cy="55768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Analyse des jeux de données lidar et ECC sur 20 ans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Analyse critique de la contribution des deux jeux de données pour l’étude de la tendance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Utilisation d’une étude trajectographique pour distinguer les biais météorologiques des biais entre les instruments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Multiplication du nombre d’observations par 2.5 en combinant lidar et ECC</a:t>
            </a:r>
          </a:p>
          <a:p>
            <a:pPr marL="215900" indent="-214313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US">
              <a:solidFill>
                <a:srgbClr val="000000"/>
              </a:solidFill>
              <a:latin typeface="Calibri" charset="0"/>
            </a:endParaRPr>
          </a:p>
          <a:p>
            <a:pPr marL="215900" indent="-214313">
              <a:lnSpc>
                <a:spcPct val="100000"/>
              </a:lnSpc>
              <a:buSzPct val="45000"/>
              <a:buFont typeface="Wingdings" charset="0"/>
              <a:buChar char="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Analyse de la variabilité interannuelle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Variations du cycle saisonnier dans la haute troposphère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Tendance négative à 3 km après 1998 cohérent avec l’étude de Logan et al. 2012</a:t>
            </a:r>
          </a:p>
          <a:p>
            <a:pPr marL="215900" indent="-214313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US">
              <a:solidFill>
                <a:srgbClr val="000000"/>
              </a:solidFill>
              <a:latin typeface="Calibri" charset="0"/>
            </a:endParaRPr>
          </a:p>
          <a:p>
            <a:pPr marL="215900" indent="-214313">
              <a:lnSpc>
                <a:spcPct val="100000"/>
              </a:lnSpc>
              <a:buSzPct val="45000"/>
              <a:buFont typeface="Wingdings" charset="0"/>
              <a:buChar char="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Analyse des régimes de transport et de la variabilité interannuelle des relations RH/O3 et PV/O3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Variabilité des intrusions d’air stratosphérique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Variabilité de la NAO</a:t>
            </a:r>
          </a:p>
          <a:p>
            <a:pPr marL="430213" lvl="1" indent="-215900">
              <a:lnSpc>
                <a:spcPct val="100000"/>
              </a:lnSpc>
              <a:buSzPct val="45000"/>
              <a:buFont typeface="StarSymbol" charset="0"/>
              <a:buChar char="●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Variabilité des teneurs en aérosols (étude préliminaire)</a:t>
            </a:r>
          </a:p>
          <a:p>
            <a:pPr marL="215900" indent="-214313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AR PL UMing HK"/>
      </a:majorFont>
      <a:minorFont>
        <a:latin typeface="Arial"/>
        <a:ea typeface="ＭＳ Ｐゴシック"/>
        <a:cs typeface="AR PL UMing HK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 PL UMing H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 PL UMing HK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AR PL UMing HK"/>
      </a:majorFont>
      <a:minorFont>
        <a:latin typeface="Arial"/>
        <a:ea typeface="ＭＳ Ｐゴシック"/>
        <a:cs typeface="AR PL UMing HK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 PL UMing H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 PL UMing HK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357</Words>
  <Application>Microsoft Macintosh PowerPoint</Application>
  <PresentationFormat>Présentation à l'écran (4:3)</PresentationFormat>
  <Paragraphs>90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Times New Roman</vt:lpstr>
      <vt:lpstr>Arial</vt:lpstr>
      <vt:lpstr>AR PL UMing HK</vt:lpstr>
      <vt:lpstr>DejaVu Sans</vt:lpstr>
      <vt:lpstr>Calibri</vt:lpstr>
      <vt:lpstr>StarSymbol</vt:lpstr>
      <vt:lpstr>Wingdings</vt:lpstr>
      <vt:lpstr>+mn-lt</vt:lpstr>
      <vt:lpstr>+mn-ea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Variabilité O3 0-1 km AGL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 chiriaco</cp:lastModifiedBy>
  <cp:revision>1</cp:revision>
  <cp:lastPrinted>1601-01-01T00:00:00Z</cp:lastPrinted>
  <dcterms:created xsi:type="dcterms:W3CDTF">1601-01-01T00:00:00Z</dcterms:created>
  <dcterms:modified xsi:type="dcterms:W3CDTF">2015-03-13T07:56:55Z</dcterms:modified>
</cp:coreProperties>
</file>