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rels" ContentType="application/vnd.openxmlformats-package.relationships+xml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6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36AB-84CD-F94D-92EF-884B192F72D5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1F2E5-010C-354F-93F0-DC98926C12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56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FC22C5-5969-441B-B0C8-71265289E03F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CBF5AA-8F2D-4BD1-8D9B-417E69099980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04B9C5-921E-461B-B52A-3F848AAB1A1C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F06088-2487-4855-B151-F31AB48DE004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2D02C5-6AC9-488F-BE5E-9B501F59E777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42467" y="685800"/>
            <a:ext cx="457306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585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885667" y="8685335"/>
            <a:ext cx="297073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spcBef>
                <a:spcPct val="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1B0C57B-A038-4559-9507-24E258F72EA5}" type="slidenum">
              <a:rPr lang="fr-FR" sz="1200" b="0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fr-FR" sz="12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D2D808-5D00-4052-A598-8571DA9128AF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C8F1A5-A8FB-4CBD-B42B-2EA3EA600BF8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5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65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72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82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52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93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26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99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61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82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3EBE7-3071-7E44-AA88-229028F1337B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5503F-C7C4-7F4B-8187-B339D6C53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388" y="44450"/>
            <a:ext cx="86868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fr-FR" sz="3600" b="0" kern="0" dirty="0" smtClean="0">
                <a:solidFill>
                  <a:srgbClr val="0C44B4"/>
                </a:solidFill>
                <a:latin typeface="+mj-lt"/>
                <a:ea typeface="+mj-ea"/>
                <a:cs typeface="+mj-cs"/>
              </a:rPr>
              <a:t>OHP total </a:t>
            </a:r>
            <a:r>
              <a:rPr lang="fr-FR" sz="3600" b="0" kern="0" dirty="0">
                <a:solidFill>
                  <a:srgbClr val="0C44B4"/>
                </a:solidFill>
                <a:latin typeface="+mj-lt"/>
                <a:ea typeface="+mj-ea"/>
                <a:cs typeface="+mj-cs"/>
              </a:rPr>
              <a:t>ozone </a:t>
            </a:r>
            <a:r>
              <a:rPr lang="fr-FR" sz="3600" b="0" kern="0" dirty="0" smtClean="0">
                <a:solidFill>
                  <a:srgbClr val="0C44B4"/>
                </a:solidFill>
                <a:latin typeface="+mj-lt"/>
                <a:ea typeface="+mj-ea"/>
                <a:cs typeface="+mj-cs"/>
              </a:rPr>
              <a:t>time </a:t>
            </a:r>
            <a:r>
              <a:rPr lang="fr-FR" sz="3600" b="0" kern="0" dirty="0" err="1" smtClean="0">
                <a:solidFill>
                  <a:srgbClr val="0C44B4"/>
                </a:solidFill>
                <a:latin typeface="+mj-lt"/>
                <a:ea typeface="+mj-ea"/>
                <a:cs typeface="+mj-cs"/>
              </a:rPr>
              <a:t>series</a:t>
            </a:r>
            <a:endParaRPr lang="fr-FR" sz="3600" b="0" kern="0" dirty="0">
              <a:solidFill>
                <a:srgbClr val="0C44B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5AD4B-8E2B-4793-BED4-873F2ED064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cxnSp>
        <p:nvCxnSpPr>
          <p:cNvPr id="5124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5127" name="ZoneTexte 9"/>
          <p:cNvSpPr txBox="1">
            <a:spLocks noChangeArrowheads="1"/>
          </p:cNvSpPr>
          <p:nvPr/>
        </p:nvSpPr>
        <p:spPr bwMode="auto">
          <a:xfrm>
            <a:off x="4427984" y="1268760"/>
            <a:ext cx="4716016" cy="30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Difference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>
                <a:solidFill>
                  <a:schemeClr val="tx1"/>
                </a:solidFill>
                <a:latin typeface="Arial" charset="0"/>
              </a:rPr>
              <a:t>Dobson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>
                <a:solidFill>
                  <a:schemeClr val="tx1"/>
                </a:solidFill>
                <a:latin typeface="Arial" charset="0"/>
              </a:rPr>
              <a:t>with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 respect to 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SAOZ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at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OHP: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within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± 2% in 1992 – 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1999</a:t>
            </a:r>
          </a:p>
          <a:p>
            <a:pPr>
              <a:spcBef>
                <a:spcPts val="0"/>
              </a:spcBef>
              <a:buNone/>
            </a:pP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              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± 5% in 2000 – 2010</a:t>
            </a:r>
          </a:p>
          <a:p>
            <a:pPr>
              <a:buFont typeface="Wingdings" pitchFamily="2" charset="2"/>
              <a:buChar char="Ø"/>
            </a:pP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Average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>
                <a:solidFill>
                  <a:schemeClr val="tx1"/>
                </a:solidFill>
                <a:latin typeface="Arial" charset="0"/>
              </a:rPr>
              <a:t>bias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: 0.33% ± 0.17%</a:t>
            </a:r>
          </a:p>
          <a:p>
            <a:pPr>
              <a:buFont typeface="Wingdings" pitchFamily="2" charset="2"/>
              <a:buChar char="Ø"/>
            </a:pP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 Drift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: -0.12 ±0.12 %/</a:t>
            </a:r>
            <a:r>
              <a:rPr lang="fr-FR" sz="2400" b="0" dirty="0" err="1">
                <a:solidFill>
                  <a:schemeClr val="tx1"/>
                </a:solidFill>
                <a:latin typeface="Arial" charset="0"/>
              </a:rPr>
              <a:t>yr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 </a:t>
            </a:r>
            <a:endParaRPr lang="fr-FR" sz="2400" dirty="0"/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3" cstate="print"/>
          <a:srcRect r="5123" b="3670"/>
          <a:stretch>
            <a:fillRect/>
          </a:stretch>
        </p:blipFill>
        <p:spPr bwMode="auto">
          <a:xfrm>
            <a:off x="4426841" y="4149080"/>
            <a:ext cx="4556358" cy="2016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" name="Connecteur droit 17"/>
          <p:cNvCxnSpPr>
            <a:cxnSpLocks noChangeShapeType="1"/>
          </p:cNvCxnSpPr>
          <p:nvPr/>
        </p:nvCxnSpPr>
        <p:spPr bwMode="auto">
          <a:xfrm>
            <a:off x="0" y="6597352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10" name="Image 9" descr="TO3_Dobs_SAOZ_1983_2011new.tif"/>
          <p:cNvPicPr>
            <a:picLocks noChangeAspect="1"/>
          </p:cNvPicPr>
          <p:nvPr/>
        </p:nvPicPr>
        <p:blipFill>
          <a:blip r:embed="rId4" cstate="print"/>
          <a:srcRect l="6055" r="15786"/>
          <a:stretch>
            <a:fillRect/>
          </a:stretch>
        </p:blipFill>
        <p:spPr>
          <a:xfrm>
            <a:off x="107504" y="1124744"/>
            <a:ext cx="417646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9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388" y="44450"/>
            <a:ext cx="86868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fr-FR" sz="3600" b="0" kern="0" dirty="0">
                <a:solidFill>
                  <a:srgbClr val="0C44B4"/>
                </a:solidFill>
                <a:latin typeface="+mj-lt"/>
                <a:ea typeface="+mj-ea"/>
                <a:cs typeface="+mj-cs"/>
              </a:rPr>
              <a:t>Multiple </a:t>
            </a:r>
            <a:r>
              <a:rPr lang="fr-FR" sz="3600" b="0" kern="0" dirty="0" err="1">
                <a:solidFill>
                  <a:srgbClr val="0C44B4"/>
                </a:solidFill>
                <a:latin typeface="+mj-lt"/>
                <a:ea typeface="+mj-ea"/>
                <a:cs typeface="+mj-cs"/>
              </a:rPr>
              <a:t>regression</a:t>
            </a:r>
            <a:r>
              <a:rPr lang="fr-FR" sz="3600" b="0" kern="0" dirty="0">
                <a:solidFill>
                  <a:srgbClr val="0C44B4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0" kern="0" dirty="0" smtClean="0">
                <a:solidFill>
                  <a:srgbClr val="0C44B4"/>
                </a:solidFill>
                <a:latin typeface="+mj-lt"/>
                <a:ea typeface="+mj-ea"/>
                <a:cs typeface="+mj-cs"/>
              </a:rPr>
              <a:t>trend </a:t>
            </a:r>
            <a:r>
              <a:rPr lang="fr-FR" sz="3600" b="0" kern="0" dirty="0" err="1" smtClean="0">
                <a:solidFill>
                  <a:srgbClr val="0C44B4"/>
                </a:solidFill>
                <a:latin typeface="+mj-lt"/>
                <a:ea typeface="+mj-ea"/>
                <a:cs typeface="+mj-cs"/>
              </a:rPr>
              <a:t>results</a:t>
            </a:r>
            <a:endParaRPr lang="fr-FR" sz="3600" b="0" kern="0" dirty="0">
              <a:solidFill>
                <a:srgbClr val="0C44B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37F8D-48D5-401B-B22E-1D8006C151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6148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19" name="ZoneTexte 18"/>
          <p:cNvSpPr txBox="1"/>
          <p:nvPr/>
        </p:nvSpPr>
        <p:spPr>
          <a:xfrm>
            <a:off x="3814410" y="974127"/>
            <a:ext cx="505177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Data: 5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month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running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mean</a:t>
            </a:r>
            <a:endParaRPr lang="fr-FR" sz="2400" dirty="0" smtClean="0">
              <a:latin typeface="+mn-lt"/>
            </a:endParaRPr>
          </a:p>
          <a:p>
            <a:pPr marL="179388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Model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using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QBO,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solar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flux,NAO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heat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flux,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aerosols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, PWLT or EESC</a:t>
            </a:r>
          </a:p>
          <a:p>
            <a:pPr marL="179388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Similar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results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using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both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models</a:t>
            </a:r>
            <a:endParaRPr lang="fr-FR" sz="2400" b="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0C44B4"/>
              </a:buClr>
              <a:buFont typeface="Arial" pitchFamily="34" charset="0"/>
              <a:buChar char="•"/>
            </a:pPr>
            <a:r>
              <a:rPr lang="fr-FR" sz="2400" b="0" dirty="0" smtClean="0">
                <a:solidFill>
                  <a:srgbClr val="0C44B4"/>
                </a:solidFill>
                <a:latin typeface="+mn-lt"/>
              </a:rPr>
              <a:t> Influence of </a:t>
            </a:r>
            <a:r>
              <a:rPr lang="fr-FR" sz="2400" b="0" dirty="0" err="1" smtClean="0">
                <a:solidFill>
                  <a:srgbClr val="0C44B4"/>
                </a:solidFill>
                <a:latin typeface="+mn-lt"/>
              </a:rPr>
              <a:t>proxies</a:t>
            </a:r>
            <a:r>
              <a:rPr lang="fr-FR" sz="2400" b="0" dirty="0" smtClean="0">
                <a:solidFill>
                  <a:srgbClr val="0C44B4"/>
                </a:solidFill>
                <a:latin typeface="+mn-lt"/>
              </a:rPr>
              <a:t>:</a:t>
            </a:r>
          </a:p>
          <a:p>
            <a:pPr marL="179388" lvl="1" indent="0">
              <a:spcBef>
                <a:spcPts val="600"/>
              </a:spcBef>
              <a:buNone/>
            </a:pP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Low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ozone values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mainly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due to QBO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west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. phase,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low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heat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flux and Pinatubo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aerosols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in the 1990s </a:t>
            </a:r>
          </a:p>
          <a:p>
            <a:pPr marL="179388" lvl="1" indent="0">
              <a:spcBef>
                <a:spcPts val="0"/>
              </a:spcBef>
              <a:buNone/>
            </a:pP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e.g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. 1990, 1995, 1997, 2002)</a:t>
            </a:r>
          </a:p>
          <a:p>
            <a:pPr marL="179388" lvl="1" indent="0">
              <a:spcBef>
                <a:spcPts val="600"/>
              </a:spcBef>
              <a:buNone/>
            </a:pP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Large anomalies: QBO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east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. phase, large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heat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flux,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negative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NAO index (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e.g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. 1986, 1987, 2009, 2010)</a:t>
            </a:r>
          </a:p>
          <a:p>
            <a:pPr>
              <a:buNone/>
            </a:pPr>
            <a:endParaRPr lang="fr-FR" sz="2400" dirty="0">
              <a:latin typeface="+mj-lt"/>
            </a:endParaRPr>
          </a:p>
        </p:txBody>
      </p:sp>
      <p:cxnSp>
        <p:nvCxnSpPr>
          <p:cNvPr id="25" name="Connecteur droit 17"/>
          <p:cNvCxnSpPr>
            <a:cxnSpLocks noChangeShapeType="1"/>
          </p:cNvCxnSpPr>
          <p:nvPr/>
        </p:nvCxnSpPr>
        <p:spPr bwMode="auto">
          <a:xfrm>
            <a:off x="0" y="6597352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30" name="Image 29" descr="TO3_Model-PWT-EESC_1983_2012.tif"/>
          <p:cNvPicPr>
            <a:picLocks noChangeAspect="1"/>
          </p:cNvPicPr>
          <p:nvPr/>
        </p:nvPicPr>
        <p:blipFill>
          <a:blip r:embed="rId3" cstate="print"/>
          <a:srcRect l="7980" r="17290"/>
          <a:stretch>
            <a:fillRect/>
          </a:stretch>
        </p:blipFill>
        <p:spPr>
          <a:xfrm>
            <a:off x="35496" y="836613"/>
            <a:ext cx="3585528" cy="359210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2541" y="4679708"/>
            <a:ext cx="38982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Long </a:t>
            </a:r>
            <a:r>
              <a:rPr lang="fr-FR" sz="2400" dirty="0" err="1" smtClean="0"/>
              <a:t>term</a:t>
            </a:r>
            <a:r>
              <a:rPr lang="fr-FR" sz="2400" dirty="0" smtClean="0"/>
              <a:t> ozone </a:t>
            </a:r>
            <a:r>
              <a:rPr lang="fr-FR" sz="2400" dirty="0" err="1" smtClean="0"/>
              <a:t>evolution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PWLT: </a:t>
            </a:r>
            <a:r>
              <a:rPr lang="fr-FR" sz="2400" dirty="0" err="1" smtClean="0"/>
              <a:t>Piecewise</a:t>
            </a:r>
            <a:r>
              <a:rPr lang="fr-FR" sz="2400" dirty="0" smtClean="0"/>
              <a:t> </a:t>
            </a:r>
            <a:r>
              <a:rPr lang="fr-FR" sz="2400" dirty="0" err="1" smtClean="0"/>
              <a:t>linear</a:t>
            </a:r>
            <a:r>
              <a:rPr lang="fr-FR" sz="2400" dirty="0" smtClean="0"/>
              <a:t> trend</a:t>
            </a:r>
          </a:p>
          <a:p>
            <a:r>
              <a:rPr lang="fr-FR" sz="2400" dirty="0" smtClean="0"/>
              <a:t>EESC: ODS </a:t>
            </a:r>
            <a:r>
              <a:rPr lang="fr-FR" sz="2400" dirty="0" err="1" smtClean="0"/>
              <a:t>evolution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2206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388" y="44450"/>
            <a:ext cx="86868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fr-FR" sz="3600" b="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OHP total ozone trends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6CC3B-2627-44E0-8BF0-42ABB9EE10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7172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14" name="ZoneTexte 13"/>
          <p:cNvSpPr txBox="1"/>
          <p:nvPr/>
        </p:nvSpPr>
        <p:spPr>
          <a:xfrm>
            <a:off x="5508104" y="1475874"/>
            <a:ext cx="3491880" cy="43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Annual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average</a:t>
            </a:r>
            <a:endParaRPr lang="fr-FR" sz="2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PWLT (DU/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yr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buNone/>
            </a:pP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Pre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-1997: -1.26 ± 0.24</a:t>
            </a:r>
          </a:p>
          <a:p>
            <a:pPr>
              <a:buNone/>
            </a:pP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Post 1997: 0.23  ± 0.22</a:t>
            </a:r>
          </a:p>
          <a:p>
            <a:pPr>
              <a:spcBef>
                <a:spcPts val="1200"/>
              </a:spcBef>
              <a:buNone/>
            </a:pP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EESC (DU/</a:t>
            </a:r>
            <a:r>
              <a:rPr lang="fr-FR" sz="2400" b="0" dirty="0" err="1" smtClean="0">
                <a:solidFill>
                  <a:schemeClr val="tx1"/>
                </a:solidFill>
                <a:latin typeface="+mn-lt"/>
              </a:rPr>
              <a:t>yr</a:t>
            </a:r>
            <a:r>
              <a:rPr lang="fr-FR" sz="2400" b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buNone/>
            </a:pP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Pre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turnaround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: -1.18 ± 0.22</a:t>
            </a:r>
          </a:p>
          <a:p>
            <a:pPr>
              <a:buNone/>
            </a:pP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Post-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turnaround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: 0.43 ± 0.1</a:t>
            </a:r>
          </a:p>
          <a:p>
            <a:pPr>
              <a:buNone/>
            </a:pP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Turnaround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: 1997</a:t>
            </a:r>
          </a:p>
          <a:p>
            <a:pPr>
              <a:buNone/>
            </a:pPr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fr-FR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Image 15" descr="TO3_Trends_PWLT_EESC_1983_2011.tif"/>
          <p:cNvPicPr>
            <a:picLocks noChangeAspect="1"/>
          </p:cNvPicPr>
          <p:nvPr/>
        </p:nvPicPr>
        <p:blipFill>
          <a:blip r:embed="rId3" cstate="print"/>
          <a:srcRect l="4043" r="5670"/>
          <a:stretch>
            <a:fillRect/>
          </a:stretch>
        </p:blipFill>
        <p:spPr>
          <a:xfrm>
            <a:off x="179512" y="1362203"/>
            <a:ext cx="5184576" cy="4299045"/>
          </a:xfrm>
          <a:prstGeom prst="rect">
            <a:avLst/>
          </a:prstGeom>
        </p:spPr>
      </p:pic>
      <p:cxnSp>
        <p:nvCxnSpPr>
          <p:cNvPr id="9" name="Connecteur droit 17"/>
          <p:cNvCxnSpPr>
            <a:cxnSpLocks noChangeShapeType="1"/>
          </p:cNvCxnSpPr>
          <p:nvPr/>
        </p:nvCxnSpPr>
        <p:spPr bwMode="auto">
          <a:xfrm>
            <a:off x="0" y="6597352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5451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388" y="44450"/>
            <a:ext cx="86868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fr-FR" sz="3600" b="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Ozone vertical distribution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0E423-8E75-44B8-B171-D69026F4F5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8196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64726"/>
            <a:ext cx="4392290" cy="5804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572000" y="1268413"/>
            <a:ext cx="4248150" cy="42370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fr-FR" sz="2400" b="0" dirty="0">
                <a:solidFill>
                  <a:schemeClr val="tx1"/>
                </a:solidFill>
                <a:latin typeface="Arial" pitchFamily="34" charset="0"/>
              </a:rPr>
              <a:t>Data 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</a:rPr>
              <a:t>records </a:t>
            </a:r>
            <a:r>
              <a:rPr lang="fr-FR" sz="2400" b="0" dirty="0" err="1" smtClean="0">
                <a:solidFill>
                  <a:schemeClr val="tx1"/>
                </a:solidFill>
                <a:latin typeface="Arial" pitchFamily="34" charset="0"/>
              </a:rPr>
              <a:t>at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fr-FR" sz="2400" b="0" dirty="0" err="1" smtClean="0">
                <a:solidFill>
                  <a:schemeClr val="tx1"/>
                </a:solidFill>
                <a:latin typeface="Arial" pitchFamily="34" charset="0"/>
              </a:rPr>
              <a:t>around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</a:rPr>
              <a:t> OHP</a:t>
            </a:r>
            <a:endParaRPr lang="fr-FR" sz="2400" b="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fr-FR" sz="2000" b="0" dirty="0">
                <a:solidFill>
                  <a:schemeClr val="tx1"/>
                </a:solidFill>
                <a:latin typeface="Arial" pitchFamily="34" charset="0"/>
              </a:rPr>
              <a:t> Lidar: 1985 –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</a:rPr>
              <a:t>present</a:t>
            </a:r>
            <a:endParaRPr lang="fr-FR" sz="2000" b="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fr-FR" sz="2000" b="0" dirty="0">
                <a:solidFill>
                  <a:schemeClr val="tx1"/>
                </a:solidFill>
                <a:latin typeface="Arial" pitchFamily="34" charset="0"/>
              </a:rPr>
              <a:t>Sondes: 1991 –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</a:rPr>
              <a:t>present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fr-FR" sz="2000" b="0" dirty="0">
                <a:solidFill>
                  <a:schemeClr val="tx1"/>
                </a:solidFill>
                <a:latin typeface="Arial" pitchFamily="34" charset="0"/>
              </a:rPr>
              <a:t> SAGE II: 1984 – 2005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fr-FR" sz="2000" b="0" dirty="0">
                <a:solidFill>
                  <a:schemeClr val="tx1"/>
                </a:solidFill>
                <a:latin typeface="Arial" pitchFamily="34" charset="0"/>
              </a:rPr>
              <a:t>HALOE: 1991 – 2005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fr-FR" sz="2000" b="0" dirty="0">
                <a:solidFill>
                  <a:schemeClr val="tx1"/>
                </a:solidFill>
                <a:latin typeface="Arial" pitchFamily="34" charset="0"/>
              </a:rPr>
              <a:t> Aura MLS: 2004 –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</a:rPr>
              <a:t>present</a:t>
            </a:r>
            <a:endParaRPr lang="fr-FR" sz="2000" b="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endParaRPr lang="fr-FR" sz="2000" b="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fr-FR" sz="2400" b="0" dirty="0" err="1">
                <a:solidFill>
                  <a:schemeClr val="tx1"/>
                </a:solidFill>
                <a:latin typeface="Arial" pitchFamily="34" charset="0"/>
              </a:rPr>
              <a:t>Similar</a:t>
            </a:r>
            <a:r>
              <a:rPr lang="fr-FR" sz="24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FR" sz="2400" b="0" dirty="0" err="1">
                <a:solidFill>
                  <a:schemeClr val="tx1"/>
                </a:solidFill>
                <a:latin typeface="Arial" pitchFamily="34" charset="0"/>
              </a:rPr>
              <a:t>regression</a:t>
            </a:r>
            <a:r>
              <a:rPr lang="fr-FR" sz="24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</a:rPr>
              <a:t>model as for the total ozone time </a:t>
            </a:r>
            <a:r>
              <a:rPr lang="fr-FR" sz="2400" b="0" dirty="0" err="1" smtClean="0">
                <a:solidFill>
                  <a:schemeClr val="tx1"/>
                </a:solidFill>
                <a:latin typeface="Arial" pitchFamily="34" charset="0"/>
              </a:rPr>
              <a:t>series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fr-FR" sz="2400" b="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fr-FR" sz="24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fr-FR" sz="2400" dirty="0"/>
          </a:p>
        </p:txBody>
      </p:sp>
      <p:cxnSp>
        <p:nvCxnSpPr>
          <p:cNvPr id="10" name="Connecteur droit 17"/>
          <p:cNvCxnSpPr>
            <a:cxnSpLocks noChangeShapeType="1"/>
          </p:cNvCxnSpPr>
          <p:nvPr/>
        </p:nvCxnSpPr>
        <p:spPr bwMode="auto">
          <a:xfrm>
            <a:off x="0" y="6597352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81160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179388" y="44450"/>
            <a:ext cx="86868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fr-FR" sz="3600" b="0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Data </a:t>
            </a:r>
            <a:r>
              <a:rPr lang="fr-FR" sz="3600" b="0" kern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quality</a:t>
            </a:r>
            <a:endParaRPr lang="fr-FR" sz="3600" b="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7" name="Connecteur droit 17"/>
          <p:cNvCxnSpPr>
            <a:cxnSpLocks noChangeShapeType="1"/>
          </p:cNvCxnSpPr>
          <p:nvPr/>
        </p:nvCxnSpPr>
        <p:spPr bwMode="auto">
          <a:xfrm>
            <a:off x="0" y="6597352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8" name="Image 7" descr="dft_rld_pr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5538"/>
            <a:ext cx="6551613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364163" y="1196975"/>
            <a:ext cx="36718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2200" b="0" dirty="0" smtClean="0">
                <a:solidFill>
                  <a:schemeClr val="tx1"/>
                </a:solidFill>
                <a:latin typeface="+mn-lt"/>
              </a:rPr>
              <a:t>Drift </a:t>
            </a:r>
            <a:r>
              <a:rPr lang="fr-FR" sz="2200" b="0" dirty="0" err="1" smtClean="0">
                <a:solidFill>
                  <a:schemeClr val="tx1"/>
                </a:solidFill>
                <a:latin typeface="+mn-lt"/>
              </a:rPr>
              <a:t>wrt</a:t>
            </a:r>
            <a:r>
              <a:rPr lang="fr-FR" sz="2200" b="0" smtClean="0">
                <a:solidFill>
                  <a:schemeClr val="tx1"/>
                </a:solidFill>
                <a:latin typeface="+mn-lt"/>
              </a:rPr>
              <a:t> lidars computed</a:t>
            </a:r>
            <a:r>
              <a:rPr lang="fr-FR" sz="2200" b="0" dirty="0" smtClean="0">
                <a:solidFill>
                  <a:schemeClr val="tx1"/>
                </a:solidFill>
                <a:latin typeface="+mn-lt"/>
              </a:rPr>
              <a:t> on </a:t>
            </a:r>
            <a:r>
              <a:rPr lang="fr-FR" sz="2200" b="0" dirty="0" err="1" smtClean="0">
                <a:solidFill>
                  <a:schemeClr val="tx1"/>
                </a:solidFill>
                <a:latin typeface="+mn-lt"/>
              </a:rPr>
              <a:t>difference</a:t>
            </a:r>
            <a:r>
              <a:rPr lang="fr-FR" sz="2200" b="0" dirty="0" smtClean="0">
                <a:solidFill>
                  <a:schemeClr val="tx1"/>
                </a:solidFill>
                <a:latin typeface="+mn-lt"/>
              </a:rPr>
              <a:t> times </a:t>
            </a:r>
            <a:r>
              <a:rPr lang="fr-FR" sz="2200" b="0" dirty="0" err="1" smtClean="0">
                <a:solidFill>
                  <a:schemeClr val="tx1"/>
                </a:solidFill>
                <a:latin typeface="+mn-lt"/>
              </a:rPr>
              <a:t>series</a:t>
            </a:r>
            <a:r>
              <a:rPr lang="fr-FR" sz="2200" b="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fr-FR" sz="2200" b="0" dirty="0" err="1" smtClean="0">
                <a:solidFill>
                  <a:schemeClr val="tx1"/>
                </a:solidFill>
                <a:latin typeface="+mn-lt"/>
              </a:rPr>
              <a:t>coincident</a:t>
            </a:r>
            <a:r>
              <a:rPr lang="fr-FR" sz="22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200" b="0" dirty="0" err="1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fr-FR" sz="2200" b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fr-FR" sz="2200" b="0" dirty="0" smtClean="0">
                <a:solidFill>
                  <a:schemeClr val="tx1"/>
                </a:solidFill>
                <a:latin typeface="+mn-lt"/>
              </a:rPr>
              <a:t>Drift </a:t>
            </a:r>
            <a:r>
              <a:rPr lang="fr-FR" sz="2200" b="0" dirty="0" err="1">
                <a:solidFill>
                  <a:schemeClr val="tx1"/>
                </a:solidFill>
                <a:latin typeface="+mn-lt"/>
              </a:rPr>
              <a:t>generally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200" b="0" dirty="0" err="1">
                <a:solidFill>
                  <a:schemeClr val="tx1"/>
                </a:solidFill>
                <a:latin typeface="+mn-lt"/>
              </a:rPr>
              <a:t>within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        </a:t>
            </a:r>
            <a:r>
              <a:rPr lang="en-US" sz="2200" b="0" dirty="0">
                <a:solidFill>
                  <a:schemeClr val="tx1"/>
                </a:solidFill>
                <a:cs typeface="Times New Roman" pitchFamily="18" charset="0"/>
              </a:rPr>
              <a:t>±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0.5%.y</a:t>
            </a:r>
            <a:r>
              <a:rPr lang="fr-FR" sz="2200" b="0" baseline="30000" dirty="0">
                <a:solidFill>
                  <a:schemeClr val="tx1"/>
                </a:solidFill>
                <a:latin typeface="+mn-lt"/>
              </a:rPr>
              <a:t>-1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 in 20 – 40 km range </a:t>
            </a:r>
            <a:r>
              <a:rPr lang="fr-FR" sz="2200" b="0" dirty="0" err="1">
                <a:solidFill>
                  <a:schemeClr val="tx1"/>
                </a:solidFill>
                <a:latin typeface="+mn-lt"/>
              </a:rPr>
              <a:t>except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Aura MLS but </a:t>
            </a:r>
            <a:r>
              <a:rPr lang="fr-FR" sz="2200" b="0" dirty="0" err="1">
                <a:solidFill>
                  <a:schemeClr val="tx1"/>
                </a:solidFill>
                <a:latin typeface="+mn-lt"/>
              </a:rPr>
              <a:t>only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7 </a:t>
            </a:r>
            <a:r>
              <a:rPr lang="fr-FR" sz="2200" b="0" dirty="0" err="1">
                <a:solidFill>
                  <a:schemeClr val="tx1"/>
                </a:solidFill>
                <a:latin typeface="+mn-lt"/>
              </a:rPr>
              <a:t>years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of data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fr-FR" sz="2200" b="0" dirty="0">
                <a:solidFill>
                  <a:schemeClr val="tx1"/>
                </a:solidFill>
                <a:latin typeface="+mn-lt"/>
              </a:rPr>
              <a:t>Most drifts non </a:t>
            </a:r>
            <a:r>
              <a:rPr lang="fr-FR" sz="2200" b="0" dirty="0" err="1">
                <a:solidFill>
                  <a:schemeClr val="tx1"/>
                </a:solidFill>
                <a:latin typeface="+mn-lt"/>
              </a:rPr>
              <a:t>significant</a:t>
            </a:r>
            <a:endParaRPr lang="fr-FR" sz="2200" b="0" dirty="0">
              <a:solidFill>
                <a:schemeClr val="tx1"/>
              </a:solidFill>
              <a:latin typeface="+mn-lt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fr-FR" sz="2200" b="0" dirty="0">
                <a:solidFill>
                  <a:schemeClr val="tx1"/>
                </a:solidFill>
                <a:latin typeface="+mn-lt"/>
              </a:rPr>
              <a:t>No drifts </a:t>
            </a:r>
            <a:r>
              <a:rPr lang="fr-FR" sz="2200" b="0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sondes </a:t>
            </a:r>
            <a:r>
              <a:rPr lang="fr-FR" sz="2200" b="0" dirty="0" err="1">
                <a:solidFill>
                  <a:schemeClr val="tx1"/>
                </a:solidFill>
                <a:latin typeface="+mn-lt"/>
              </a:rPr>
              <a:t>when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200" b="0" dirty="0" err="1">
                <a:solidFill>
                  <a:schemeClr val="tx1"/>
                </a:solidFill>
                <a:latin typeface="+mn-lt"/>
              </a:rPr>
              <a:t>available</a:t>
            </a:r>
            <a:r>
              <a:rPr lang="fr-FR" sz="2200" b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16216" y="5517232"/>
            <a:ext cx="2304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0" i="1" dirty="0" smtClean="0">
                <a:solidFill>
                  <a:srgbClr val="0033CC"/>
                </a:solidFill>
                <a:latin typeface="+mn-lt"/>
              </a:rPr>
              <a:t>Nair et al., </a:t>
            </a:r>
            <a:r>
              <a:rPr lang="fr-FR" b="0" i="1" dirty="0" err="1" smtClean="0">
                <a:solidFill>
                  <a:srgbClr val="0033CC"/>
                </a:solidFill>
                <a:latin typeface="+mn-lt"/>
              </a:rPr>
              <a:t>amt</a:t>
            </a:r>
            <a:r>
              <a:rPr lang="fr-FR" b="0" i="1" dirty="0" smtClean="0">
                <a:solidFill>
                  <a:srgbClr val="0033CC"/>
                </a:solidFill>
                <a:latin typeface="+mn-lt"/>
              </a:rPr>
              <a:t> 2012</a:t>
            </a:r>
            <a:endParaRPr lang="fr-FR" b="0" i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9550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388" y="44450"/>
            <a:ext cx="86868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fr-FR" sz="3600" b="0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Regression</a:t>
            </a:r>
            <a:r>
              <a:rPr lang="fr-FR" sz="3600" b="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0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results</a:t>
            </a:r>
            <a:r>
              <a:rPr lang="fr-FR" sz="3600" b="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ED56C-04C9-41F6-9C09-9DC4E8653B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9220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9224" name="ZoneTexte 10"/>
          <p:cNvSpPr txBox="1">
            <a:spLocks noChangeArrowheads="1"/>
          </p:cNvSpPr>
          <p:nvPr/>
        </p:nvSpPr>
        <p:spPr bwMode="auto">
          <a:xfrm>
            <a:off x="5688136" y="2492896"/>
            <a:ext cx="3132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R</a:t>
            </a:r>
            <a:r>
              <a:rPr lang="fr-FR" sz="2400" b="0" baseline="30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 as a </a:t>
            </a:r>
            <a:r>
              <a:rPr lang="fr-FR" sz="2400" b="0" dirty="0" err="1">
                <a:solidFill>
                  <a:schemeClr val="tx1"/>
                </a:solidFill>
                <a:latin typeface="Arial" charset="0"/>
              </a:rPr>
              <a:t>function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 of altitude 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month</a:t>
            </a:r>
            <a:endParaRPr lang="fr-FR" sz="2400" dirty="0"/>
          </a:p>
        </p:txBody>
      </p:sp>
      <p:pic>
        <p:nvPicPr>
          <p:cNvPr id="13" name="Image 12" descr="VO3_Anom_Model_Residual_1984-2011.tif"/>
          <p:cNvPicPr>
            <a:picLocks noChangeAspect="1"/>
          </p:cNvPicPr>
          <p:nvPr/>
        </p:nvPicPr>
        <p:blipFill>
          <a:blip r:embed="rId3" cstate="print"/>
          <a:srcRect l="17658" r="17658" b="5001"/>
          <a:stretch>
            <a:fillRect/>
          </a:stretch>
        </p:blipFill>
        <p:spPr>
          <a:xfrm>
            <a:off x="35496" y="889509"/>
            <a:ext cx="5256584" cy="5779851"/>
          </a:xfrm>
          <a:prstGeom prst="rect">
            <a:avLst/>
          </a:prstGeom>
        </p:spPr>
      </p:pic>
      <p:pic>
        <p:nvPicPr>
          <p:cNvPr id="14" name="Image 13" descr="R2_Allinst_1984-2011_EESC.tif"/>
          <p:cNvPicPr>
            <a:picLocks noChangeAspect="1"/>
          </p:cNvPicPr>
          <p:nvPr/>
        </p:nvPicPr>
        <p:blipFill>
          <a:blip r:embed="rId4" cstate="print"/>
          <a:srcRect l="4242" r="6943"/>
          <a:stretch>
            <a:fillRect/>
          </a:stretch>
        </p:blipFill>
        <p:spPr>
          <a:xfrm>
            <a:off x="5292080" y="3195064"/>
            <a:ext cx="3779912" cy="3186264"/>
          </a:xfrm>
          <a:prstGeom prst="rect">
            <a:avLst/>
          </a:prstGeom>
        </p:spPr>
      </p:pic>
      <p:cxnSp>
        <p:nvCxnSpPr>
          <p:cNvPr id="10" name="Connecteur droit 17"/>
          <p:cNvCxnSpPr>
            <a:cxnSpLocks noChangeShapeType="1"/>
          </p:cNvCxnSpPr>
          <p:nvPr/>
        </p:nvCxnSpPr>
        <p:spPr bwMode="auto">
          <a:xfrm>
            <a:off x="0" y="6597352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580112" y="1124744"/>
            <a:ext cx="3132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Trend model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applied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average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anomaly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time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series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2198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388" y="58738"/>
            <a:ext cx="86868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fr-FR" sz="3600" b="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Ozone vertical distribution trends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F1193-E5B1-406A-A507-D51A9920E2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268" name="Connecteur droit 17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9" name="Image 8" descr="VO3_Trends_EESC_PWLT_1985-2011.tif"/>
          <p:cNvPicPr>
            <a:picLocks noChangeAspect="1"/>
          </p:cNvPicPr>
          <p:nvPr/>
        </p:nvPicPr>
        <p:blipFill>
          <a:blip r:embed="rId3" cstate="print"/>
          <a:srcRect t="5400" r="17508"/>
          <a:stretch>
            <a:fillRect/>
          </a:stretch>
        </p:blipFill>
        <p:spPr>
          <a:xfrm>
            <a:off x="35496" y="980728"/>
            <a:ext cx="5904656" cy="5069456"/>
          </a:xfrm>
          <a:prstGeom prst="rect">
            <a:avLst/>
          </a:prstGeom>
        </p:spPr>
      </p:pic>
      <p:cxnSp>
        <p:nvCxnSpPr>
          <p:cNvPr id="11" name="Connecteur droit 17"/>
          <p:cNvCxnSpPr>
            <a:cxnSpLocks noChangeShapeType="1"/>
          </p:cNvCxnSpPr>
          <p:nvPr/>
        </p:nvCxnSpPr>
        <p:spPr bwMode="auto">
          <a:xfrm>
            <a:off x="0" y="6597352"/>
            <a:ext cx="914400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14" name="ZoneTexte 13"/>
          <p:cNvSpPr txBox="1"/>
          <p:nvPr/>
        </p:nvSpPr>
        <p:spPr>
          <a:xfrm>
            <a:off x="2987824" y="256490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b="0" dirty="0" err="1" smtClean="0">
                <a:solidFill>
                  <a:schemeClr val="tx1"/>
                </a:solidFill>
                <a:latin typeface="+mn-lt"/>
              </a:rPr>
              <a:t>Pre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fr-FR" sz="1600" b="0" dirty="0" err="1" smtClean="0">
                <a:solidFill>
                  <a:schemeClr val="tx1"/>
                </a:solidFill>
                <a:latin typeface="+mn-lt"/>
              </a:rPr>
              <a:t>turnaround</a:t>
            </a:r>
            <a:endParaRPr lang="fr-FR" sz="1600" b="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trends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68144" y="141277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Post</a:t>
            </a:r>
          </a:p>
          <a:p>
            <a:pPr>
              <a:spcBef>
                <a:spcPts val="0"/>
              </a:spcBef>
              <a:buNone/>
            </a:pPr>
            <a:r>
              <a:rPr lang="fr-FR" sz="1600" b="0" dirty="0" err="1" smtClean="0">
                <a:solidFill>
                  <a:schemeClr val="tx1"/>
                </a:solidFill>
                <a:latin typeface="+mn-lt"/>
              </a:rPr>
              <a:t>turnaround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 trends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3635896" y="2348880"/>
            <a:ext cx="504056" cy="2880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 flipH="1">
            <a:off x="4932040" y="1700808"/>
            <a:ext cx="1008112" cy="2160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6012160" y="2204864"/>
            <a:ext cx="273630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Similar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 trends 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with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 EESC and PWLT for 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pre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turnaround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period</a:t>
            </a:r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Post-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turnaround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: PWLT 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significant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around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 22 km and 38-40 km</a:t>
            </a:r>
          </a:p>
          <a:p>
            <a:pPr marL="179388" indent="-179388">
              <a:buNone/>
            </a:pP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   EESC: 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significant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 in the 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whole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 range</a:t>
            </a:r>
          </a:p>
          <a:p>
            <a:pPr marL="263525" indent="-263525">
              <a:buNone/>
            </a:pPr>
            <a:endParaRPr lang="fr-FR" b="0" dirty="0"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62336" y="5459659"/>
            <a:ext cx="208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Nair et al.,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37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398</Words>
  <Application>Microsoft Macintosh PowerPoint</Application>
  <PresentationFormat>Présentation à l'écran (4:3)</PresentationFormat>
  <Paragraphs>70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UVSQ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Godin-Beekmann</dc:creator>
  <cp:lastModifiedBy>m chiriaco</cp:lastModifiedBy>
  <cp:revision>2</cp:revision>
  <dcterms:created xsi:type="dcterms:W3CDTF">2014-01-08T12:42:47Z</dcterms:created>
  <dcterms:modified xsi:type="dcterms:W3CDTF">2015-03-12T14:08:56Z</dcterms:modified>
</cp:coreProperties>
</file>