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eg" ContentType="image/jpeg"/>
  <Default Extension="tiff" ContentType="image/tiff"/>
  <Default Extension="rels" ContentType="application/vnd.openxmlformats-package.relationships+xml"/>
  <Default Extension="wmf" ContentType="image/x-wmf"/>
  <Default Extension="bin" ContentType="application/vnd.openxmlformats-officedocument.presentationml.printerSettings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8" d="100"/>
          <a:sy n="98" d="100"/>
        </p:scale>
        <p:origin x="-1608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interSettings" Target="printerSettings/printerSettings1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8236AB-84CD-F94D-92EF-884B192F72D5}" type="datetimeFigureOut">
              <a:rPr lang="fr-FR" smtClean="0"/>
              <a:t>12/03/15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51F2E5-010C-354F-93F0-DC98926C12D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8560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17412" name="Espace réservé du numéro de diapositive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A1FC22C5-5969-441B-B0C8-71265289E03F}" type="slidenum">
              <a:rPr lang="fr-FR" smtClean="0"/>
              <a:pPr/>
              <a:t>1</a:t>
            </a:fld>
            <a:endParaRPr 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19460" name="Espace réservé du numéro de diapositive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FACBF5AA-8F2D-4BD1-8D9B-417E69099980}" type="slidenum">
              <a:rPr lang="fr-FR" smtClean="0"/>
              <a:pPr/>
              <a:t>2</a:t>
            </a:fld>
            <a:endParaRPr lang="fr-F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20484" name="Espace réservé du numéro de diapositive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D04B9C5-921E-461B-B52A-3F848AAB1A1C}" type="slidenum">
              <a:rPr lang="fr-FR" smtClean="0"/>
              <a:pPr/>
              <a:t>3</a:t>
            </a:fld>
            <a:endParaRPr lang="fr-F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21508" name="Espace réservé du numéro de diapositive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71F06088-2487-4855-B151-F31AB48DE004}" type="slidenum">
              <a:rPr lang="fr-FR" smtClean="0"/>
              <a:pPr/>
              <a:t>4</a:t>
            </a:fld>
            <a:endParaRPr lang="fr-F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242D02C5-6AC9-488F-BE5E-9B501F59E777}" type="slidenum">
              <a:rPr lang="fr-FR" smtClean="0"/>
              <a:pPr/>
              <a:t>5</a:t>
            </a:fld>
            <a:endParaRPr lang="fr-FR" smtClean="0"/>
          </a:p>
        </p:txBody>
      </p:sp>
      <p:sp>
        <p:nvSpPr>
          <p:cNvPr id="24579" name="Text Box 2"/>
          <p:cNvSpPr txBox="1">
            <a:spLocks noChangeArrowheads="1"/>
          </p:cNvSpPr>
          <p:nvPr/>
        </p:nvSpPr>
        <p:spPr bwMode="auto">
          <a:xfrm>
            <a:off x="1142467" y="685800"/>
            <a:ext cx="4573068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6400" cy="4208585"/>
          </a:xfrm>
          <a:noFill/>
          <a:ln/>
        </p:spPr>
        <p:txBody>
          <a:bodyPr wrap="none" anchor="ctr"/>
          <a:lstStyle/>
          <a:p>
            <a:endParaRPr lang="fr-FR" smtClean="0"/>
          </a:p>
        </p:txBody>
      </p:sp>
      <p:sp>
        <p:nvSpPr>
          <p:cNvPr id="24581" name="Text Box 4"/>
          <p:cNvSpPr txBox="1">
            <a:spLocks noChangeArrowheads="1"/>
          </p:cNvSpPr>
          <p:nvPr/>
        </p:nvSpPr>
        <p:spPr bwMode="auto">
          <a:xfrm>
            <a:off x="3885667" y="8685335"/>
            <a:ext cx="2970732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spcBef>
                <a:spcPct val="0"/>
              </a:spcBef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1B0C57B-A038-4559-9507-24E258F72EA5}" type="slidenum">
              <a:rPr lang="fr-FR" sz="1200" b="0">
                <a:solidFill>
                  <a:srgbClr val="000000"/>
                </a:solidFill>
                <a:latin typeface="Arial" charset="0"/>
              </a:rPr>
              <a:pPr algn="r">
                <a:spcBef>
                  <a:spcPct val="0"/>
                </a:spcBef>
                <a:buFont typeface="Times New Roman" pitchFamily="18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5</a:t>
            </a:fld>
            <a:endParaRPr lang="fr-FR" sz="1200" b="0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22532" name="Espace réservé du numéro de diapositive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2ED2D808-5D00-4052-A598-8571DA9128AF}" type="slidenum">
              <a:rPr lang="fr-FR" smtClean="0"/>
              <a:pPr/>
              <a:t>6</a:t>
            </a:fld>
            <a:endParaRPr lang="fr-F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24580" name="Espace réservé du numéro de diapositive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22C8F1A5-A8FB-4CBD-B42B-2EA3EA600BF8}" type="slidenum">
              <a:rPr lang="fr-FR" smtClean="0"/>
              <a:pPr/>
              <a:t>7</a:t>
            </a:fld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3EBE7-3071-7E44-AA88-229028F1337B}" type="datetimeFigureOut">
              <a:rPr lang="fr-FR" smtClean="0"/>
              <a:t>12/03/15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5503F-C7C4-7F4B-8187-B339D6C5304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0453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3EBE7-3071-7E44-AA88-229028F1337B}" type="datetimeFigureOut">
              <a:rPr lang="fr-FR" smtClean="0"/>
              <a:t>12/03/15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5503F-C7C4-7F4B-8187-B339D6C5304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5148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3EBE7-3071-7E44-AA88-229028F1337B}" type="datetimeFigureOut">
              <a:rPr lang="fr-FR" smtClean="0"/>
              <a:t>12/03/15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5503F-C7C4-7F4B-8187-B339D6C5304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8650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3EBE7-3071-7E44-AA88-229028F1337B}" type="datetimeFigureOut">
              <a:rPr lang="fr-FR" smtClean="0"/>
              <a:t>12/03/15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5503F-C7C4-7F4B-8187-B339D6C5304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0725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3EBE7-3071-7E44-AA88-229028F1337B}" type="datetimeFigureOut">
              <a:rPr lang="fr-FR" smtClean="0"/>
              <a:t>12/03/15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5503F-C7C4-7F4B-8187-B339D6C5304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6820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3EBE7-3071-7E44-AA88-229028F1337B}" type="datetimeFigureOut">
              <a:rPr lang="fr-FR" smtClean="0"/>
              <a:t>12/03/15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5503F-C7C4-7F4B-8187-B339D6C5304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9521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3EBE7-3071-7E44-AA88-229028F1337B}" type="datetimeFigureOut">
              <a:rPr lang="fr-FR" smtClean="0"/>
              <a:t>12/03/15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5503F-C7C4-7F4B-8187-B339D6C5304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0936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3EBE7-3071-7E44-AA88-229028F1337B}" type="datetimeFigureOut">
              <a:rPr lang="fr-FR" smtClean="0"/>
              <a:t>12/03/15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5503F-C7C4-7F4B-8187-B339D6C5304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4266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3EBE7-3071-7E44-AA88-229028F1337B}" type="datetimeFigureOut">
              <a:rPr lang="fr-FR" smtClean="0"/>
              <a:t>12/03/15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5503F-C7C4-7F4B-8187-B339D6C5304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999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3EBE7-3071-7E44-AA88-229028F1337B}" type="datetimeFigureOut">
              <a:rPr lang="fr-FR" smtClean="0"/>
              <a:t>12/03/15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5503F-C7C4-7F4B-8187-B339D6C5304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0618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3EBE7-3071-7E44-AA88-229028F1337B}" type="datetimeFigureOut">
              <a:rPr lang="fr-FR" smtClean="0"/>
              <a:t>12/03/15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5503F-C7C4-7F4B-8187-B339D6C5304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1822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B3EBE7-3071-7E44-AA88-229028F1337B}" type="datetimeFigureOut">
              <a:rPr lang="fr-FR" smtClean="0"/>
              <a:t>12/03/15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35503F-C7C4-7F4B-8187-B339D6C5304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059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tiff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4" Type="http://schemas.openxmlformats.org/officeDocument/2006/relationships/image" Target="../media/image8.tiff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/>
        </p:nvSpPr>
        <p:spPr>
          <a:xfrm>
            <a:off x="179388" y="44450"/>
            <a:ext cx="8686800" cy="777875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spcBef>
                <a:spcPct val="0"/>
              </a:spcBef>
              <a:buFont typeface="Times New Roman" pitchFamily="18" charset="0"/>
              <a:buNone/>
              <a:defRPr/>
            </a:pPr>
            <a:r>
              <a:rPr lang="fr-FR" sz="3600" b="0" kern="0" dirty="0" smtClean="0">
                <a:solidFill>
                  <a:srgbClr val="0C44B4"/>
                </a:solidFill>
                <a:latin typeface="+mj-lt"/>
                <a:ea typeface="+mj-ea"/>
                <a:cs typeface="+mj-cs"/>
              </a:rPr>
              <a:t>OHP total </a:t>
            </a:r>
            <a:r>
              <a:rPr lang="fr-FR" sz="3600" b="0" kern="0" dirty="0">
                <a:solidFill>
                  <a:srgbClr val="0C44B4"/>
                </a:solidFill>
                <a:latin typeface="+mj-lt"/>
                <a:ea typeface="+mj-ea"/>
                <a:cs typeface="+mj-cs"/>
              </a:rPr>
              <a:t>ozone </a:t>
            </a:r>
            <a:r>
              <a:rPr lang="fr-FR" sz="3600" b="0" kern="0" dirty="0" smtClean="0">
                <a:solidFill>
                  <a:srgbClr val="0C44B4"/>
                </a:solidFill>
                <a:latin typeface="+mj-lt"/>
                <a:ea typeface="+mj-ea"/>
                <a:cs typeface="+mj-cs"/>
              </a:rPr>
              <a:t>time </a:t>
            </a:r>
            <a:r>
              <a:rPr lang="fr-FR" sz="3600" b="0" kern="0" dirty="0" err="1" smtClean="0">
                <a:solidFill>
                  <a:srgbClr val="0C44B4"/>
                </a:solidFill>
                <a:latin typeface="+mj-lt"/>
                <a:ea typeface="+mj-ea"/>
                <a:cs typeface="+mj-cs"/>
              </a:rPr>
              <a:t>series</a:t>
            </a:r>
            <a:endParaRPr lang="fr-FR" sz="3600" b="0" kern="0" dirty="0">
              <a:solidFill>
                <a:srgbClr val="0C44B4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CE5AD4B-8E2B-4793-BED4-873F2ED0640F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cxnSp>
        <p:nvCxnSpPr>
          <p:cNvPr id="5124" name="Connecteur droit 17"/>
          <p:cNvCxnSpPr>
            <a:cxnSpLocks noChangeShapeType="1"/>
          </p:cNvCxnSpPr>
          <p:nvPr/>
        </p:nvCxnSpPr>
        <p:spPr bwMode="auto">
          <a:xfrm>
            <a:off x="0" y="836613"/>
            <a:ext cx="9144000" cy="0"/>
          </a:xfrm>
          <a:prstGeom prst="line">
            <a:avLst/>
          </a:prstGeom>
          <a:noFill/>
          <a:ln w="9525" algn="ctr">
            <a:solidFill>
              <a:srgbClr val="0070C0"/>
            </a:solidFill>
            <a:round/>
            <a:headEnd/>
            <a:tailEnd/>
          </a:ln>
        </p:spPr>
      </p:cxnSp>
      <p:sp>
        <p:nvSpPr>
          <p:cNvPr id="5127" name="ZoneTexte 9"/>
          <p:cNvSpPr txBox="1">
            <a:spLocks noChangeArrowheads="1"/>
          </p:cNvSpPr>
          <p:nvPr/>
        </p:nvSpPr>
        <p:spPr bwMode="auto">
          <a:xfrm>
            <a:off x="4427984" y="1268760"/>
            <a:ext cx="4716016" cy="308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60363" indent="-360363">
              <a:buFont typeface="Wingdings" pitchFamily="2" charset="2"/>
              <a:buChar char="Ø"/>
            </a:pPr>
            <a:r>
              <a:rPr lang="fr-FR" sz="2400" b="0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fr-FR" sz="2400" b="0" dirty="0" err="1" smtClean="0">
                <a:solidFill>
                  <a:schemeClr val="tx1"/>
                </a:solidFill>
                <a:latin typeface="Arial" charset="0"/>
              </a:rPr>
              <a:t>Difference</a:t>
            </a:r>
            <a:r>
              <a:rPr lang="fr-FR" sz="2400" b="0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fr-FR" sz="2400" b="0" dirty="0" err="1">
                <a:solidFill>
                  <a:schemeClr val="tx1"/>
                </a:solidFill>
                <a:latin typeface="Arial" charset="0"/>
              </a:rPr>
              <a:t>Dobson</a:t>
            </a:r>
            <a:r>
              <a:rPr lang="fr-FR" sz="2400" b="0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fr-FR" sz="2400" b="0" dirty="0" err="1">
                <a:solidFill>
                  <a:schemeClr val="tx1"/>
                </a:solidFill>
                <a:latin typeface="Arial" charset="0"/>
              </a:rPr>
              <a:t>with</a:t>
            </a:r>
            <a:r>
              <a:rPr lang="fr-FR" sz="2400" b="0" dirty="0">
                <a:solidFill>
                  <a:schemeClr val="tx1"/>
                </a:solidFill>
                <a:latin typeface="Arial" charset="0"/>
              </a:rPr>
              <a:t> respect to </a:t>
            </a:r>
            <a:r>
              <a:rPr lang="fr-FR" sz="2400" b="0" dirty="0" smtClean="0">
                <a:solidFill>
                  <a:schemeClr val="tx1"/>
                </a:solidFill>
                <a:latin typeface="Arial" charset="0"/>
              </a:rPr>
              <a:t>SAOZ </a:t>
            </a:r>
            <a:r>
              <a:rPr lang="fr-FR" sz="2400" b="0" dirty="0" err="1" smtClean="0">
                <a:solidFill>
                  <a:schemeClr val="tx1"/>
                </a:solidFill>
                <a:latin typeface="Arial" charset="0"/>
              </a:rPr>
              <a:t>at</a:t>
            </a:r>
            <a:r>
              <a:rPr lang="fr-FR" sz="2400" b="0" dirty="0" smtClean="0">
                <a:solidFill>
                  <a:schemeClr val="tx1"/>
                </a:solidFill>
                <a:latin typeface="Arial" charset="0"/>
              </a:rPr>
              <a:t> OHP:</a:t>
            </a:r>
            <a:endParaRPr lang="fr-FR" sz="2400" b="0" dirty="0">
              <a:solidFill>
                <a:schemeClr val="tx1"/>
              </a:solidFill>
              <a:latin typeface="Arial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sz="2400" b="0" dirty="0" smtClean="0">
                <a:solidFill>
                  <a:schemeClr val="tx1"/>
                </a:solidFill>
                <a:latin typeface="Arial" charset="0"/>
              </a:rPr>
              <a:t>  </a:t>
            </a:r>
            <a:r>
              <a:rPr lang="fr-FR" sz="2400" b="0" dirty="0" err="1" smtClean="0">
                <a:solidFill>
                  <a:schemeClr val="tx1"/>
                </a:solidFill>
                <a:latin typeface="Arial" charset="0"/>
              </a:rPr>
              <a:t>within</a:t>
            </a:r>
            <a:r>
              <a:rPr lang="fr-FR" sz="2400" b="0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fr-FR" sz="2400" b="0" dirty="0">
                <a:solidFill>
                  <a:schemeClr val="tx1"/>
                </a:solidFill>
                <a:latin typeface="Arial" charset="0"/>
              </a:rPr>
              <a:t>± 2% in 1992 – </a:t>
            </a:r>
            <a:r>
              <a:rPr lang="fr-FR" sz="2400" b="0" dirty="0" smtClean="0">
                <a:solidFill>
                  <a:schemeClr val="tx1"/>
                </a:solidFill>
                <a:latin typeface="Arial" charset="0"/>
              </a:rPr>
              <a:t>1999</a:t>
            </a:r>
          </a:p>
          <a:p>
            <a:pPr>
              <a:spcBef>
                <a:spcPts val="0"/>
              </a:spcBef>
              <a:buNone/>
            </a:pPr>
            <a:r>
              <a:rPr lang="fr-FR" sz="2400" b="0" dirty="0" smtClean="0">
                <a:solidFill>
                  <a:schemeClr val="tx1"/>
                </a:solidFill>
                <a:latin typeface="Arial" charset="0"/>
              </a:rPr>
              <a:t>               </a:t>
            </a:r>
            <a:r>
              <a:rPr lang="fr-FR" sz="2400" b="0" dirty="0">
                <a:solidFill>
                  <a:schemeClr val="tx1"/>
                </a:solidFill>
                <a:latin typeface="Arial" charset="0"/>
              </a:rPr>
              <a:t>± 5% in 2000 – 2010</a:t>
            </a:r>
          </a:p>
          <a:p>
            <a:pPr>
              <a:buFont typeface="Wingdings" pitchFamily="2" charset="2"/>
              <a:buChar char="Ø"/>
            </a:pPr>
            <a:r>
              <a:rPr lang="fr-FR" sz="2400" b="0" dirty="0" smtClean="0">
                <a:solidFill>
                  <a:schemeClr val="tx1"/>
                </a:solidFill>
                <a:latin typeface="Arial" charset="0"/>
              </a:rPr>
              <a:t>  </a:t>
            </a:r>
            <a:r>
              <a:rPr lang="fr-FR" sz="2400" b="0" dirty="0" err="1" smtClean="0">
                <a:solidFill>
                  <a:schemeClr val="tx1"/>
                </a:solidFill>
                <a:latin typeface="Arial" charset="0"/>
              </a:rPr>
              <a:t>Average</a:t>
            </a:r>
            <a:r>
              <a:rPr lang="fr-FR" sz="2400" b="0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fr-FR" sz="2400" b="0" dirty="0" err="1">
                <a:solidFill>
                  <a:schemeClr val="tx1"/>
                </a:solidFill>
                <a:latin typeface="Arial" charset="0"/>
              </a:rPr>
              <a:t>bias</a:t>
            </a:r>
            <a:r>
              <a:rPr lang="fr-FR" sz="2400" b="0" dirty="0">
                <a:solidFill>
                  <a:schemeClr val="tx1"/>
                </a:solidFill>
                <a:latin typeface="Arial" charset="0"/>
              </a:rPr>
              <a:t>: 0.33% ± 0.17%</a:t>
            </a:r>
          </a:p>
          <a:p>
            <a:pPr>
              <a:buFont typeface="Wingdings" pitchFamily="2" charset="2"/>
              <a:buChar char="Ø"/>
            </a:pPr>
            <a:r>
              <a:rPr lang="fr-FR" sz="2400" b="0" dirty="0" smtClean="0">
                <a:solidFill>
                  <a:schemeClr val="tx1"/>
                </a:solidFill>
                <a:latin typeface="Arial" charset="0"/>
              </a:rPr>
              <a:t>  Drift</a:t>
            </a:r>
            <a:r>
              <a:rPr lang="fr-FR" sz="2400" b="0" dirty="0">
                <a:solidFill>
                  <a:schemeClr val="tx1"/>
                </a:solidFill>
                <a:latin typeface="Arial" charset="0"/>
              </a:rPr>
              <a:t>: -0.12 ±0.12 %/</a:t>
            </a:r>
            <a:r>
              <a:rPr lang="fr-FR" sz="2400" b="0" dirty="0" err="1">
                <a:solidFill>
                  <a:schemeClr val="tx1"/>
                </a:solidFill>
                <a:latin typeface="Arial" charset="0"/>
              </a:rPr>
              <a:t>yr</a:t>
            </a:r>
            <a:endParaRPr lang="fr-FR" sz="2400" b="0" dirty="0">
              <a:solidFill>
                <a:schemeClr val="tx1"/>
              </a:solidFill>
              <a:latin typeface="Arial" charset="0"/>
            </a:endParaRPr>
          </a:p>
          <a:p>
            <a:pPr>
              <a:buFont typeface="Wingdings" pitchFamily="2" charset="2"/>
              <a:buNone/>
            </a:pPr>
            <a:r>
              <a:rPr lang="fr-FR" sz="2400" b="0" dirty="0">
                <a:solidFill>
                  <a:schemeClr val="tx1"/>
                </a:solidFill>
                <a:latin typeface="Arial" charset="0"/>
              </a:rPr>
              <a:t> </a:t>
            </a:r>
            <a:endParaRPr lang="fr-FR" sz="2400" dirty="0"/>
          </a:p>
        </p:txBody>
      </p:sp>
      <p:pic>
        <p:nvPicPr>
          <p:cNvPr id="5129" name="Picture 2"/>
          <p:cNvPicPr>
            <a:picLocks noChangeAspect="1" noChangeArrowheads="1"/>
          </p:cNvPicPr>
          <p:nvPr/>
        </p:nvPicPr>
        <p:blipFill>
          <a:blip r:embed="rId3" cstate="print"/>
          <a:srcRect r="5123" b="3670"/>
          <a:stretch>
            <a:fillRect/>
          </a:stretch>
        </p:blipFill>
        <p:spPr bwMode="auto">
          <a:xfrm>
            <a:off x="4426841" y="4149080"/>
            <a:ext cx="4556358" cy="201622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cxnSp>
        <p:nvCxnSpPr>
          <p:cNvPr id="9" name="Connecteur droit 17"/>
          <p:cNvCxnSpPr>
            <a:cxnSpLocks noChangeShapeType="1"/>
          </p:cNvCxnSpPr>
          <p:nvPr/>
        </p:nvCxnSpPr>
        <p:spPr bwMode="auto">
          <a:xfrm>
            <a:off x="0" y="6597352"/>
            <a:ext cx="9144000" cy="0"/>
          </a:xfrm>
          <a:prstGeom prst="line">
            <a:avLst/>
          </a:prstGeom>
          <a:noFill/>
          <a:ln w="9525" algn="ctr">
            <a:solidFill>
              <a:srgbClr val="0070C0"/>
            </a:solidFill>
            <a:round/>
            <a:headEnd/>
            <a:tailEnd/>
          </a:ln>
        </p:spPr>
      </p:cxnSp>
      <p:pic>
        <p:nvPicPr>
          <p:cNvPr id="10" name="Image 9" descr="TO3_Dobs_SAOZ_1983_2011new.tif"/>
          <p:cNvPicPr>
            <a:picLocks noChangeAspect="1"/>
          </p:cNvPicPr>
          <p:nvPr/>
        </p:nvPicPr>
        <p:blipFill>
          <a:blip r:embed="rId4" cstate="print"/>
          <a:srcRect l="6055" r="15786"/>
          <a:stretch>
            <a:fillRect/>
          </a:stretch>
        </p:blipFill>
        <p:spPr>
          <a:xfrm>
            <a:off x="107504" y="1124744"/>
            <a:ext cx="4176464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9940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/>
        </p:nvSpPr>
        <p:spPr>
          <a:xfrm>
            <a:off x="179388" y="44450"/>
            <a:ext cx="8686800" cy="777875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spcBef>
                <a:spcPct val="0"/>
              </a:spcBef>
              <a:buFont typeface="Times New Roman" pitchFamily="18" charset="0"/>
              <a:buNone/>
              <a:defRPr/>
            </a:pPr>
            <a:r>
              <a:rPr lang="fr-FR" sz="3600" b="0" kern="0" dirty="0">
                <a:solidFill>
                  <a:srgbClr val="0C44B4"/>
                </a:solidFill>
                <a:latin typeface="+mj-lt"/>
                <a:ea typeface="+mj-ea"/>
                <a:cs typeface="+mj-cs"/>
              </a:rPr>
              <a:t>Multiple </a:t>
            </a:r>
            <a:r>
              <a:rPr lang="fr-FR" sz="3600" b="0" kern="0" dirty="0" err="1">
                <a:solidFill>
                  <a:srgbClr val="0C44B4"/>
                </a:solidFill>
                <a:latin typeface="+mj-lt"/>
                <a:ea typeface="+mj-ea"/>
                <a:cs typeface="+mj-cs"/>
              </a:rPr>
              <a:t>regression</a:t>
            </a:r>
            <a:r>
              <a:rPr lang="fr-FR" sz="3600" b="0" kern="0" dirty="0">
                <a:solidFill>
                  <a:srgbClr val="0C44B4"/>
                </a:solidFill>
                <a:latin typeface="+mj-lt"/>
                <a:ea typeface="+mj-ea"/>
                <a:cs typeface="+mj-cs"/>
              </a:rPr>
              <a:t> </a:t>
            </a:r>
            <a:r>
              <a:rPr lang="fr-FR" sz="3600" b="0" kern="0" dirty="0" smtClean="0">
                <a:solidFill>
                  <a:srgbClr val="0C44B4"/>
                </a:solidFill>
                <a:latin typeface="+mj-lt"/>
                <a:ea typeface="+mj-ea"/>
                <a:cs typeface="+mj-cs"/>
              </a:rPr>
              <a:t>trend </a:t>
            </a:r>
            <a:r>
              <a:rPr lang="fr-FR" sz="3600" b="0" kern="0" dirty="0" err="1" smtClean="0">
                <a:solidFill>
                  <a:srgbClr val="0C44B4"/>
                </a:solidFill>
                <a:latin typeface="+mj-lt"/>
                <a:ea typeface="+mj-ea"/>
                <a:cs typeface="+mj-cs"/>
              </a:rPr>
              <a:t>results</a:t>
            </a:r>
            <a:endParaRPr lang="fr-FR" sz="3600" b="0" kern="0" dirty="0">
              <a:solidFill>
                <a:srgbClr val="0C44B4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F37F8D-48D5-401B-B22E-1D8006C151A0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cxnSp>
        <p:nvCxnSpPr>
          <p:cNvPr id="6148" name="Connecteur droit 17"/>
          <p:cNvCxnSpPr>
            <a:cxnSpLocks noChangeShapeType="1"/>
          </p:cNvCxnSpPr>
          <p:nvPr/>
        </p:nvCxnSpPr>
        <p:spPr bwMode="auto">
          <a:xfrm>
            <a:off x="0" y="836613"/>
            <a:ext cx="9144000" cy="0"/>
          </a:xfrm>
          <a:prstGeom prst="line">
            <a:avLst/>
          </a:prstGeom>
          <a:noFill/>
          <a:ln w="9525" algn="ctr">
            <a:solidFill>
              <a:srgbClr val="0070C0"/>
            </a:solidFill>
            <a:round/>
            <a:headEnd/>
            <a:tailEnd/>
          </a:ln>
        </p:spPr>
      </p:cxnSp>
      <p:sp>
        <p:nvSpPr>
          <p:cNvPr id="19" name="ZoneTexte 18"/>
          <p:cNvSpPr txBox="1"/>
          <p:nvPr/>
        </p:nvSpPr>
        <p:spPr>
          <a:xfrm>
            <a:off x="3814410" y="974127"/>
            <a:ext cx="5051778" cy="5278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2400" b="0" dirty="0" smtClean="0">
                <a:solidFill>
                  <a:schemeClr val="tx1"/>
                </a:solidFill>
                <a:latin typeface="+mn-lt"/>
              </a:rPr>
              <a:t>Data: 5 </a:t>
            </a:r>
            <a:r>
              <a:rPr lang="fr-FR" sz="2400" b="0" dirty="0" err="1" smtClean="0">
                <a:solidFill>
                  <a:schemeClr val="tx1"/>
                </a:solidFill>
                <a:latin typeface="+mn-lt"/>
              </a:rPr>
              <a:t>month</a:t>
            </a:r>
            <a:r>
              <a:rPr lang="fr-FR" sz="2400" b="0" dirty="0" smtClean="0">
                <a:solidFill>
                  <a:schemeClr val="tx1"/>
                </a:solidFill>
                <a:latin typeface="+mn-lt"/>
              </a:rPr>
              <a:t> running </a:t>
            </a:r>
            <a:r>
              <a:rPr lang="fr-FR" sz="2400" b="0" dirty="0" err="1" smtClean="0">
                <a:solidFill>
                  <a:schemeClr val="tx1"/>
                </a:solidFill>
                <a:latin typeface="+mn-lt"/>
              </a:rPr>
              <a:t>mean</a:t>
            </a:r>
            <a:endParaRPr lang="fr-FR" sz="2400" dirty="0" smtClean="0">
              <a:latin typeface="+mn-lt"/>
            </a:endParaRPr>
          </a:p>
          <a:p>
            <a:pPr marL="179388" indent="-179388">
              <a:spcBef>
                <a:spcPts val="600"/>
              </a:spcBef>
              <a:buFont typeface="Arial" pitchFamily="34" charset="0"/>
              <a:buChar char="•"/>
            </a:pPr>
            <a:r>
              <a:rPr lang="fr-FR" sz="2400" b="0" dirty="0" smtClean="0">
                <a:solidFill>
                  <a:schemeClr val="tx1"/>
                </a:solidFill>
                <a:latin typeface="+mn-lt"/>
              </a:rPr>
              <a:t>Model </a:t>
            </a:r>
            <a:r>
              <a:rPr lang="fr-FR" sz="2400" b="0" dirty="0" err="1" smtClean="0">
                <a:solidFill>
                  <a:schemeClr val="tx1"/>
                </a:solidFill>
                <a:latin typeface="+mn-lt"/>
              </a:rPr>
              <a:t>using</a:t>
            </a:r>
            <a:r>
              <a:rPr lang="fr-FR" sz="2400" b="0" dirty="0" smtClean="0">
                <a:solidFill>
                  <a:schemeClr val="tx1"/>
                </a:solidFill>
                <a:latin typeface="+mn-lt"/>
              </a:rPr>
              <a:t> QBO, </a:t>
            </a:r>
            <a:r>
              <a:rPr lang="fr-FR" sz="2400" b="0" dirty="0" err="1" smtClean="0">
                <a:solidFill>
                  <a:schemeClr val="tx1"/>
                </a:solidFill>
                <a:latin typeface="+mn-lt"/>
              </a:rPr>
              <a:t>solar</a:t>
            </a:r>
            <a:r>
              <a:rPr lang="fr-FR" sz="2400" b="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2400" b="0" dirty="0" err="1" smtClean="0">
                <a:solidFill>
                  <a:schemeClr val="tx1"/>
                </a:solidFill>
                <a:latin typeface="+mn-lt"/>
              </a:rPr>
              <a:t>flux,NAO</a:t>
            </a:r>
            <a:r>
              <a:rPr lang="fr-FR" sz="2400" b="0" dirty="0" smtClean="0">
                <a:solidFill>
                  <a:schemeClr val="tx1"/>
                </a:solidFill>
                <a:latin typeface="+mn-lt"/>
              </a:rPr>
              <a:t>, </a:t>
            </a:r>
            <a:r>
              <a:rPr lang="fr-FR" sz="2400" b="0" dirty="0" err="1" smtClean="0">
                <a:solidFill>
                  <a:schemeClr val="tx1"/>
                </a:solidFill>
                <a:latin typeface="+mn-lt"/>
              </a:rPr>
              <a:t>heat</a:t>
            </a:r>
            <a:r>
              <a:rPr lang="fr-FR" sz="2400" b="0" dirty="0" smtClean="0">
                <a:solidFill>
                  <a:schemeClr val="tx1"/>
                </a:solidFill>
                <a:latin typeface="+mn-lt"/>
              </a:rPr>
              <a:t> flux, </a:t>
            </a:r>
            <a:r>
              <a:rPr lang="fr-FR" sz="2400" b="0" dirty="0" err="1" smtClean="0">
                <a:solidFill>
                  <a:schemeClr val="tx1"/>
                </a:solidFill>
                <a:latin typeface="+mn-lt"/>
              </a:rPr>
              <a:t>aerosols</a:t>
            </a:r>
            <a:r>
              <a:rPr lang="fr-FR" sz="2400" b="0" dirty="0" smtClean="0">
                <a:solidFill>
                  <a:schemeClr val="tx1"/>
                </a:solidFill>
                <a:latin typeface="+mn-lt"/>
              </a:rPr>
              <a:t>, PWLT or EESC</a:t>
            </a:r>
          </a:p>
          <a:p>
            <a:pPr marL="179388" indent="-179388">
              <a:spcBef>
                <a:spcPts val="600"/>
              </a:spcBef>
              <a:buFont typeface="Arial" pitchFamily="34" charset="0"/>
              <a:buChar char="•"/>
            </a:pPr>
            <a:r>
              <a:rPr lang="fr-FR" sz="2400" b="0" dirty="0" err="1" smtClean="0">
                <a:solidFill>
                  <a:schemeClr val="tx1"/>
                </a:solidFill>
                <a:latin typeface="+mn-lt"/>
              </a:rPr>
              <a:t>Similar</a:t>
            </a:r>
            <a:r>
              <a:rPr lang="fr-FR" sz="2400" b="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2400" b="0" dirty="0" err="1" smtClean="0">
                <a:solidFill>
                  <a:schemeClr val="tx1"/>
                </a:solidFill>
                <a:latin typeface="+mn-lt"/>
              </a:rPr>
              <a:t>results</a:t>
            </a:r>
            <a:r>
              <a:rPr lang="fr-FR" sz="2400" b="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2400" b="0" dirty="0" err="1" smtClean="0">
                <a:solidFill>
                  <a:schemeClr val="tx1"/>
                </a:solidFill>
                <a:latin typeface="+mn-lt"/>
              </a:rPr>
              <a:t>using</a:t>
            </a:r>
            <a:r>
              <a:rPr lang="fr-FR" sz="2400" b="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2400" b="0" dirty="0" err="1" smtClean="0">
                <a:solidFill>
                  <a:schemeClr val="tx1"/>
                </a:solidFill>
                <a:latin typeface="+mn-lt"/>
              </a:rPr>
              <a:t>both</a:t>
            </a:r>
            <a:r>
              <a:rPr lang="fr-FR" sz="2400" b="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2400" b="0" dirty="0" err="1" smtClean="0">
                <a:solidFill>
                  <a:schemeClr val="tx1"/>
                </a:solidFill>
                <a:latin typeface="+mn-lt"/>
              </a:rPr>
              <a:t>models</a:t>
            </a:r>
            <a:endParaRPr lang="fr-FR" sz="2400" b="0" dirty="0" smtClean="0">
              <a:solidFill>
                <a:schemeClr val="tx1"/>
              </a:solidFill>
              <a:latin typeface="+mn-lt"/>
            </a:endParaRPr>
          </a:p>
          <a:p>
            <a:pPr>
              <a:spcBef>
                <a:spcPts val="600"/>
              </a:spcBef>
              <a:buClr>
                <a:srgbClr val="0C44B4"/>
              </a:buClr>
              <a:buFont typeface="Arial" pitchFamily="34" charset="0"/>
              <a:buChar char="•"/>
            </a:pPr>
            <a:r>
              <a:rPr lang="fr-FR" sz="2400" b="0" dirty="0" smtClean="0">
                <a:solidFill>
                  <a:srgbClr val="0C44B4"/>
                </a:solidFill>
                <a:latin typeface="+mn-lt"/>
              </a:rPr>
              <a:t> Influence of </a:t>
            </a:r>
            <a:r>
              <a:rPr lang="fr-FR" sz="2400" b="0" dirty="0" err="1" smtClean="0">
                <a:solidFill>
                  <a:srgbClr val="0C44B4"/>
                </a:solidFill>
                <a:latin typeface="+mn-lt"/>
              </a:rPr>
              <a:t>proxies</a:t>
            </a:r>
            <a:r>
              <a:rPr lang="fr-FR" sz="2400" b="0" dirty="0" smtClean="0">
                <a:solidFill>
                  <a:srgbClr val="0C44B4"/>
                </a:solidFill>
                <a:latin typeface="+mn-lt"/>
              </a:rPr>
              <a:t>:</a:t>
            </a:r>
          </a:p>
          <a:p>
            <a:pPr marL="179388" lvl="1" indent="0">
              <a:spcBef>
                <a:spcPts val="600"/>
              </a:spcBef>
              <a:buNone/>
            </a:pPr>
            <a:r>
              <a:rPr lang="fr-FR" sz="2400" b="0" dirty="0" err="1" smtClean="0">
                <a:solidFill>
                  <a:schemeClr val="tx1"/>
                </a:solidFill>
                <a:latin typeface="+mn-lt"/>
              </a:rPr>
              <a:t>Low</a:t>
            </a:r>
            <a:r>
              <a:rPr lang="fr-FR" sz="2400" b="0" dirty="0" smtClean="0">
                <a:solidFill>
                  <a:schemeClr val="tx1"/>
                </a:solidFill>
                <a:latin typeface="+mn-lt"/>
              </a:rPr>
              <a:t> ozone values </a:t>
            </a:r>
            <a:r>
              <a:rPr lang="fr-FR" sz="2400" b="0" dirty="0" err="1" smtClean="0">
                <a:solidFill>
                  <a:schemeClr val="tx1"/>
                </a:solidFill>
                <a:latin typeface="+mn-lt"/>
              </a:rPr>
              <a:t>mainly</a:t>
            </a:r>
            <a:r>
              <a:rPr lang="fr-FR" sz="2400" b="0" dirty="0" smtClean="0">
                <a:solidFill>
                  <a:schemeClr val="tx1"/>
                </a:solidFill>
                <a:latin typeface="+mn-lt"/>
              </a:rPr>
              <a:t> due to QBO </a:t>
            </a:r>
            <a:r>
              <a:rPr lang="fr-FR" sz="2400" b="0" dirty="0" err="1" smtClean="0">
                <a:solidFill>
                  <a:schemeClr val="tx1"/>
                </a:solidFill>
                <a:latin typeface="+mn-lt"/>
              </a:rPr>
              <a:t>west</a:t>
            </a:r>
            <a:r>
              <a:rPr lang="fr-FR" sz="2400" b="0" dirty="0" smtClean="0">
                <a:solidFill>
                  <a:schemeClr val="tx1"/>
                </a:solidFill>
                <a:latin typeface="+mn-lt"/>
              </a:rPr>
              <a:t>. phase, </a:t>
            </a:r>
            <a:r>
              <a:rPr lang="fr-FR" sz="2400" b="0" dirty="0" err="1" smtClean="0">
                <a:solidFill>
                  <a:schemeClr val="tx1"/>
                </a:solidFill>
                <a:latin typeface="+mn-lt"/>
              </a:rPr>
              <a:t>low</a:t>
            </a:r>
            <a:r>
              <a:rPr lang="fr-FR" sz="2400" b="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2400" b="0" dirty="0" err="1" smtClean="0">
                <a:solidFill>
                  <a:schemeClr val="tx1"/>
                </a:solidFill>
                <a:latin typeface="+mn-lt"/>
              </a:rPr>
              <a:t>heat</a:t>
            </a:r>
            <a:r>
              <a:rPr lang="fr-FR" sz="2400" b="0" dirty="0" smtClean="0">
                <a:solidFill>
                  <a:schemeClr val="tx1"/>
                </a:solidFill>
                <a:latin typeface="+mn-lt"/>
              </a:rPr>
              <a:t> flux and Pinatubo </a:t>
            </a:r>
            <a:r>
              <a:rPr lang="fr-FR" sz="2400" b="0" dirty="0" err="1" smtClean="0">
                <a:solidFill>
                  <a:schemeClr val="tx1"/>
                </a:solidFill>
                <a:latin typeface="+mn-lt"/>
              </a:rPr>
              <a:t>aerosols</a:t>
            </a:r>
            <a:r>
              <a:rPr lang="fr-FR" sz="2400" b="0" dirty="0" smtClean="0">
                <a:solidFill>
                  <a:schemeClr val="tx1"/>
                </a:solidFill>
                <a:latin typeface="+mn-lt"/>
              </a:rPr>
              <a:t> in the 1990s </a:t>
            </a:r>
          </a:p>
          <a:p>
            <a:pPr marL="179388" lvl="1" indent="0">
              <a:spcBef>
                <a:spcPts val="0"/>
              </a:spcBef>
              <a:buNone/>
            </a:pPr>
            <a:r>
              <a:rPr lang="fr-FR" sz="2400" b="0" dirty="0" smtClean="0">
                <a:solidFill>
                  <a:schemeClr val="tx1"/>
                </a:solidFill>
                <a:latin typeface="+mn-lt"/>
              </a:rPr>
              <a:t>(</a:t>
            </a:r>
            <a:r>
              <a:rPr lang="fr-FR" sz="2400" b="0" dirty="0" err="1" smtClean="0">
                <a:solidFill>
                  <a:schemeClr val="tx1"/>
                </a:solidFill>
                <a:latin typeface="+mn-lt"/>
              </a:rPr>
              <a:t>e.g</a:t>
            </a:r>
            <a:r>
              <a:rPr lang="fr-FR" sz="2400" b="0" dirty="0" smtClean="0">
                <a:solidFill>
                  <a:schemeClr val="tx1"/>
                </a:solidFill>
                <a:latin typeface="+mn-lt"/>
              </a:rPr>
              <a:t>. 1990, 1995, 1997, 2002)</a:t>
            </a:r>
          </a:p>
          <a:p>
            <a:pPr marL="179388" lvl="1" indent="0">
              <a:spcBef>
                <a:spcPts val="600"/>
              </a:spcBef>
              <a:buNone/>
            </a:pPr>
            <a:r>
              <a:rPr lang="fr-FR" sz="2400" b="0" dirty="0" smtClean="0">
                <a:solidFill>
                  <a:schemeClr val="tx1"/>
                </a:solidFill>
                <a:latin typeface="+mn-lt"/>
              </a:rPr>
              <a:t>Large anomalies: QBO </a:t>
            </a:r>
            <a:r>
              <a:rPr lang="fr-FR" sz="2400" b="0" dirty="0" err="1" smtClean="0">
                <a:solidFill>
                  <a:schemeClr val="tx1"/>
                </a:solidFill>
                <a:latin typeface="+mn-lt"/>
              </a:rPr>
              <a:t>east</a:t>
            </a:r>
            <a:r>
              <a:rPr lang="fr-FR" sz="2400" b="0" dirty="0" smtClean="0">
                <a:solidFill>
                  <a:schemeClr val="tx1"/>
                </a:solidFill>
                <a:latin typeface="+mn-lt"/>
              </a:rPr>
              <a:t>. phase, large </a:t>
            </a:r>
            <a:r>
              <a:rPr lang="fr-FR" sz="2400" b="0" dirty="0" err="1" smtClean="0">
                <a:solidFill>
                  <a:schemeClr val="tx1"/>
                </a:solidFill>
                <a:latin typeface="+mn-lt"/>
              </a:rPr>
              <a:t>heat</a:t>
            </a:r>
            <a:r>
              <a:rPr lang="fr-FR" sz="2400" b="0" dirty="0" smtClean="0">
                <a:solidFill>
                  <a:schemeClr val="tx1"/>
                </a:solidFill>
                <a:latin typeface="+mn-lt"/>
              </a:rPr>
              <a:t> flux, </a:t>
            </a:r>
            <a:r>
              <a:rPr lang="fr-FR" sz="2400" b="0" dirty="0" err="1" smtClean="0">
                <a:solidFill>
                  <a:schemeClr val="tx1"/>
                </a:solidFill>
                <a:latin typeface="+mn-lt"/>
              </a:rPr>
              <a:t>negative</a:t>
            </a:r>
            <a:r>
              <a:rPr lang="fr-FR" sz="2400" b="0" dirty="0" smtClean="0">
                <a:solidFill>
                  <a:schemeClr val="tx1"/>
                </a:solidFill>
                <a:latin typeface="+mn-lt"/>
              </a:rPr>
              <a:t> NAO index (</a:t>
            </a:r>
            <a:r>
              <a:rPr lang="fr-FR" sz="2400" b="0" dirty="0" err="1" smtClean="0">
                <a:solidFill>
                  <a:schemeClr val="tx1"/>
                </a:solidFill>
                <a:latin typeface="+mn-lt"/>
              </a:rPr>
              <a:t>e.g</a:t>
            </a:r>
            <a:r>
              <a:rPr lang="fr-FR" sz="2400" b="0" dirty="0" smtClean="0">
                <a:solidFill>
                  <a:schemeClr val="tx1"/>
                </a:solidFill>
                <a:latin typeface="+mn-lt"/>
              </a:rPr>
              <a:t>. 1986, 1987, 2009, 2010)</a:t>
            </a:r>
          </a:p>
          <a:p>
            <a:pPr>
              <a:buNone/>
            </a:pPr>
            <a:endParaRPr lang="fr-FR" sz="2400" dirty="0">
              <a:latin typeface="+mj-lt"/>
            </a:endParaRPr>
          </a:p>
        </p:txBody>
      </p:sp>
      <p:cxnSp>
        <p:nvCxnSpPr>
          <p:cNvPr id="25" name="Connecteur droit 17"/>
          <p:cNvCxnSpPr>
            <a:cxnSpLocks noChangeShapeType="1"/>
          </p:cNvCxnSpPr>
          <p:nvPr/>
        </p:nvCxnSpPr>
        <p:spPr bwMode="auto">
          <a:xfrm>
            <a:off x="0" y="6597352"/>
            <a:ext cx="9144000" cy="0"/>
          </a:xfrm>
          <a:prstGeom prst="line">
            <a:avLst/>
          </a:prstGeom>
          <a:noFill/>
          <a:ln w="9525" algn="ctr">
            <a:solidFill>
              <a:srgbClr val="0070C0"/>
            </a:solidFill>
            <a:round/>
            <a:headEnd/>
            <a:tailEnd/>
          </a:ln>
        </p:spPr>
      </p:cxnSp>
      <p:pic>
        <p:nvPicPr>
          <p:cNvPr id="30" name="Image 29" descr="TO3_Model-PWT-EESC_1983_2012.tif"/>
          <p:cNvPicPr>
            <a:picLocks noChangeAspect="1"/>
          </p:cNvPicPr>
          <p:nvPr/>
        </p:nvPicPr>
        <p:blipFill>
          <a:blip r:embed="rId3" cstate="print"/>
          <a:srcRect l="7980" r="17290"/>
          <a:stretch>
            <a:fillRect/>
          </a:stretch>
        </p:blipFill>
        <p:spPr>
          <a:xfrm>
            <a:off x="35496" y="836613"/>
            <a:ext cx="3585528" cy="3592109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112541" y="4679708"/>
            <a:ext cx="3898229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Long </a:t>
            </a:r>
            <a:r>
              <a:rPr lang="fr-FR" sz="2400" dirty="0" err="1" smtClean="0"/>
              <a:t>term</a:t>
            </a:r>
            <a:r>
              <a:rPr lang="fr-FR" sz="2400" dirty="0" smtClean="0"/>
              <a:t> ozone </a:t>
            </a:r>
            <a:r>
              <a:rPr lang="fr-FR" sz="2400" dirty="0" err="1" smtClean="0"/>
              <a:t>evolution</a:t>
            </a:r>
            <a:r>
              <a:rPr lang="fr-FR" sz="2400" dirty="0" smtClean="0"/>
              <a:t>:</a:t>
            </a:r>
          </a:p>
          <a:p>
            <a:r>
              <a:rPr lang="fr-FR" sz="2400" dirty="0" smtClean="0"/>
              <a:t>PWLT: </a:t>
            </a:r>
            <a:r>
              <a:rPr lang="fr-FR" sz="2400" dirty="0" err="1" smtClean="0"/>
              <a:t>Piecewise</a:t>
            </a:r>
            <a:r>
              <a:rPr lang="fr-FR" sz="2400" dirty="0" smtClean="0"/>
              <a:t> </a:t>
            </a:r>
            <a:r>
              <a:rPr lang="fr-FR" sz="2400" dirty="0" err="1" smtClean="0"/>
              <a:t>linear</a:t>
            </a:r>
            <a:r>
              <a:rPr lang="fr-FR" sz="2400" dirty="0" smtClean="0"/>
              <a:t> trend</a:t>
            </a:r>
          </a:p>
          <a:p>
            <a:r>
              <a:rPr lang="fr-FR" sz="2400" dirty="0" smtClean="0"/>
              <a:t>EESC: ODS </a:t>
            </a:r>
            <a:r>
              <a:rPr lang="fr-FR" sz="2400" dirty="0" err="1" smtClean="0"/>
              <a:t>evolution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2220634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/>
        </p:nvSpPr>
        <p:spPr>
          <a:xfrm>
            <a:off x="179388" y="44450"/>
            <a:ext cx="8686800" cy="777875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spcBef>
                <a:spcPct val="0"/>
              </a:spcBef>
              <a:buFont typeface="Times New Roman" pitchFamily="18" charset="0"/>
              <a:buNone/>
              <a:defRPr/>
            </a:pPr>
            <a:r>
              <a:rPr lang="fr-FR" sz="3600" b="0" kern="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OHP total ozone trends</a:t>
            </a: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3D6CC3B-2627-44E0-8BF0-42ABB9EE102F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cxnSp>
        <p:nvCxnSpPr>
          <p:cNvPr id="7172" name="Connecteur droit 17"/>
          <p:cNvCxnSpPr>
            <a:cxnSpLocks noChangeShapeType="1"/>
          </p:cNvCxnSpPr>
          <p:nvPr/>
        </p:nvCxnSpPr>
        <p:spPr bwMode="auto">
          <a:xfrm>
            <a:off x="0" y="836613"/>
            <a:ext cx="9144000" cy="0"/>
          </a:xfrm>
          <a:prstGeom prst="line">
            <a:avLst/>
          </a:prstGeom>
          <a:noFill/>
          <a:ln w="9525" algn="ctr">
            <a:solidFill>
              <a:srgbClr val="0070C0"/>
            </a:solidFill>
            <a:round/>
            <a:headEnd/>
            <a:tailEnd/>
          </a:ln>
        </p:spPr>
      </p:cxnSp>
      <p:sp>
        <p:nvSpPr>
          <p:cNvPr id="14" name="ZoneTexte 13"/>
          <p:cNvSpPr txBox="1"/>
          <p:nvPr/>
        </p:nvSpPr>
        <p:spPr>
          <a:xfrm>
            <a:off x="5508104" y="1475874"/>
            <a:ext cx="3491880" cy="4329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r-FR" sz="2400" b="0" dirty="0" err="1" smtClean="0">
                <a:solidFill>
                  <a:schemeClr val="tx1"/>
                </a:solidFill>
                <a:latin typeface="+mn-lt"/>
              </a:rPr>
              <a:t>Annual</a:t>
            </a:r>
            <a:r>
              <a:rPr lang="fr-FR" sz="2400" b="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2400" b="0" dirty="0" err="1" smtClean="0">
                <a:solidFill>
                  <a:schemeClr val="tx1"/>
                </a:solidFill>
                <a:latin typeface="+mn-lt"/>
              </a:rPr>
              <a:t>average</a:t>
            </a:r>
            <a:endParaRPr lang="fr-FR" sz="2400" b="0" dirty="0" smtClean="0">
              <a:solidFill>
                <a:schemeClr val="tx1"/>
              </a:solidFill>
              <a:latin typeface="+mn-lt"/>
            </a:endParaRPr>
          </a:p>
          <a:p>
            <a:pPr>
              <a:buNone/>
            </a:pPr>
            <a:r>
              <a:rPr lang="fr-FR" sz="2400" b="0" dirty="0" smtClean="0">
                <a:solidFill>
                  <a:schemeClr val="tx1"/>
                </a:solidFill>
                <a:latin typeface="+mn-lt"/>
              </a:rPr>
              <a:t>PWLT (DU/</a:t>
            </a:r>
            <a:r>
              <a:rPr lang="fr-FR" sz="2400" b="0" dirty="0" err="1" smtClean="0">
                <a:solidFill>
                  <a:schemeClr val="tx1"/>
                </a:solidFill>
                <a:latin typeface="+mn-lt"/>
              </a:rPr>
              <a:t>yr</a:t>
            </a:r>
            <a:r>
              <a:rPr lang="fr-FR" sz="2400" b="0" dirty="0" smtClean="0">
                <a:solidFill>
                  <a:schemeClr val="tx1"/>
                </a:solidFill>
                <a:latin typeface="+mn-lt"/>
              </a:rPr>
              <a:t>)</a:t>
            </a:r>
          </a:p>
          <a:p>
            <a:pPr>
              <a:buNone/>
            </a:pPr>
            <a:r>
              <a:rPr lang="fr-FR" sz="2000" b="0" dirty="0" err="1" smtClean="0">
                <a:solidFill>
                  <a:schemeClr val="tx1"/>
                </a:solidFill>
                <a:latin typeface="+mn-lt"/>
              </a:rPr>
              <a:t>Pre</a:t>
            </a:r>
            <a:r>
              <a:rPr lang="fr-FR" sz="2000" b="0" dirty="0" smtClean="0">
                <a:solidFill>
                  <a:schemeClr val="tx1"/>
                </a:solidFill>
                <a:latin typeface="+mn-lt"/>
              </a:rPr>
              <a:t>-1997: -1.26 ± 0.24</a:t>
            </a:r>
          </a:p>
          <a:p>
            <a:pPr>
              <a:buNone/>
            </a:pPr>
            <a:r>
              <a:rPr lang="fr-FR" sz="2000" b="0" dirty="0" smtClean="0">
                <a:solidFill>
                  <a:schemeClr val="tx1"/>
                </a:solidFill>
                <a:latin typeface="+mn-lt"/>
              </a:rPr>
              <a:t>Post 1997: 0.23  ± 0.22</a:t>
            </a:r>
          </a:p>
          <a:p>
            <a:pPr>
              <a:spcBef>
                <a:spcPts val="1200"/>
              </a:spcBef>
              <a:buNone/>
            </a:pPr>
            <a:r>
              <a:rPr lang="fr-FR" sz="2400" b="0" dirty="0" smtClean="0">
                <a:solidFill>
                  <a:schemeClr val="tx1"/>
                </a:solidFill>
                <a:latin typeface="+mn-lt"/>
              </a:rPr>
              <a:t>EESC (DU/</a:t>
            </a:r>
            <a:r>
              <a:rPr lang="fr-FR" sz="2400" b="0" dirty="0" err="1" smtClean="0">
                <a:solidFill>
                  <a:schemeClr val="tx1"/>
                </a:solidFill>
                <a:latin typeface="+mn-lt"/>
              </a:rPr>
              <a:t>yr</a:t>
            </a:r>
            <a:r>
              <a:rPr lang="fr-FR" sz="2400" b="0" dirty="0" smtClean="0">
                <a:solidFill>
                  <a:schemeClr val="tx1"/>
                </a:solidFill>
                <a:latin typeface="+mn-lt"/>
              </a:rPr>
              <a:t>)</a:t>
            </a:r>
          </a:p>
          <a:p>
            <a:pPr>
              <a:buNone/>
            </a:pPr>
            <a:r>
              <a:rPr lang="fr-FR" sz="2000" b="0" dirty="0" err="1" smtClean="0">
                <a:solidFill>
                  <a:schemeClr val="tx1"/>
                </a:solidFill>
                <a:latin typeface="+mn-lt"/>
              </a:rPr>
              <a:t>Pre</a:t>
            </a:r>
            <a:r>
              <a:rPr lang="fr-FR" sz="2000" b="0" dirty="0" smtClean="0">
                <a:solidFill>
                  <a:schemeClr val="tx1"/>
                </a:solidFill>
                <a:latin typeface="+mn-lt"/>
              </a:rPr>
              <a:t>-</a:t>
            </a:r>
            <a:r>
              <a:rPr lang="fr-FR" sz="2000" b="0" dirty="0" err="1" smtClean="0">
                <a:solidFill>
                  <a:schemeClr val="tx1"/>
                </a:solidFill>
                <a:latin typeface="+mn-lt"/>
              </a:rPr>
              <a:t>turnaround</a:t>
            </a:r>
            <a:r>
              <a:rPr lang="fr-FR" sz="2000" b="0" dirty="0" smtClean="0">
                <a:solidFill>
                  <a:schemeClr val="tx1"/>
                </a:solidFill>
                <a:latin typeface="+mn-lt"/>
              </a:rPr>
              <a:t>: -1.18 ± 0.22</a:t>
            </a:r>
          </a:p>
          <a:p>
            <a:pPr>
              <a:buNone/>
            </a:pPr>
            <a:r>
              <a:rPr lang="fr-FR" sz="2000" b="0" dirty="0" smtClean="0">
                <a:solidFill>
                  <a:schemeClr val="tx1"/>
                </a:solidFill>
                <a:latin typeface="+mn-lt"/>
              </a:rPr>
              <a:t>Post-</a:t>
            </a:r>
            <a:r>
              <a:rPr lang="fr-FR" sz="2000" b="0" dirty="0" err="1" smtClean="0">
                <a:solidFill>
                  <a:schemeClr val="tx1"/>
                </a:solidFill>
                <a:latin typeface="+mn-lt"/>
              </a:rPr>
              <a:t>turnaround</a:t>
            </a:r>
            <a:r>
              <a:rPr lang="fr-FR" sz="2000" b="0" dirty="0" smtClean="0">
                <a:solidFill>
                  <a:schemeClr val="tx1"/>
                </a:solidFill>
                <a:latin typeface="+mn-lt"/>
              </a:rPr>
              <a:t>: 0.43 ± 0.1</a:t>
            </a:r>
          </a:p>
          <a:p>
            <a:pPr>
              <a:buNone/>
            </a:pPr>
            <a:r>
              <a:rPr lang="fr-FR" sz="2000" b="0" dirty="0" err="1" smtClean="0">
                <a:solidFill>
                  <a:schemeClr val="tx1"/>
                </a:solidFill>
                <a:latin typeface="+mn-lt"/>
              </a:rPr>
              <a:t>Turnaround</a:t>
            </a:r>
            <a:r>
              <a:rPr lang="fr-FR" sz="2000" b="0" dirty="0" smtClean="0">
                <a:solidFill>
                  <a:schemeClr val="tx1"/>
                </a:solidFill>
                <a:latin typeface="+mn-lt"/>
              </a:rPr>
              <a:t>: 1997</a:t>
            </a:r>
          </a:p>
          <a:p>
            <a:pPr>
              <a:buNone/>
            </a:pPr>
            <a:endParaRPr lang="fr-FR" sz="2000" b="0" dirty="0" smtClean="0">
              <a:solidFill>
                <a:schemeClr val="tx1"/>
              </a:solidFill>
              <a:latin typeface="+mn-lt"/>
            </a:endParaRPr>
          </a:p>
          <a:p>
            <a:pPr>
              <a:buNone/>
            </a:pPr>
            <a:endParaRPr lang="fr-FR" sz="2000" b="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6" name="Image 15" descr="TO3_Trends_PWLT_EESC_1983_2011.tif"/>
          <p:cNvPicPr>
            <a:picLocks noChangeAspect="1"/>
          </p:cNvPicPr>
          <p:nvPr/>
        </p:nvPicPr>
        <p:blipFill>
          <a:blip r:embed="rId3" cstate="print"/>
          <a:srcRect l="4043" r="5670"/>
          <a:stretch>
            <a:fillRect/>
          </a:stretch>
        </p:blipFill>
        <p:spPr>
          <a:xfrm>
            <a:off x="179512" y="1362203"/>
            <a:ext cx="5184576" cy="4299045"/>
          </a:xfrm>
          <a:prstGeom prst="rect">
            <a:avLst/>
          </a:prstGeom>
        </p:spPr>
      </p:pic>
      <p:cxnSp>
        <p:nvCxnSpPr>
          <p:cNvPr id="9" name="Connecteur droit 17"/>
          <p:cNvCxnSpPr>
            <a:cxnSpLocks noChangeShapeType="1"/>
          </p:cNvCxnSpPr>
          <p:nvPr/>
        </p:nvCxnSpPr>
        <p:spPr bwMode="auto">
          <a:xfrm>
            <a:off x="0" y="6597352"/>
            <a:ext cx="9144000" cy="0"/>
          </a:xfrm>
          <a:prstGeom prst="line">
            <a:avLst/>
          </a:prstGeom>
          <a:noFill/>
          <a:ln w="9525" algn="ctr">
            <a:solidFill>
              <a:srgbClr val="0070C0"/>
            </a:solidFill>
            <a:round/>
            <a:headEnd/>
            <a:tailEnd/>
          </a:ln>
        </p:spPr>
      </p:cxnSp>
    </p:spTree>
    <p:extLst>
      <p:ext uri="{BB962C8B-B14F-4D97-AF65-F5344CB8AC3E}">
        <p14:creationId xmlns:p14="http://schemas.microsoft.com/office/powerpoint/2010/main" val="4545165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/>
        </p:nvSpPr>
        <p:spPr>
          <a:xfrm>
            <a:off x="179388" y="44450"/>
            <a:ext cx="8686800" cy="777875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spcBef>
                <a:spcPct val="0"/>
              </a:spcBef>
              <a:buFont typeface="Times New Roman" pitchFamily="18" charset="0"/>
              <a:buNone/>
              <a:defRPr/>
            </a:pPr>
            <a:r>
              <a:rPr lang="fr-FR" sz="3600" b="0" kern="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Ozone vertical distribution</a:t>
            </a: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D0E423-8E75-44B8-B171-D69026F4F5E0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cxnSp>
        <p:nvCxnSpPr>
          <p:cNvPr id="8196" name="Connecteur droit 17"/>
          <p:cNvCxnSpPr>
            <a:cxnSpLocks noChangeShapeType="1"/>
          </p:cNvCxnSpPr>
          <p:nvPr/>
        </p:nvCxnSpPr>
        <p:spPr bwMode="auto">
          <a:xfrm>
            <a:off x="0" y="836613"/>
            <a:ext cx="9144000" cy="0"/>
          </a:xfrm>
          <a:prstGeom prst="line">
            <a:avLst/>
          </a:prstGeom>
          <a:noFill/>
          <a:ln w="9525" algn="ctr">
            <a:solidFill>
              <a:srgbClr val="0070C0"/>
            </a:solidFill>
            <a:round/>
            <a:headEnd/>
            <a:tailEnd/>
          </a:ln>
        </p:spPr>
      </p:cxnSp>
      <p:pic>
        <p:nvPicPr>
          <p:cNvPr id="8198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864726"/>
            <a:ext cx="4392290" cy="580463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9" name="ZoneTexte 8"/>
          <p:cNvSpPr txBox="1"/>
          <p:nvPr/>
        </p:nvSpPr>
        <p:spPr>
          <a:xfrm>
            <a:off x="4572000" y="1268413"/>
            <a:ext cx="4248150" cy="423705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fr-FR" sz="2400" b="0" dirty="0">
                <a:solidFill>
                  <a:schemeClr val="tx1"/>
                </a:solidFill>
                <a:latin typeface="Arial" pitchFamily="34" charset="0"/>
              </a:rPr>
              <a:t>Data </a:t>
            </a:r>
            <a:r>
              <a:rPr lang="fr-FR" sz="2400" b="0" dirty="0" smtClean="0">
                <a:solidFill>
                  <a:schemeClr val="tx1"/>
                </a:solidFill>
                <a:latin typeface="Arial" pitchFamily="34" charset="0"/>
              </a:rPr>
              <a:t>records </a:t>
            </a:r>
            <a:r>
              <a:rPr lang="fr-FR" sz="2400" b="0" dirty="0" err="1" smtClean="0">
                <a:solidFill>
                  <a:schemeClr val="tx1"/>
                </a:solidFill>
                <a:latin typeface="Arial" pitchFamily="34" charset="0"/>
              </a:rPr>
              <a:t>at</a:t>
            </a:r>
            <a:r>
              <a:rPr lang="fr-FR" sz="2400" b="0" dirty="0" smtClean="0">
                <a:solidFill>
                  <a:schemeClr val="tx1"/>
                </a:solidFill>
                <a:latin typeface="Arial" pitchFamily="34" charset="0"/>
              </a:rPr>
              <a:t>/</a:t>
            </a:r>
            <a:r>
              <a:rPr lang="fr-FR" sz="2400" b="0" dirty="0" err="1" smtClean="0">
                <a:solidFill>
                  <a:schemeClr val="tx1"/>
                </a:solidFill>
                <a:latin typeface="Arial" pitchFamily="34" charset="0"/>
              </a:rPr>
              <a:t>around</a:t>
            </a:r>
            <a:r>
              <a:rPr lang="fr-FR" sz="2400" b="0" dirty="0" smtClean="0">
                <a:solidFill>
                  <a:schemeClr val="tx1"/>
                </a:solidFill>
                <a:latin typeface="Arial" pitchFamily="34" charset="0"/>
              </a:rPr>
              <a:t> OHP</a:t>
            </a:r>
            <a:endParaRPr lang="fr-FR" sz="2400" b="0" dirty="0">
              <a:solidFill>
                <a:schemeClr val="tx1"/>
              </a:solidFill>
              <a:latin typeface="Arial" pitchFamily="34" charset="0"/>
            </a:endParaRPr>
          </a:p>
          <a:p>
            <a:pPr marL="179388" indent="-179388">
              <a:buFont typeface="Arial" pitchFamily="34" charset="0"/>
              <a:buChar char="•"/>
              <a:defRPr/>
            </a:pPr>
            <a:r>
              <a:rPr lang="fr-FR" sz="2000" b="0" dirty="0">
                <a:solidFill>
                  <a:schemeClr val="tx1"/>
                </a:solidFill>
                <a:latin typeface="Arial" pitchFamily="34" charset="0"/>
              </a:rPr>
              <a:t> Lidar: 1985 – </a:t>
            </a:r>
            <a:r>
              <a:rPr lang="fr-FR" sz="2000" b="0" dirty="0" err="1">
                <a:solidFill>
                  <a:schemeClr val="tx1"/>
                </a:solidFill>
                <a:latin typeface="Arial" pitchFamily="34" charset="0"/>
              </a:rPr>
              <a:t>present</a:t>
            </a:r>
            <a:endParaRPr lang="fr-FR" sz="2000" b="0" dirty="0">
              <a:solidFill>
                <a:schemeClr val="tx1"/>
              </a:solidFill>
              <a:latin typeface="Arial" pitchFamily="34" charset="0"/>
            </a:endParaRPr>
          </a:p>
          <a:p>
            <a:pPr marL="179388" indent="-179388">
              <a:buFont typeface="Arial" pitchFamily="34" charset="0"/>
              <a:buChar char="•"/>
              <a:defRPr/>
            </a:pPr>
            <a:r>
              <a:rPr lang="fr-FR" sz="2000" b="0" dirty="0">
                <a:solidFill>
                  <a:schemeClr val="tx1"/>
                </a:solidFill>
                <a:latin typeface="Arial" pitchFamily="34" charset="0"/>
              </a:rPr>
              <a:t>Sondes: 1991 – </a:t>
            </a:r>
            <a:r>
              <a:rPr lang="fr-FR" sz="2000" b="0" dirty="0" err="1">
                <a:solidFill>
                  <a:schemeClr val="tx1"/>
                </a:solidFill>
                <a:latin typeface="Arial" pitchFamily="34" charset="0"/>
              </a:rPr>
              <a:t>present</a:t>
            </a:r>
            <a:r>
              <a:rPr lang="fr-FR" sz="2000" b="0" dirty="0">
                <a:solidFill>
                  <a:schemeClr val="tx1"/>
                </a:solidFill>
                <a:latin typeface="Arial" pitchFamily="34" charset="0"/>
              </a:rPr>
              <a:t> </a:t>
            </a:r>
          </a:p>
          <a:p>
            <a:pPr marL="179388" indent="-179388">
              <a:buFont typeface="Arial" pitchFamily="34" charset="0"/>
              <a:buChar char="•"/>
              <a:defRPr/>
            </a:pPr>
            <a:r>
              <a:rPr lang="fr-FR" sz="2000" b="0" dirty="0">
                <a:solidFill>
                  <a:schemeClr val="tx1"/>
                </a:solidFill>
                <a:latin typeface="Arial" pitchFamily="34" charset="0"/>
              </a:rPr>
              <a:t> SAGE II: 1984 – 2005</a:t>
            </a:r>
          </a:p>
          <a:p>
            <a:pPr marL="179388" indent="-179388">
              <a:buFont typeface="Arial" pitchFamily="34" charset="0"/>
              <a:buChar char="•"/>
              <a:defRPr/>
            </a:pPr>
            <a:r>
              <a:rPr lang="fr-FR" sz="2000" b="0" dirty="0">
                <a:solidFill>
                  <a:schemeClr val="tx1"/>
                </a:solidFill>
                <a:latin typeface="Arial" pitchFamily="34" charset="0"/>
              </a:rPr>
              <a:t>HALOE: 1991 – 2005 </a:t>
            </a:r>
          </a:p>
          <a:p>
            <a:pPr marL="179388" indent="-179388">
              <a:buFont typeface="Arial" pitchFamily="34" charset="0"/>
              <a:buChar char="•"/>
              <a:defRPr/>
            </a:pPr>
            <a:r>
              <a:rPr lang="fr-FR" sz="2000" b="0" dirty="0">
                <a:solidFill>
                  <a:schemeClr val="tx1"/>
                </a:solidFill>
                <a:latin typeface="Arial" pitchFamily="34" charset="0"/>
              </a:rPr>
              <a:t> Aura MLS: 2004 – </a:t>
            </a:r>
            <a:r>
              <a:rPr lang="fr-FR" sz="2000" b="0" dirty="0" err="1">
                <a:solidFill>
                  <a:schemeClr val="tx1"/>
                </a:solidFill>
                <a:latin typeface="Arial" pitchFamily="34" charset="0"/>
              </a:rPr>
              <a:t>present</a:t>
            </a:r>
            <a:endParaRPr lang="fr-FR" sz="2000" b="0" dirty="0">
              <a:solidFill>
                <a:schemeClr val="tx1"/>
              </a:solidFill>
              <a:latin typeface="Arial" pitchFamily="34" charset="0"/>
            </a:endParaRPr>
          </a:p>
          <a:p>
            <a:pPr marL="179388" indent="-179388">
              <a:buFont typeface="Arial" pitchFamily="34" charset="0"/>
              <a:buChar char="•"/>
              <a:defRPr/>
            </a:pPr>
            <a:endParaRPr lang="fr-FR" sz="2000" b="0" dirty="0">
              <a:solidFill>
                <a:schemeClr val="tx1"/>
              </a:solidFill>
              <a:latin typeface="Arial" pitchFamily="34" charset="0"/>
            </a:endParaRPr>
          </a:p>
          <a:p>
            <a:pPr>
              <a:buFont typeface="Wingdings" pitchFamily="2" charset="2"/>
              <a:buNone/>
              <a:defRPr/>
            </a:pPr>
            <a:r>
              <a:rPr lang="fr-FR" sz="2400" b="0" dirty="0" err="1">
                <a:solidFill>
                  <a:schemeClr val="tx1"/>
                </a:solidFill>
                <a:latin typeface="Arial" pitchFamily="34" charset="0"/>
              </a:rPr>
              <a:t>Similar</a:t>
            </a:r>
            <a:r>
              <a:rPr lang="fr-FR" sz="2400" b="0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fr-FR" sz="2400" b="0" dirty="0" err="1">
                <a:solidFill>
                  <a:schemeClr val="tx1"/>
                </a:solidFill>
                <a:latin typeface="Arial" pitchFamily="34" charset="0"/>
              </a:rPr>
              <a:t>regression</a:t>
            </a:r>
            <a:r>
              <a:rPr lang="fr-FR" sz="2400" b="0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fr-FR" sz="2400" b="0" dirty="0" smtClean="0">
                <a:solidFill>
                  <a:schemeClr val="tx1"/>
                </a:solidFill>
                <a:latin typeface="Arial" pitchFamily="34" charset="0"/>
              </a:rPr>
              <a:t>model as for the total ozone time </a:t>
            </a:r>
            <a:r>
              <a:rPr lang="fr-FR" sz="2400" b="0" dirty="0" err="1" smtClean="0">
                <a:solidFill>
                  <a:schemeClr val="tx1"/>
                </a:solidFill>
                <a:latin typeface="Arial" pitchFamily="34" charset="0"/>
              </a:rPr>
              <a:t>series</a:t>
            </a:r>
            <a:r>
              <a:rPr lang="fr-FR" sz="2400" b="0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endParaRPr lang="fr-FR" sz="2400" b="0" dirty="0">
              <a:solidFill>
                <a:schemeClr val="tx1"/>
              </a:solidFill>
              <a:latin typeface="Arial" pitchFamily="34" charset="0"/>
            </a:endParaRPr>
          </a:p>
          <a:p>
            <a:pPr>
              <a:buFont typeface="Wingdings" pitchFamily="2" charset="2"/>
              <a:buNone/>
              <a:defRPr/>
            </a:pPr>
            <a:r>
              <a:rPr lang="fr-FR" sz="2400" b="0" dirty="0">
                <a:solidFill>
                  <a:schemeClr val="tx1"/>
                </a:solidFill>
                <a:latin typeface="Arial" pitchFamily="34" charset="0"/>
              </a:rPr>
              <a:t> </a:t>
            </a:r>
            <a:endParaRPr lang="fr-FR" sz="2400" dirty="0"/>
          </a:p>
        </p:txBody>
      </p:sp>
      <p:cxnSp>
        <p:nvCxnSpPr>
          <p:cNvPr id="10" name="Connecteur droit 17"/>
          <p:cNvCxnSpPr>
            <a:cxnSpLocks noChangeShapeType="1"/>
          </p:cNvCxnSpPr>
          <p:nvPr/>
        </p:nvCxnSpPr>
        <p:spPr bwMode="auto">
          <a:xfrm>
            <a:off x="0" y="6597352"/>
            <a:ext cx="9144000" cy="0"/>
          </a:xfrm>
          <a:prstGeom prst="line">
            <a:avLst/>
          </a:prstGeom>
          <a:noFill/>
          <a:ln w="9525" algn="ctr">
            <a:solidFill>
              <a:srgbClr val="0070C0"/>
            </a:solidFill>
            <a:round/>
            <a:headEnd/>
            <a:tailEnd/>
          </a:ln>
        </p:spPr>
      </p:cxnSp>
    </p:spTree>
    <p:extLst>
      <p:ext uri="{BB962C8B-B14F-4D97-AF65-F5344CB8AC3E}">
        <p14:creationId xmlns:p14="http://schemas.microsoft.com/office/powerpoint/2010/main" val="28116009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/>
          <p:cNvSpPr txBox="1">
            <a:spLocks/>
          </p:cNvSpPr>
          <p:nvPr/>
        </p:nvSpPr>
        <p:spPr>
          <a:xfrm>
            <a:off x="179388" y="44450"/>
            <a:ext cx="8686800" cy="777875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spcBef>
                <a:spcPct val="0"/>
              </a:spcBef>
              <a:buFont typeface="Times New Roman" pitchFamily="18" charset="0"/>
              <a:buNone/>
              <a:defRPr/>
            </a:pPr>
            <a:r>
              <a:rPr lang="fr-FR" sz="3600" b="0" kern="0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Data </a:t>
            </a:r>
            <a:r>
              <a:rPr lang="fr-FR" sz="3600" b="0" kern="0" dirty="0" err="1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quality</a:t>
            </a:r>
            <a:endParaRPr lang="fr-FR" sz="3600" b="0" kern="0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0" name="Connecteur droit 17"/>
          <p:cNvCxnSpPr>
            <a:cxnSpLocks noChangeShapeType="1"/>
          </p:cNvCxnSpPr>
          <p:nvPr/>
        </p:nvCxnSpPr>
        <p:spPr bwMode="auto">
          <a:xfrm>
            <a:off x="0" y="836613"/>
            <a:ext cx="9144000" cy="0"/>
          </a:xfrm>
          <a:prstGeom prst="line">
            <a:avLst/>
          </a:prstGeom>
          <a:noFill/>
          <a:ln w="9525" algn="ctr">
            <a:solidFill>
              <a:srgbClr val="0070C0"/>
            </a:solidFill>
            <a:round/>
            <a:headEnd/>
            <a:tailEnd/>
          </a:ln>
        </p:spPr>
      </p:cxnSp>
      <p:cxnSp>
        <p:nvCxnSpPr>
          <p:cNvPr id="7" name="Connecteur droit 17"/>
          <p:cNvCxnSpPr>
            <a:cxnSpLocks noChangeShapeType="1"/>
          </p:cNvCxnSpPr>
          <p:nvPr/>
        </p:nvCxnSpPr>
        <p:spPr bwMode="auto">
          <a:xfrm>
            <a:off x="0" y="6597352"/>
            <a:ext cx="9144000" cy="0"/>
          </a:xfrm>
          <a:prstGeom prst="line">
            <a:avLst/>
          </a:prstGeom>
          <a:noFill/>
          <a:ln w="9525" algn="ctr">
            <a:solidFill>
              <a:srgbClr val="0070C0"/>
            </a:solidFill>
            <a:round/>
            <a:headEnd/>
            <a:tailEnd/>
          </a:ln>
        </p:spPr>
      </p:cxnSp>
      <p:pic>
        <p:nvPicPr>
          <p:cNvPr id="8" name="Image 7" descr="dft_rld_prs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1125538"/>
            <a:ext cx="6551613" cy="537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ZoneTexte 10"/>
          <p:cNvSpPr txBox="1">
            <a:spLocks noChangeArrowheads="1"/>
          </p:cNvSpPr>
          <p:nvPr/>
        </p:nvSpPr>
        <p:spPr bwMode="auto">
          <a:xfrm>
            <a:off x="5364163" y="1196975"/>
            <a:ext cx="3671887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None/>
              <a:defRPr/>
            </a:pPr>
            <a:r>
              <a:rPr lang="fr-FR" sz="2200" b="0" dirty="0" smtClean="0">
                <a:solidFill>
                  <a:schemeClr val="tx1"/>
                </a:solidFill>
                <a:latin typeface="+mn-lt"/>
              </a:rPr>
              <a:t>Drift </a:t>
            </a:r>
            <a:r>
              <a:rPr lang="fr-FR" sz="2200" b="0" dirty="0" err="1" smtClean="0">
                <a:solidFill>
                  <a:schemeClr val="tx1"/>
                </a:solidFill>
                <a:latin typeface="+mn-lt"/>
              </a:rPr>
              <a:t>wrt</a:t>
            </a:r>
            <a:r>
              <a:rPr lang="fr-FR" sz="2200" b="0" smtClean="0">
                <a:solidFill>
                  <a:schemeClr val="tx1"/>
                </a:solidFill>
                <a:latin typeface="+mn-lt"/>
              </a:rPr>
              <a:t> lidars computed</a:t>
            </a:r>
            <a:r>
              <a:rPr lang="fr-FR" sz="2200" b="0" dirty="0" smtClean="0">
                <a:solidFill>
                  <a:schemeClr val="tx1"/>
                </a:solidFill>
                <a:latin typeface="+mn-lt"/>
              </a:rPr>
              <a:t> on </a:t>
            </a:r>
            <a:r>
              <a:rPr lang="fr-FR" sz="2200" b="0" dirty="0" err="1" smtClean="0">
                <a:solidFill>
                  <a:schemeClr val="tx1"/>
                </a:solidFill>
                <a:latin typeface="+mn-lt"/>
              </a:rPr>
              <a:t>difference</a:t>
            </a:r>
            <a:r>
              <a:rPr lang="fr-FR" sz="2200" b="0" dirty="0" smtClean="0">
                <a:solidFill>
                  <a:schemeClr val="tx1"/>
                </a:solidFill>
                <a:latin typeface="+mn-lt"/>
              </a:rPr>
              <a:t> times </a:t>
            </a:r>
            <a:r>
              <a:rPr lang="fr-FR" sz="2200" b="0" dirty="0" err="1" smtClean="0">
                <a:solidFill>
                  <a:schemeClr val="tx1"/>
                </a:solidFill>
                <a:latin typeface="+mn-lt"/>
              </a:rPr>
              <a:t>series</a:t>
            </a:r>
            <a:r>
              <a:rPr lang="fr-FR" sz="2200" b="0" dirty="0" smtClean="0">
                <a:solidFill>
                  <a:schemeClr val="tx1"/>
                </a:solidFill>
                <a:latin typeface="+mn-lt"/>
              </a:rPr>
              <a:t> (</a:t>
            </a:r>
            <a:r>
              <a:rPr lang="fr-FR" sz="2200" b="0" dirty="0" err="1" smtClean="0">
                <a:solidFill>
                  <a:schemeClr val="tx1"/>
                </a:solidFill>
                <a:latin typeface="+mn-lt"/>
              </a:rPr>
              <a:t>coincident</a:t>
            </a:r>
            <a:r>
              <a:rPr lang="fr-FR" sz="2200" b="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2200" b="0" dirty="0" err="1" smtClean="0">
                <a:solidFill>
                  <a:schemeClr val="tx1"/>
                </a:solidFill>
                <a:latin typeface="+mn-lt"/>
              </a:rPr>
              <a:t>measurements</a:t>
            </a:r>
            <a:r>
              <a:rPr lang="fr-FR" sz="2200" b="0" dirty="0" smtClean="0">
                <a:solidFill>
                  <a:schemeClr val="tx1"/>
                </a:solidFill>
                <a:latin typeface="+mn-lt"/>
              </a:rPr>
              <a:t>)</a:t>
            </a:r>
          </a:p>
          <a:p>
            <a:pPr marL="179388" indent="-179388">
              <a:buFont typeface="Arial" pitchFamily="34" charset="0"/>
              <a:buChar char="•"/>
              <a:defRPr/>
            </a:pPr>
            <a:r>
              <a:rPr lang="fr-FR" sz="2200" b="0" dirty="0" smtClean="0">
                <a:solidFill>
                  <a:schemeClr val="tx1"/>
                </a:solidFill>
                <a:latin typeface="+mn-lt"/>
              </a:rPr>
              <a:t>Drift </a:t>
            </a:r>
            <a:r>
              <a:rPr lang="fr-FR" sz="2200" b="0" dirty="0" err="1">
                <a:solidFill>
                  <a:schemeClr val="tx1"/>
                </a:solidFill>
                <a:latin typeface="+mn-lt"/>
              </a:rPr>
              <a:t>generally</a:t>
            </a:r>
            <a:r>
              <a:rPr lang="fr-FR" sz="2200" b="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2200" b="0" dirty="0" err="1">
                <a:solidFill>
                  <a:schemeClr val="tx1"/>
                </a:solidFill>
                <a:latin typeface="+mn-lt"/>
              </a:rPr>
              <a:t>within</a:t>
            </a:r>
            <a:r>
              <a:rPr lang="fr-FR" sz="2200" b="0" dirty="0">
                <a:solidFill>
                  <a:schemeClr val="tx1"/>
                </a:solidFill>
                <a:latin typeface="+mn-lt"/>
              </a:rPr>
              <a:t>         </a:t>
            </a:r>
            <a:r>
              <a:rPr lang="en-US" sz="2200" b="0" dirty="0">
                <a:solidFill>
                  <a:schemeClr val="tx1"/>
                </a:solidFill>
                <a:cs typeface="Times New Roman" pitchFamily="18" charset="0"/>
              </a:rPr>
              <a:t>±</a:t>
            </a:r>
            <a:r>
              <a:rPr lang="fr-FR" sz="2200" b="0" dirty="0">
                <a:solidFill>
                  <a:schemeClr val="tx1"/>
                </a:solidFill>
                <a:latin typeface="+mn-lt"/>
              </a:rPr>
              <a:t> 0.5%.y</a:t>
            </a:r>
            <a:r>
              <a:rPr lang="fr-FR" sz="2200" b="0" baseline="30000" dirty="0">
                <a:solidFill>
                  <a:schemeClr val="tx1"/>
                </a:solidFill>
                <a:latin typeface="+mn-lt"/>
              </a:rPr>
              <a:t>-1</a:t>
            </a:r>
            <a:r>
              <a:rPr lang="fr-FR" sz="2200" b="0" dirty="0">
                <a:solidFill>
                  <a:schemeClr val="tx1"/>
                </a:solidFill>
                <a:latin typeface="+mn-lt"/>
              </a:rPr>
              <a:t>  in 20 – 40 km range </a:t>
            </a:r>
            <a:r>
              <a:rPr lang="fr-FR" sz="2200" b="0" dirty="0" err="1">
                <a:solidFill>
                  <a:schemeClr val="tx1"/>
                </a:solidFill>
                <a:latin typeface="+mn-lt"/>
              </a:rPr>
              <a:t>except</a:t>
            </a:r>
            <a:r>
              <a:rPr lang="fr-FR" sz="2200" b="0" dirty="0">
                <a:solidFill>
                  <a:schemeClr val="tx1"/>
                </a:solidFill>
                <a:latin typeface="+mn-lt"/>
              </a:rPr>
              <a:t> Aura MLS but </a:t>
            </a:r>
            <a:r>
              <a:rPr lang="fr-FR" sz="2200" b="0" dirty="0" err="1">
                <a:solidFill>
                  <a:schemeClr val="tx1"/>
                </a:solidFill>
                <a:latin typeface="+mn-lt"/>
              </a:rPr>
              <a:t>only</a:t>
            </a:r>
            <a:r>
              <a:rPr lang="fr-FR" sz="2200" b="0" dirty="0">
                <a:solidFill>
                  <a:schemeClr val="tx1"/>
                </a:solidFill>
                <a:latin typeface="+mn-lt"/>
              </a:rPr>
              <a:t> 7 </a:t>
            </a:r>
            <a:r>
              <a:rPr lang="fr-FR" sz="2200" b="0" dirty="0" err="1">
                <a:solidFill>
                  <a:schemeClr val="tx1"/>
                </a:solidFill>
                <a:latin typeface="+mn-lt"/>
              </a:rPr>
              <a:t>years</a:t>
            </a:r>
            <a:r>
              <a:rPr lang="fr-FR" sz="2200" b="0" dirty="0">
                <a:solidFill>
                  <a:schemeClr val="tx1"/>
                </a:solidFill>
                <a:latin typeface="+mn-lt"/>
              </a:rPr>
              <a:t> of data</a:t>
            </a:r>
          </a:p>
          <a:p>
            <a:pPr marL="179388" indent="-179388">
              <a:buFont typeface="Arial" pitchFamily="34" charset="0"/>
              <a:buChar char="•"/>
              <a:defRPr/>
            </a:pPr>
            <a:r>
              <a:rPr lang="fr-FR" sz="2200" b="0" dirty="0">
                <a:solidFill>
                  <a:schemeClr val="tx1"/>
                </a:solidFill>
                <a:latin typeface="+mn-lt"/>
              </a:rPr>
              <a:t>Most drifts non </a:t>
            </a:r>
            <a:r>
              <a:rPr lang="fr-FR" sz="2200" b="0" dirty="0" err="1">
                <a:solidFill>
                  <a:schemeClr val="tx1"/>
                </a:solidFill>
                <a:latin typeface="+mn-lt"/>
              </a:rPr>
              <a:t>significant</a:t>
            </a:r>
            <a:endParaRPr lang="fr-FR" sz="2200" b="0" dirty="0">
              <a:solidFill>
                <a:schemeClr val="tx1"/>
              </a:solidFill>
              <a:latin typeface="+mn-lt"/>
            </a:endParaRPr>
          </a:p>
          <a:p>
            <a:pPr marL="179388" indent="-179388">
              <a:buFont typeface="Arial" pitchFamily="34" charset="0"/>
              <a:buChar char="•"/>
              <a:defRPr/>
            </a:pPr>
            <a:r>
              <a:rPr lang="fr-FR" sz="2200" b="0" dirty="0">
                <a:solidFill>
                  <a:schemeClr val="tx1"/>
                </a:solidFill>
                <a:latin typeface="+mn-lt"/>
              </a:rPr>
              <a:t>No drifts </a:t>
            </a:r>
            <a:r>
              <a:rPr lang="fr-FR" sz="2200" b="0" dirty="0" err="1">
                <a:solidFill>
                  <a:schemeClr val="tx1"/>
                </a:solidFill>
                <a:latin typeface="+mn-lt"/>
              </a:rPr>
              <a:t>with</a:t>
            </a:r>
            <a:r>
              <a:rPr lang="fr-FR" sz="2200" b="0" dirty="0">
                <a:solidFill>
                  <a:schemeClr val="tx1"/>
                </a:solidFill>
                <a:latin typeface="+mn-lt"/>
              </a:rPr>
              <a:t> sondes </a:t>
            </a:r>
            <a:r>
              <a:rPr lang="fr-FR" sz="2200" b="0" dirty="0" err="1">
                <a:solidFill>
                  <a:schemeClr val="tx1"/>
                </a:solidFill>
                <a:latin typeface="+mn-lt"/>
              </a:rPr>
              <a:t>when</a:t>
            </a:r>
            <a:r>
              <a:rPr lang="fr-FR" sz="2200" b="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2200" b="0" dirty="0" err="1">
                <a:solidFill>
                  <a:schemeClr val="tx1"/>
                </a:solidFill>
                <a:latin typeface="+mn-lt"/>
              </a:rPr>
              <a:t>available</a:t>
            </a:r>
            <a:r>
              <a:rPr lang="fr-FR" sz="2200" b="0" dirty="0">
                <a:solidFill>
                  <a:schemeClr val="tx1"/>
                </a:solidFill>
                <a:latin typeface="+mn-lt"/>
              </a:rPr>
              <a:t> 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6516216" y="5517232"/>
            <a:ext cx="2304256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r-FR" b="0" i="1" dirty="0" smtClean="0">
                <a:solidFill>
                  <a:srgbClr val="0033CC"/>
                </a:solidFill>
                <a:latin typeface="+mn-lt"/>
              </a:rPr>
              <a:t>Nair et al., </a:t>
            </a:r>
            <a:r>
              <a:rPr lang="fr-FR" b="0" i="1" dirty="0" err="1" smtClean="0">
                <a:solidFill>
                  <a:srgbClr val="0033CC"/>
                </a:solidFill>
                <a:latin typeface="+mn-lt"/>
              </a:rPr>
              <a:t>amt</a:t>
            </a:r>
            <a:r>
              <a:rPr lang="fr-FR" b="0" i="1" dirty="0" smtClean="0">
                <a:solidFill>
                  <a:srgbClr val="0033CC"/>
                </a:solidFill>
                <a:latin typeface="+mn-lt"/>
              </a:rPr>
              <a:t> 2012</a:t>
            </a:r>
            <a:endParaRPr lang="fr-FR" b="0" i="1" dirty="0">
              <a:solidFill>
                <a:srgbClr val="0033CC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59955093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/>
        </p:nvSpPr>
        <p:spPr>
          <a:xfrm>
            <a:off x="179388" y="44450"/>
            <a:ext cx="8686800" cy="777875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spcBef>
                <a:spcPct val="0"/>
              </a:spcBef>
              <a:buFont typeface="Times New Roman" pitchFamily="18" charset="0"/>
              <a:buNone/>
              <a:defRPr/>
            </a:pPr>
            <a:r>
              <a:rPr lang="fr-FR" sz="3600" b="0" kern="0" dirty="0" err="1">
                <a:solidFill>
                  <a:srgbClr val="0070C0"/>
                </a:solidFill>
                <a:latin typeface="+mj-lt"/>
                <a:ea typeface="+mj-ea"/>
                <a:cs typeface="+mj-cs"/>
              </a:rPr>
              <a:t>Regression</a:t>
            </a:r>
            <a:r>
              <a:rPr lang="fr-FR" sz="3600" b="0" kern="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 </a:t>
            </a:r>
            <a:r>
              <a:rPr lang="fr-FR" sz="3600" b="0" kern="0" dirty="0" err="1">
                <a:solidFill>
                  <a:srgbClr val="0070C0"/>
                </a:solidFill>
                <a:latin typeface="+mj-lt"/>
                <a:ea typeface="+mj-ea"/>
                <a:cs typeface="+mj-cs"/>
              </a:rPr>
              <a:t>results</a:t>
            </a:r>
            <a:r>
              <a:rPr lang="fr-FR" sz="3600" b="0" kern="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4ED56C-04C9-41F6-9C09-9DC4E8653BF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cxnSp>
        <p:nvCxnSpPr>
          <p:cNvPr id="9220" name="Connecteur droit 17"/>
          <p:cNvCxnSpPr>
            <a:cxnSpLocks noChangeShapeType="1"/>
          </p:cNvCxnSpPr>
          <p:nvPr/>
        </p:nvCxnSpPr>
        <p:spPr bwMode="auto">
          <a:xfrm>
            <a:off x="0" y="836613"/>
            <a:ext cx="9144000" cy="0"/>
          </a:xfrm>
          <a:prstGeom prst="line">
            <a:avLst/>
          </a:prstGeom>
          <a:noFill/>
          <a:ln w="9525" algn="ctr">
            <a:solidFill>
              <a:srgbClr val="0070C0"/>
            </a:solidFill>
            <a:round/>
            <a:headEnd/>
            <a:tailEnd/>
          </a:ln>
        </p:spPr>
      </p:cxnSp>
      <p:sp>
        <p:nvSpPr>
          <p:cNvPr id="9224" name="ZoneTexte 10"/>
          <p:cNvSpPr txBox="1">
            <a:spLocks noChangeArrowheads="1"/>
          </p:cNvSpPr>
          <p:nvPr/>
        </p:nvSpPr>
        <p:spPr bwMode="auto">
          <a:xfrm>
            <a:off x="5688136" y="2492896"/>
            <a:ext cx="313233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fr-FR" sz="2400" b="0" dirty="0">
                <a:solidFill>
                  <a:schemeClr val="tx1"/>
                </a:solidFill>
                <a:latin typeface="Arial" charset="0"/>
              </a:rPr>
              <a:t>R</a:t>
            </a:r>
            <a:r>
              <a:rPr lang="fr-FR" sz="2400" b="0" baseline="30000" dirty="0">
                <a:solidFill>
                  <a:schemeClr val="tx1"/>
                </a:solidFill>
                <a:latin typeface="Arial" charset="0"/>
              </a:rPr>
              <a:t>2</a:t>
            </a:r>
            <a:r>
              <a:rPr lang="fr-FR" sz="2400" b="0" dirty="0">
                <a:solidFill>
                  <a:schemeClr val="tx1"/>
                </a:solidFill>
                <a:latin typeface="Arial" charset="0"/>
              </a:rPr>
              <a:t> as a </a:t>
            </a:r>
            <a:r>
              <a:rPr lang="fr-FR" sz="2400" b="0" dirty="0" err="1">
                <a:solidFill>
                  <a:schemeClr val="tx1"/>
                </a:solidFill>
                <a:latin typeface="Arial" charset="0"/>
              </a:rPr>
              <a:t>function</a:t>
            </a:r>
            <a:r>
              <a:rPr lang="fr-FR" sz="2400" b="0" dirty="0">
                <a:solidFill>
                  <a:schemeClr val="tx1"/>
                </a:solidFill>
                <a:latin typeface="Arial" charset="0"/>
              </a:rPr>
              <a:t> of altitude </a:t>
            </a:r>
            <a:r>
              <a:rPr lang="fr-FR" sz="2400" b="0" dirty="0" smtClean="0">
                <a:solidFill>
                  <a:schemeClr val="tx1"/>
                </a:solidFill>
                <a:latin typeface="Arial" charset="0"/>
              </a:rPr>
              <a:t>and </a:t>
            </a:r>
            <a:r>
              <a:rPr lang="fr-FR" sz="2400" b="0" dirty="0" err="1" smtClean="0">
                <a:solidFill>
                  <a:schemeClr val="tx1"/>
                </a:solidFill>
                <a:latin typeface="Arial" charset="0"/>
              </a:rPr>
              <a:t>month</a:t>
            </a:r>
            <a:endParaRPr lang="fr-FR" sz="2400" dirty="0"/>
          </a:p>
        </p:txBody>
      </p:sp>
      <p:pic>
        <p:nvPicPr>
          <p:cNvPr id="13" name="Image 12" descr="VO3_Anom_Model_Residual_1984-2011.tif"/>
          <p:cNvPicPr>
            <a:picLocks noChangeAspect="1"/>
          </p:cNvPicPr>
          <p:nvPr/>
        </p:nvPicPr>
        <p:blipFill>
          <a:blip r:embed="rId3" cstate="print"/>
          <a:srcRect l="17658" r="17658" b="5001"/>
          <a:stretch>
            <a:fillRect/>
          </a:stretch>
        </p:blipFill>
        <p:spPr>
          <a:xfrm>
            <a:off x="35496" y="889509"/>
            <a:ext cx="5256584" cy="5779851"/>
          </a:xfrm>
          <a:prstGeom prst="rect">
            <a:avLst/>
          </a:prstGeom>
        </p:spPr>
      </p:pic>
      <p:pic>
        <p:nvPicPr>
          <p:cNvPr id="14" name="Image 13" descr="R2_Allinst_1984-2011_EESC.tif"/>
          <p:cNvPicPr>
            <a:picLocks noChangeAspect="1"/>
          </p:cNvPicPr>
          <p:nvPr/>
        </p:nvPicPr>
        <p:blipFill>
          <a:blip r:embed="rId4" cstate="print"/>
          <a:srcRect l="4242" r="6943"/>
          <a:stretch>
            <a:fillRect/>
          </a:stretch>
        </p:blipFill>
        <p:spPr>
          <a:xfrm>
            <a:off x="5292080" y="3195064"/>
            <a:ext cx="3779912" cy="3186264"/>
          </a:xfrm>
          <a:prstGeom prst="rect">
            <a:avLst/>
          </a:prstGeom>
        </p:spPr>
      </p:pic>
      <p:cxnSp>
        <p:nvCxnSpPr>
          <p:cNvPr id="10" name="Connecteur droit 17"/>
          <p:cNvCxnSpPr>
            <a:cxnSpLocks noChangeShapeType="1"/>
          </p:cNvCxnSpPr>
          <p:nvPr/>
        </p:nvCxnSpPr>
        <p:spPr bwMode="auto">
          <a:xfrm>
            <a:off x="0" y="6597352"/>
            <a:ext cx="9144000" cy="0"/>
          </a:xfrm>
          <a:prstGeom prst="line">
            <a:avLst/>
          </a:prstGeom>
          <a:noFill/>
          <a:ln w="9525" algn="ctr">
            <a:solidFill>
              <a:srgbClr val="0070C0"/>
            </a:solidFill>
            <a:round/>
            <a:headEnd/>
            <a:tailEnd/>
          </a:ln>
        </p:spPr>
      </p:cxnSp>
      <p:sp>
        <p:nvSpPr>
          <p:cNvPr id="11" name="ZoneTexte 10"/>
          <p:cNvSpPr txBox="1">
            <a:spLocks noChangeArrowheads="1"/>
          </p:cNvSpPr>
          <p:nvPr/>
        </p:nvSpPr>
        <p:spPr bwMode="auto">
          <a:xfrm>
            <a:off x="5580112" y="1124744"/>
            <a:ext cx="313233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fr-FR" sz="2400" b="0" dirty="0" smtClean="0">
                <a:solidFill>
                  <a:schemeClr val="tx1"/>
                </a:solidFill>
                <a:latin typeface="Arial" charset="0"/>
              </a:rPr>
              <a:t>Trend model </a:t>
            </a:r>
            <a:r>
              <a:rPr lang="fr-FR" sz="2400" b="0" dirty="0" err="1" smtClean="0">
                <a:solidFill>
                  <a:schemeClr val="tx1"/>
                </a:solidFill>
                <a:latin typeface="Arial" charset="0"/>
              </a:rPr>
              <a:t>applied</a:t>
            </a:r>
            <a:r>
              <a:rPr lang="fr-FR" sz="2400" b="0" dirty="0" smtClean="0">
                <a:solidFill>
                  <a:schemeClr val="tx1"/>
                </a:solidFill>
                <a:latin typeface="Arial" charset="0"/>
              </a:rPr>
              <a:t> on </a:t>
            </a:r>
            <a:r>
              <a:rPr lang="fr-FR" sz="2400" b="0" dirty="0" err="1" smtClean="0">
                <a:solidFill>
                  <a:schemeClr val="tx1"/>
                </a:solidFill>
                <a:latin typeface="Arial" charset="0"/>
              </a:rPr>
              <a:t>average</a:t>
            </a:r>
            <a:r>
              <a:rPr lang="fr-FR" sz="2400" b="0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fr-FR" sz="2400" b="0" dirty="0" err="1" smtClean="0">
                <a:solidFill>
                  <a:schemeClr val="tx1"/>
                </a:solidFill>
                <a:latin typeface="Arial" charset="0"/>
              </a:rPr>
              <a:t>anomaly</a:t>
            </a:r>
            <a:r>
              <a:rPr lang="fr-FR" sz="2400" b="0" dirty="0" smtClean="0">
                <a:solidFill>
                  <a:schemeClr val="tx1"/>
                </a:solidFill>
                <a:latin typeface="Arial" charset="0"/>
              </a:rPr>
              <a:t> time </a:t>
            </a:r>
            <a:r>
              <a:rPr lang="fr-FR" sz="2400" b="0" dirty="0" err="1" smtClean="0">
                <a:solidFill>
                  <a:schemeClr val="tx1"/>
                </a:solidFill>
                <a:latin typeface="Arial" charset="0"/>
              </a:rPr>
              <a:t>series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8219885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/>
        </p:nvSpPr>
        <p:spPr>
          <a:xfrm>
            <a:off x="179388" y="58738"/>
            <a:ext cx="8686800" cy="777875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spcBef>
                <a:spcPct val="0"/>
              </a:spcBef>
              <a:buFont typeface="Times New Roman" pitchFamily="18" charset="0"/>
              <a:buNone/>
              <a:defRPr/>
            </a:pPr>
            <a:r>
              <a:rPr lang="fr-FR" sz="3600" b="0" kern="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Ozone vertical distribution trends</a:t>
            </a: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8F1193-E5B1-406A-A507-D51A9920E2A8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cxnSp>
        <p:nvCxnSpPr>
          <p:cNvPr id="11268" name="Connecteur droit 17"/>
          <p:cNvCxnSpPr>
            <a:cxnSpLocks noChangeShapeType="1"/>
          </p:cNvCxnSpPr>
          <p:nvPr/>
        </p:nvCxnSpPr>
        <p:spPr bwMode="auto">
          <a:xfrm>
            <a:off x="0" y="836613"/>
            <a:ext cx="9144000" cy="0"/>
          </a:xfrm>
          <a:prstGeom prst="line">
            <a:avLst/>
          </a:prstGeom>
          <a:noFill/>
          <a:ln w="9525" algn="ctr">
            <a:solidFill>
              <a:srgbClr val="0070C0"/>
            </a:solidFill>
            <a:round/>
            <a:headEnd/>
            <a:tailEnd/>
          </a:ln>
        </p:spPr>
      </p:cxnSp>
      <p:pic>
        <p:nvPicPr>
          <p:cNvPr id="9" name="Image 8" descr="VO3_Trends_EESC_PWLT_1985-2011.tif"/>
          <p:cNvPicPr>
            <a:picLocks noChangeAspect="1"/>
          </p:cNvPicPr>
          <p:nvPr/>
        </p:nvPicPr>
        <p:blipFill>
          <a:blip r:embed="rId3" cstate="print"/>
          <a:srcRect t="5400" r="17508"/>
          <a:stretch>
            <a:fillRect/>
          </a:stretch>
        </p:blipFill>
        <p:spPr>
          <a:xfrm>
            <a:off x="35496" y="980728"/>
            <a:ext cx="5904656" cy="5069456"/>
          </a:xfrm>
          <a:prstGeom prst="rect">
            <a:avLst/>
          </a:prstGeom>
        </p:spPr>
      </p:pic>
      <p:cxnSp>
        <p:nvCxnSpPr>
          <p:cNvPr id="11" name="Connecteur droit 17"/>
          <p:cNvCxnSpPr>
            <a:cxnSpLocks noChangeShapeType="1"/>
          </p:cNvCxnSpPr>
          <p:nvPr/>
        </p:nvCxnSpPr>
        <p:spPr bwMode="auto">
          <a:xfrm>
            <a:off x="0" y="6597352"/>
            <a:ext cx="9144000" cy="0"/>
          </a:xfrm>
          <a:prstGeom prst="line">
            <a:avLst/>
          </a:prstGeom>
          <a:noFill/>
          <a:ln w="9525" algn="ctr">
            <a:solidFill>
              <a:srgbClr val="0070C0"/>
            </a:solidFill>
            <a:round/>
            <a:headEnd/>
            <a:tailEnd/>
          </a:ln>
        </p:spPr>
      </p:cxnSp>
      <p:sp>
        <p:nvSpPr>
          <p:cNvPr id="14" name="ZoneTexte 13"/>
          <p:cNvSpPr txBox="1"/>
          <p:nvPr/>
        </p:nvSpPr>
        <p:spPr>
          <a:xfrm>
            <a:off x="2987824" y="2564904"/>
            <a:ext cx="15841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r-FR" sz="1600" b="0" dirty="0" err="1" smtClean="0">
                <a:solidFill>
                  <a:schemeClr val="tx1"/>
                </a:solidFill>
                <a:latin typeface="+mn-lt"/>
              </a:rPr>
              <a:t>Pre</a:t>
            </a:r>
            <a:r>
              <a:rPr lang="fr-FR" sz="1600" b="0" dirty="0" smtClean="0">
                <a:solidFill>
                  <a:schemeClr val="tx1"/>
                </a:solidFill>
                <a:latin typeface="+mn-lt"/>
              </a:rPr>
              <a:t>-</a:t>
            </a:r>
          </a:p>
          <a:p>
            <a:pPr>
              <a:spcBef>
                <a:spcPts val="0"/>
              </a:spcBef>
              <a:buNone/>
            </a:pPr>
            <a:r>
              <a:rPr lang="fr-FR" sz="1600" b="0" dirty="0" err="1" smtClean="0">
                <a:solidFill>
                  <a:schemeClr val="tx1"/>
                </a:solidFill>
                <a:latin typeface="+mn-lt"/>
              </a:rPr>
              <a:t>turnaround</a:t>
            </a:r>
            <a:endParaRPr lang="fr-FR" sz="1600" b="0" dirty="0" smtClean="0">
              <a:solidFill>
                <a:schemeClr val="tx1"/>
              </a:solidFill>
              <a:latin typeface="+mn-lt"/>
            </a:endParaRPr>
          </a:p>
          <a:p>
            <a:pPr>
              <a:spcBef>
                <a:spcPts val="0"/>
              </a:spcBef>
              <a:buNone/>
            </a:pPr>
            <a:r>
              <a:rPr lang="fr-FR" sz="1600" b="0" dirty="0" smtClean="0">
                <a:solidFill>
                  <a:schemeClr val="tx1"/>
                </a:solidFill>
                <a:latin typeface="+mn-lt"/>
              </a:rPr>
              <a:t>trends</a:t>
            </a:r>
            <a:endParaRPr lang="fr-FR" sz="1600" b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5868144" y="1412776"/>
            <a:ext cx="15841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r-FR" sz="1600" b="0" dirty="0" smtClean="0">
                <a:solidFill>
                  <a:schemeClr val="tx1"/>
                </a:solidFill>
                <a:latin typeface="+mn-lt"/>
              </a:rPr>
              <a:t>Post</a:t>
            </a:r>
          </a:p>
          <a:p>
            <a:pPr>
              <a:spcBef>
                <a:spcPts val="0"/>
              </a:spcBef>
              <a:buNone/>
            </a:pPr>
            <a:r>
              <a:rPr lang="fr-FR" sz="1600" b="0" dirty="0" err="1" smtClean="0">
                <a:solidFill>
                  <a:schemeClr val="tx1"/>
                </a:solidFill>
                <a:latin typeface="+mn-lt"/>
              </a:rPr>
              <a:t>turnaround</a:t>
            </a:r>
            <a:r>
              <a:rPr lang="fr-FR" sz="1600" b="0" dirty="0" smtClean="0">
                <a:solidFill>
                  <a:schemeClr val="tx1"/>
                </a:solidFill>
                <a:latin typeface="+mn-lt"/>
              </a:rPr>
              <a:t> trends</a:t>
            </a:r>
            <a:endParaRPr lang="fr-FR" sz="1600" b="0" dirty="0">
              <a:solidFill>
                <a:schemeClr val="tx1"/>
              </a:solidFill>
              <a:latin typeface="+mn-lt"/>
            </a:endParaRPr>
          </a:p>
        </p:txBody>
      </p:sp>
      <p:cxnSp>
        <p:nvCxnSpPr>
          <p:cNvPr id="18" name="Connecteur droit avec flèche 17"/>
          <p:cNvCxnSpPr/>
          <p:nvPr/>
        </p:nvCxnSpPr>
        <p:spPr bwMode="auto">
          <a:xfrm flipV="1">
            <a:off x="3635896" y="2348880"/>
            <a:ext cx="504056" cy="288032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Connecteur droit avec flèche 19"/>
          <p:cNvCxnSpPr/>
          <p:nvPr/>
        </p:nvCxnSpPr>
        <p:spPr bwMode="auto">
          <a:xfrm flipH="1">
            <a:off x="4932040" y="1700808"/>
            <a:ext cx="1008112" cy="216024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1" name="ZoneTexte 20"/>
          <p:cNvSpPr txBox="1"/>
          <p:nvPr/>
        </p:nvSpPr>
        <p:spPr>
          <a:xfrm>
            <a:off x="6012160" y="2204864"/>
            <a:ext cx="2736304" cy="3739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buFont typeface="Arial" pitchFamily="34" charset="0"/>
              <a:buChar char="•"/>
            </a:pPr>
            <a:r>
              <a:rPr lang="fr-FR" sz="2000" b="0" dirty="0" err="1" smtClean="0">
                <a:solidFill>
                  <a:schemeClr val="tx1"/>
                </a:solidFill>
                <a:latin typeface="+mn-lt"/>
              </a:rPr>
              <a:t>Similar</a:t>
            </a:r>
            <a:r>
              <a:rPr lang="fr-FR" sz="2000" b="0" dirty="0" smtClean="0">
                <a:solidFill>
                  <a:schemeClr val="tx1"/>
                </a:solidFill>
                <a:latin typeface="+mn-lt"/>
              </a:rPr>
              <a:t> trends </a:t>
            </a:r>
            <a:r>
              <a:rPr lang="fr-FR" sz="2000" b="0" dirty="0" err="1" smtClean="0">
                <a:solidFill>
                  <a:schemeClr val="tx1"/>
                </a:solidFill>
                <a:latin typeface="+mn-lt"/>
              </a:rPr>
              <a:t>with</a:t>
            </a:r>
            <a:r>
              <a:rPr lang="fr-FR" sz="2000" b="0" dirty="0" smtClean="0">
                <a:solidFill>
                  <a:schemeClr val="tx1"/>
                </a:solidFill>
                <a:latin typeface="+mn-lt"/>
              </a:rPr>
              <a:t> EESC and PWLT for </a:t>
            </a:r>
            <a:r>
              <a:rPr lang="fr-FR" sz="2000" b="0" dirty="0" err="1" smtClean="0">
                <a:solidFill>
                  <a:schemeClr val="tx1"/>
                </a:solidFill>
                <a:latin typeface="+mn-lt"/>
              </a:rPr>
              <a:t>pre</a:t>
            </a:r>
            <a:r>
              <a:rPr lang="fr-FR" sz="2000" b="0" dirty="0" smtClean="0">
                <a:solidFill>
                  <a:schemeClr val="tx1"/>
                </a:solidFill>
                <a:latin typeface="+mn-lt"/>
              </a:rPr>
              <a:t>-</a:t>
            </a:r>
            <a:r>
              <a:rPr lang="fr-FR" sz="2000" b="0" dirty="0" err="1" smtClean="0">
                <a:solidFill>
                  <a:schemeClr val="tx1"/>
                </a:solidFill>
                <a:latin typeface="+mn-lt"/>
              </a:rPr>
              <a:t>turnaround</a:t>
            </a:r>
            <a:r>
              <a:rPr lang="fr-FR" sz="2000" b="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2000" b="0" dirty="0" err="1" smtClean="0">
                <a:solidFill>
                  <a:schemeClr val="tx1"/>
                </a:solidFill>
                <a:latin typeface="+mn-lt"/>
              </a:rPr>
              <a:t>period</a:t>
            </a:r>
            <a:endParaRPr lang="fr-FR" sz="2000" b="0" dirty="0" smtClean="0">
              <a:solidFill>
                <a:schemeClr val="tx1"/>
              </a:solidFill>
              <a:latin typeface="+mn-lt"/>
            </a:endParaRPr>
          </a:p>
          <a:p>
            <a:pPr marL="179388" indent="-179388">
              <a:buFont typeface="Arial" pitchFamily="34" charset="0"/>
              <a:buChar char="•"/>
            </a:pPr>
            <a:r>
              <a:rPr lang="fr-FR" sz="2000" b="0" dirty="0" smtClean="0">
                <a:solidFill>
                  <a:schemeClr val="tx1"/>
                </a:solidFill>
                <a:latin typeface="+mn-lt"/>
              </a:rPr>
              <a:t>Post-</a:t>
            </a:r>
            <a:r>
              <a:rPr lang="fr-FR" sz="2000" b="0" dirty="0" err="1" smtClean="0">
                <a:solidFill>
                  <a:schemeClr val="tx1"/>
                </a:solidFill>
                <a:latin typeface="+mn-lt"/>
              </a:rPr>
              <a:t>turnaround</a:t>
            </a:r>
            <a:r>
              <a:rPr lang="fr-FR" sz="2000" b="0" dirty="0" smtClean="0">
                <a:solidFill>
                  <a:schemeClr val="tx1"/>
                </a:solidFill>
                <a:latin typeface="+mn-lt"/>
              </a:rPr>
              <a:t>: PWLT </a:t>
            </a:r>
            <a:r>
              <a:rPr lang="fr-FR" sz="2000" b="0" dirty="0" err="1" smtClean="0">
                <a:solidFill>
                  <a:schemeClr val="tx1"/>
                </a:solidFill>
                <a:latin typeface="+mn-lt"/>
              </a:rPr>
              <a:t>significant</a:t>
            </a:r>
            <a:r>
              <a:rPr lang="fr-FR" sz="2000" b="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2000" b="0" dirty="0" err="1" smtClean="0">
                <a:solidFill>
                  <a:schemeClr val="tx1"/>
                </a:solidFill>
                <a:latin typeface="+mn-lt"/>
              </a:rPr>
              <a:t>around</a:t>
            </a:r>
            <a:r>
              <a:rPr lang="fr-FR" sz="2000" b="0" dirty="0" smtClean="0">
                <a:solidFill>
                  <a:schemeClr val="tx1"/>
                </a:solidFill>
                <a:latin typeface="+mn-lt"/>
              </a:rPr>
              <a:t> 22 km and 38-40 km</a:t>
            </a:r>
          </a:p>
          <a:p>
            <a:pPr marL="179388" indent="-179388">
              <a:buNone/>
            </a:pPr>
            <a:r>
              <a:rPr lang="fr-FR" sz="2000" b="0" dirty="0" smtClean="0">
                <a:solidFill>
                  <a:schemeClr val="tx1"/>
                </a:solidFill>
                <a:latin typeface="+mn-lt"/>
              </a:rPr>
              <a:t>   EESC: </a:t>
            </a:r>
            <a:r>
              <a:rPr lang="fr-FR" sz="2000" b="0" dirty="0" err="1" smtClean="0">
                <a:solidFill>
                  <a:schemeClr val="tx1"/>
                </a:solidFill>
                <a:latin typeface="+mn-lt"/>
              </a:rPr>
              <a:t>significant</a:t>
            </a:r>
            <a:r>
              <a:rPr lang="fr-FR" sz="2000" b="0" dirty="0" smtClean="0">
                <a:solidFill>
                  <a:schemeClr val="tx1"/>
                </a:solidFill>
                <a:latin typeface="+mn-lt"/>
              </a:rPr>
              <a:t> in the </a:t>
            </a:r>
            <a:r>
              <a:rPr lang="fr-FR" sz="2000" b="0" dirty="0" err="1" smtClean="0">
                <a:solidFill>
                  <a:schemeClr val="tx1"/>
                </a:solidFill>
                <a:latin typeface="+mn-lt"/>
              </a:rPr>
              <a:t>whole</a:t>
            </a:r>
            <a:r>
              <a:rPr lang="fr-FR" sz="2000" b="0" dirty="0" smtClean="0">
                <a:solidFill>
                  <a:schemeClr val="tx1"/>
                </a:solidFill>
                <a:latin typeface="+mn-lt"/>
              </a:rPr>
              <a:t> range</a:t>
            </a:r>
          </a:p>
          <a:p>
            <a:pPr marL="263525" indent="-263525">
              <a:buNone/>
            </a:pPr>
            <a:endParaRPr lang="fr-FR" b="0" dirty="0">
              <a:latin typeface="+mn-lt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6662336" y="5459659"/>
            <a:ext cx="2086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Nair et al., 2013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753723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398</Words>
  <Application>Microsoft Macintosh PowerPoint</Application>
  <PresentationFormat>Présentation à l'écran (4:3)</PresentationFormat>
  <Paragraphs>70</Paragraphs>
  <Slides>7</Slides>
  <Notes>7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UVSQ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Sophie Godin-Beekmann</dc:creator>
  <cp:lastModifiedBy>m chiriaco</cp:lastModifiedBy>
  <cp:revision>2</cp:revision>
  <dcterms:created xsi:type="dcterms:W3CDTF">2014-01-08T12:42:47Z</dcterms:created>
  <dcterms:modified xsi:type="dcterms:W3CDTF">2015-03-12T14:08:56Z</dcterms:modified>
</cp:coreProperties>
</file>