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4" r:id="rId3"/>
    <p:sldId id="257" r:id="rId4"/>
    <p:sldId id="259" r:id="rId5"/>
    <p:sldId id="260" r:id="rId6"/>
    <p:sldId id="263" r:id="rId7"/>
    <p:sldId id="262" r:id="rId8"/>
    <p:sldId id="265" r:id="rId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50" autoAdjust="0"/>
  </p:normalViewPr>
  <p:slideViewPr>
    <p:cSldViewPr snapToGrid="0" snapToObjects="1">
      <p:cViewPr varScale="1">
        <p:scale>
          <a:sx n="70" d="100"/>
          <a:sy n="70" d="100"/>
        </p:scale>
        <p:origin x="-10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26581-0523-0846-88C1-DF7735F3BB63}" type="datetimeFigureOut">
              <a:rPr lang="fr-FR" smtClean="0"/>
              <a:t>12/02/15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D94D7-2F71-1241-9C5C-BE971CD49B43}" type="slidenum">
              <a:rPr lang="fr-FR" smtClean="0"/>
              <a:t>‹#›</a:t>
            </a:fld>
            <a:endParaRPr lang="fr-FR"/>
          </a:p>
        </p:txBody>
      </p:sp>
    </p:spTree>
    <p:extLst>
      <p:ext uri="{BB962C8B-B14F-4D97-AF65-F5344CB8AC3E}">
        <p14:creationId xmlns:p14="http://schemas.microsoft.com/office/powerpoint/2010/main" val="19051271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Si on reprend maintenant notre deuxième axe sur les tendances, la question posée est « quelles méthodes, quels outils pour détecter des tendances dans la troposphère, où les variables évoluent à l’échelle du processus ? ». En effet, sorti de la température à 2m et du CO2, il est très difficile de détecter des tendances dans la troposphère, surtout en ce qui concerne l’eau sous toutes ses formes : certainement parce que les variables évoluent très vite, à l’échelle du processus, et parce que les jeux de données longues durée dont nous disposions jusqu’à présent étaient des grandeurs intégrées où la variabilité peut se compenser. Une approche est donc d’utiliser des grandeurs verticalement résolues, issues de la télédétection active (on a par exemple 10 ans de mesures lidar au SIRTA). </a:t>
            </a:r>
          </a:p>
          <a:p>
            <a:r>
              <a:rPr lang="fr-FR" sz="1200" kern="1200" dirty="0" smtClean="0">
                <a:solidFill>
                  <a:schemeClr val="tx1"/>
                </a:solidFill>
                <a:effectLst/>
                <a:latin typeface="+mn-lt"/>
                <a:ea typeface="+mn-ea"/>
                <a:cs typeface="+mn-cs"/>
              </a:rPr>
              <a:t>Après, il faut aussi mener une réflexion sur quelles métriques on utilise : il faut trouver des variables qui présentent des tendances à l’échelle décennale ou multi-décennale, comme c’est le cas pour la hauteur des océans par exemple. Pour ces grandeurs, comme on n’a pas forcément des jeux de données avec plein de décennies, une possibilité pour diminuer la variabilité naturelle et donc faire sortir plus vite des tendances, est de regarder comment évoluent les grandeurs dans des classifications judicieusement choisies, par exemple en travaillant en régimes de temps.</a:t>
            </a:r>
            <a:r>
              <a:rPr lang="fr-FR" dirty="0" smtClean="0">
                <a:effectLst/>
              </a:rPr>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08D94D7-2F71-1241-9C5C-BE971CD49B43}" type="slidenum">
              <a:rPr lang="fr-FR" smtClean="0"/>
              <a:t>5</a:t>
            </a:fld>
            <a:endParaRPr lang="fr-FR"/>
          </a:p>
        </p:txBody>
      </p:sp>
    </p:spTree>
    <p:extLst>
      <p:ext uri="{BB962C8B-B14F-4D97-AF65-F5344CB8AC3E}">
        <p14:creationId xmlns:p14="http://schemas.microsoft.com/office/powerpoint/2010/main" val="24941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ce qui concerne la détermination des « bonnes métriques » justement, une étude récente a montré que la distribution verticale des nuages était beaucoup plus sensible au changement climatique que des grandeurs nuageuses intégrées : il s’agit d’une étude basée sur les observations du lidar spatial CALIPSO et de simulations CMIP5. Ici on a l’anomalie du profil vertical de la couverture nuageuse lidar : en vert c’est l’enveloppe de la variabilité observée en 7 ans, et les deux courbes ici représentent la variation dans un climat +4K, pour deux modèles associés à un simulateur lidar. On voit qu’on a une sensibilité au réchauffement qui est énorme par rapport à la variabilité naturelle, alors que ce n’est pas le cas quand on regarde une grandeur intégrée pour le même objet géophysique comme ici sur cette figure, où on a la même chose mais pour la couverture nuageuse intégrée, en fonction de la latitude.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08D94D7-2F71-1241-9C5C-BE971CD49B43}" type="slidenum">
              <a:rPr lang="fr-FR" smtClean="0"/>
              <a:t>6</a:t>
            </a:fld>
            <a:endParaRPr lang="fr-FR"/>
          </a:p>
        </p:txBody>
      </p:sp>
    </p:spTree>
    <p:extLst>
      <p:ext uri="{BB962C8B-B14F-4D97-AF65-F5344CB8AC3E}">
        <p14:creationId xmlns:p14="http://schemas.microsoft.com/office/powerpoint/2010/main" val="367919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72887E9-CCA5-DD4E-817C-DC265A9848FC}" type="datetimeFigureOut">
              <a:rPr lang="fr-FR" smtClean="0"/>
              <a:t>12/02/15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372231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2887E9-CCA5-DD4E-817C-DC265A9848FC}" type="datetimeFigureOut">
              <a:rPr lang="fr-FR" smtClean="0"/>
              <a:t>12/02/15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66598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2887E9-CCA5-DD4E-817C-DC265A9848FC}" type="datetimeFigureOut">
              <a:rPr lang="fr-FR" smtClean="0"/>
              <a:t>12/02/15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8855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2887E9-CCA5-DD4E-817C-DC265A9848FC}" type="datetimeFigureOut">
              <a:rPr lang="fr-FR" smtClean="0"/>
              <a:t>12/02/15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259396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72887E9-CCA5-DD4E-817C-DC265A9848FC}" type="datetimeFigureOut">
              <a:rPr lang="fr-FR" smtClean="0"/>
              <a:t>12/02/15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92479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2887E9-CCA5-DD4E-817C-DC265A9848FC}" type="datetimeFigureOut">
              <a:rPr lang="fr-FR" smtClean="0"/>
              <a:t>12/02/15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325547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2887E9-CCA5-DD4E-817C-DC265A9848FC}" type="datetimeFigureOut">
              <a:rPr lang="fr-FR" smtClean="0"/>
              <a:t>12/02/15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41572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72887E9-CCA5-DD4E-817C-DC265A9848FC}" type="datetimeFigureOut">
              <a:rPr lang="fr-FR" smtClean="0"/>
              <a:t>12/02/15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164184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2887E9-CCA5-DD4E-817C-DC265A9848FC}" type="datetimeFigureOut">
              <a:rPr lang="fr-FR" smtClean="0"/>
              <a:t>12/02/15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410892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2887E9-CCA5-DD4E-817C-DC265A9848FC}" type="datetimeFigureOut">
              <a:rPr lang="fr-FR" smtClean="0"/>
              <a:t>12/02/15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360702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2887E9-CCA5-DD4E-817C-DC265A9848FC}" type="datetimeFigureOut">
              <a:rPr lang="fr-FR" smtClean="0"/>
              <a:t>12/02/15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5CE736-1FCD-9E45-B9CE-73577EEF7071}" type="slidenum">
              <a:rPr lang="fr-FR" smtClean="0"/>
              <a:t>‹#›</a:t>
            </a:fld>
            <a:endParaRPr lang="fr-FR"/>
          </a:p>
        </p:txBody>
      </p:sp>
    </p:spTree>
    <p:extLst>
      <p:ext uri="{BB962C8B-B14F-4D97-AF65-F5344CB8AC3E}">
        <p14:creationId xmlns:p14="http://schemas.microsoft.com/office/powerpoint/2010/main" val="12604778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887E9-CCA5-DD4E-817C-DC265A9848FC}" type="datetimeFigureOut">
              <a:rPr lang="fr-FR" smtClean="0"/>
              <a:t>12/02/15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CE736-1FCD-9E45-B9CE-73577EEF7071}" type="slidenum">
              <a:rPr lang="fr-FR" smtClean="0"/>
              <a:t>‹#›</a:t>
            </a:fld>
            <a:endParaRPr lang="fr-FR"/>
          </a:p>
        </p:txBody>
      </p:sp>
    </p:spTree>
    <p:extLst>
      <p:ext uri="{BB962C8B-B14F-4D97-AF65-F5344CB8AC3E}">
        <p14:creationId xmlns:p14="http://schemas.microsoft.com/office/powerpoint/2010/main" val="850146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55887"/>
            <a:ext cx="7772400" cy="1470025"/>
          </a:xfrm>
        </p:spPr>
        <p:txBody>
          <a:bodyPr/>
          <a:lstStyle/>
          <a:p>
            <a:r>
              <a:rPr lang="fr-FR" dirty="0" smtClean="0"/>
              <a:t>Pôle observations</a:t>
            </a:r>
            <a:endParaRPr lang="fr-FR" dirty="0"/>
          </a:p>
        </p:txBody>
      </p:sp>
      <p:sp>
        <p:nvSpPr>
          <p:cNvPr id="3" name="Sous-titre 2"/>
          <p:cNvSpPr>
            <a:spLocks noGrp="1"/>
          </p:cNvSpPr>
          <p:nvPr>
            <p:ph type="subTitle" idx="1"/>
          </p:nvPr>
        </p:nvSpPr>
        <p:spPr>
          <a:xfrm>
            <a:off x="460513" y="3411662"/>
            <a:ext cx="8135753" cy="1752600"/>
          </a:xfrm>
        </p:spPr>
        <p:txBody>
          <a:bodyPr>
            <a:noAutofit/>
          </a:bodyPr>
          <a:lstStyle/>
          <a:p>
            <a:r>
              <a:rPr lang="fr-FR" sz="3600" dirty="0" smtClean="0"/>
              <a:t>Groupe de travail « Etudes de tendances et variabilités climatiques à partir d’analyse d’observations de la Terre »</a:t>
            </a:r>
            <a:endParaRPr lang="fr-FR" sz="3600" dirty="0"/>
          </a:p>
        </p:txBody>
      </p:sp>
    </p:spTree>
    <p:extLst>
      <p:ext uri="{BB962C8B-B14F-4D97-AF65-F5344CB8AC3E}">
        <p14:creationId xmlns:p14="http://schemas.microsoft.com/office/powerpoint/2010/main" val="38041656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680"/>
            <a:ext cx="9144000" cy="1143000"/>
          </a:xfrm>
        </p:spPr>
        <p:txBody>
          <a:bodyPr>
            <a:noAutofit/>
          </a:bodyPr>
          <a:lstStyle/>
          <a:p>
            <a:r>
              <a:rPr lang="fr-FR" sz="3600" dirty="0" smtClean="0"/>
              <a:t>Rappel sur les objectifs de ce groupe, tels que définis dans le document du pôle observations</a:t>
            </a:r>
            <a:endParaRPr lang="fr-FR" sz="3600" dirty="0"/>
          </a:p>
        </p:txBody>
      </p:sp>
      <p:sp>
        <p:nvSpPr>
          <p:cNvPr id="3" name="Espace réservé du contenu 2"/>
          <p:cNvSpPr>
            <a:spLocks noGrp="1"/>
          </p:cNvSpPr>
          <p:nvPr>
            <p:ph idx="1"/>
          </p:nvPr>
        </p:nvSpPr>
        <p:spPr>
          <a:xfrm>
            <a:off x="0" y="1355547"/>
            <a:ext cx="9144000" cy="5365116"/>
          </a:xfrm>
        </p:spPr>
        <p:txBody>
          <a:bodyPr>
            <a:normAutofit fontScale="70000" lnSpcReduction="20000"/>
          </a:bodyPr>
          <a:lstStyle/>
          <a:p>
            <a:pPr lvl="0">
              <a:spcBef>
                <a:spcPts val="1128"/>
              </a:spcBef>
            </a:pPr>
            <a:r>
              <a:rPr lang="fr-FR" dirty="0" smtClean="0"/>
              <a:t>« Echanger </a:t>
            </a:r>
            <a:r>
              <a:rPr lang="fr-FR" dirty="0"/>
              <a:t>sur les méthodes d’exploitation des longues séries d’observations multi-paramètres, pour transférer des compétences d’un compartiment à l’autre, et définir de nouvelles questions de méthodes ou d’analyse qui dépassent chaque communauté. </a:t>
            </a:r>
          </a:p>
          <a:p>
            <a:pPr lvl="0">
              <a:spcBef>
                <a:spcPts val="1128"/>
              </a:spcBef>
            </a:pPr>
            <a:r>
              <a:rPr lang="fr-FR" dirty="0"/>
              <a:t>Etre l’interlocuteur vis-à-vis de la communauté nationale et internationale, et vis à vis d’autres groupes à l’IPSL, tel que le groupe Statistiques pour l'Analyse, la Modélisation et </a:t>
            </a:r>
            <a:r>
              <a:rPr lang="fr-FR" dirty="0" smtClean="0"/>
              <a:t>l'Assimilation, ou les autres pôles.  </a:t>
            </a:r>
            <a:endParaRPr lang="fr-FR" dirty="0"/>
          </a:p>
          <a:p>
            <a:pPr lvl="0">
              <a:spcBef>
                <a:spcPts val="1128"/>
              </a:spcBef>
            </a:pPr>
            <a:r>
              <a:rPr lang="fr-FR" dirty="0"/>
              <a:t>Définir quelles variables (ou corrélations de variables) ont une forte sensibilité climatique et à quelle échelle spatio-temporelle. Déterminer si les observations de l’IPSL permettent d’y accéder dés aujourd’hui ou si certaines ne sont pas encore observées, et mettre au point une stratégie pour y remédier. </a:t>
            </a:r>
          </a:p>
          <a:p>
            <a:pPr lvl="0">
              <a:spcBef>
                <a:spcPts val="1128"/>
              </a:spcBef>
            </a:pPr>
            <a:r>
              <a:rPr lang="fr-FR" dirty="0"/>
              <a:t>Explorer des méthodes pour coupler les observations des différents compartiments et réaliser des études multi-paramètres ou multi-échelles</a:t>
            </a:r>
            <a:r>
              <a:rPr lang="fr-FR" dirty="0" smtClean="0"/>
              <a:t>. »</a:t>
            </a:r>
            <a:endParaRPr lang="fr-FR" dirty="0"/>
          </a:p>
          <a:p>
            <a:pPr>
              <a:spcBef>
                <a:spcPts val="1128"/>
              </a:spcBef>
            </a:pPr>
            <a:endParaRPr lang="fr-FR" dirty="0"/>
          </a:p>
        </p:txBody>
      </p:sp>
    </p:spTree>
    <p:extLst>
      <p:ext uri="{BB962C8B-B14F-4D97-AF65-F5344CB8AC3E}">
        <p14:creationId xmlns:p14="http://schemas.microsoft.com/office/powerpoint/2010/main" val="4104451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Constitution du groupe de travail</a:t>
            </a:r>
            <a:endParaRPr lang="fr-FR" dirty="0"/>
          </a:p>
        </p:txBody>
      </p:sp>
      <p:sp>
        <p:nvSpPr>
          <p:cNvPr id="3" name="Espace réservé du contenu 2"/>
          <p:cNvSpPr>
            <a:spLocks noGrp="1"/>
          </p:cNvSpPr>
          <p:nvPr>
            <p:ph idx="1"/>
          </p:nvPr>
        </p:nvSpPr>
        <p:spPr/>
        <p:txBody>
          <a:bodyPr>
            <a:normAutofit lnSpcReduction="10000"/>
          </a:bodyPr>
          <a:lstStyle/>
          <a:p>
            <a:pPr lvl="1"/>
            <a:r>
              <a:rPr lang="fr-FR" u="sng" dirty="0" smtClean="0">
                <a:solidFill>
                  <a:srgbClr val="FF0000"/>
                </a:solidFill>
              </a:rPr>
              <a:t>Océan</a:t>
            </a:r>
            <a:r>
              <a:rPr lang="fr-FR" dirty="0" smtClean="0">
                <a:solidFill>
                  <a:srgbClr val="FF0000"/>
                </a:solidFill>
              </a:rPr>
              <a:t> : G. Reverdin, L. </a:t>
            </a:r>
            <a:r>
              <a:rPr lang="fr-FR" dirty="0" err="1" smtClean="0">
                <a:solidFill>
                  <a:srgbClr val="FF0000"/>
                </a:solidFill>
              </a:rPr>
              <a:t>Eymard</a:t>
            </a:r>
            <a:r>
              <a:rPr lang="fr-FR" dirty="0" smtClean="0">
                <a:solidFill>
                  <a:srgbClr val="FF0000"/>
                </a:solidFill>
              </a:rPr>
              <a:t> (LOCEAN)</a:t>
            </a:r>
          </a:p>
          <a:p>
            <a:pPr lvl="1"/>
            <a:r>
              <a:rPr lang="fr-FR" u="sng" dirty="0" smtClean="0">
                <a:solidFill>
                  <a:srgbClr val="000090"/>
                </a:solidFill>
              </a:rPr>
              <a:t>Troposphère</a:t>
            </a:r>
            <a:r>
              <a:rPr lang="fr-FR" dirty="0" smtClean="0">
                <a:solidFill>
                  <a:srgbClr val="000090"/>
                </a:solidFill>
              </a:rPr>
              <a:t> : H. </a:t>
            </a:r>
            <a:r>
              <a:rPr lang="fr-FR" dirty="0" err="1" smtClean="0">
                <a:solidFill>
                  <a:srgbClr val="000090"/>
                </a:solidFill>
              </a:rPr>
              <a:t>Brogniez</a:t>
            </a:r>
            <a:r>
              <a:rPr lang="fr-FR" dirty="0" smtClean="0">
                <a:solidFill>
                  <a:srgbClr val="000090"/>
                </a:solidFill>
              </a:rPr>
              <a:t>, G. </a:t>
            </a:r>
            <a:r>
              <a:rPr lang="fr-FR" dirty="0" err="1" smtClean="0">
                <a:solidFill>
                  <a:srgbClr val="000090"/>
                </a:solidFill>
              </a:rPr>
              <a:t>Ancellet</a:t>
            </a:r>
            <a:r>
              <a:rPr lang="fr-FR" dirty="0" smtClean="0">
                <a:solidFill>
                  <a:srgbClr val="000090"/>
                </a:solidFill>
              </a:rPr>
              <a:t>, M. Chiriaco, S. Bastin (LATMOS), C. </a:t>
            </a:r>
            <a:r>
              <a:rPr lang="fr-FR" dirty="0" err="1" smtClean="0">
                <a:solidFill>
                  <a:srgbClr val="000090"/>
                </a:solidFill>
              </a:rPr>
              <a:t>Studenrauch</a:t>
            </a:r>
            <a:r>
              <a:rPr lang="fr-FR" dirty="0" smtClean="0">
                <a:solidFill>
                  <a:srgbClr val="000090"/>
                </a:solidFill>
              </a:rPr>
              <a:t>, V. Noël, J. </a:t>
            </a:r>
            <a:r>
              <a:rPr lang="fr-FR" dirty="0" err="1" smtClean="0">
                <a:solidFill>
                  <a:srgbClr val="000090"/>
                </a:solidFill>
              </a:rPr>
              <a:t>Badosa</a:t>
            </a:r>
            <a:r>
              <a:rPr lang="fr-FR" dirty="0" smtClean="0">
                <a:solidFill>
                  <a:srgbClr val="000090"/>
                </a:solidFill>
              </a:rPr>
              <a:t>, L. Picon, G. </a:t>
            </a:r>
            <a:r>
              <a:rPr lang="fr-FR" dirty="0" err="1" smtClean="0">
                <a:solidFill>
                  <a:srgbClr val="000090"/>
                </a:solidFill>
              </a:rPr>
              <a:t>Sèze</a:t>
            </a:r>
            <a:r>
              <a:rPr lang="fr-FR" dirty="0" smtClean="0">
                <a:solidFill>
                  <a:srgbClr val="000090"/>
                </a:solidFill>
              </a:rPr>
              <a:t> (LMD), F. Vimeux, M. </a:t>
            </a:r>
            <a:r>
              <a:rPr lang="fr-FR" dirty="0" err="1" smtClean="0">
                <a:solidFill>
                  <a:srgbClr val="000090"/>
                </a:solidFill>
              </a:rPr>
              <a:t>Ramonet</a:t>
            </a:r>
            <a:r>
              <a:rPr lang="fr-FR" dirty="0" smtClean="0">
                <a:solidFill>
                  <a:srgbClr val="000090"/>
                </a:solidFill>
              </a:rPr>
              <a:t> (LSCE)</a:t>
            </a:r>
          </a:p>
          <a:p>
            <a:pPr lvl="1"/>
            <a:r>
              <a:rPr lang="fr-FR" u="sng" dirty="0" smtClean="0">
                <a:solidFill>
                  <a:srgbClr val="008000"/>
                </a:solidFill>
              </a:rPr>
              <a:t>Stratosphère</a:t>
            </a:r>
            <a:r>
              <a:rPr lang="fr-FR" dirty="0" smtClean="0">
                <a:solidFill>
                  <a:srgbClr val="008000"/>
                </a:solidFill>
              </a:rPr>
              <a:t> : S. Godin-</a:t>
            </a:r>
            <a:r>
              <a:rPr lang="fr-FR" dirty="0" err="1" smtClean="0">
                <a:solidFill>
                  <a:srgbClr val="008000"/>
                </a:solidFill>
              </a:rPr>
              <a:t>Beckman</a:t>
            </a:r>
            <a:r>
              <a:rPr lang="fr-FR" dirty="0" smtClean="0">
                <a:solidFill>
                  <a:srgbClr val="008000"/>
                </a:solidFill>
              </a:rPr>
              <a:t>, A. </a:t>
            </a:r>
            <a:r>
              <a:rPr lang="fr-FR" dirty="0" err="1" smtClean="0">
                <a:solidFill>
                  <a:srgbClr val="008000"/>
                </a:solidFill>
              </a:rPr>
              <a:t>Hauchecorne</a:t>
            </a:r>
            <a:r>
              <a:rPr lang="fr-FR" dirty="0" smtClean="0">
                <a:solidFill>
                  <a:srgbClr val="008000"/>
                </a:solidFill>
              </a:rPr>
              <a:t>, A. </a:t>
            </a:r>
            <a:r>
              <a:rPr lang="fr-FR" dirty="0" err="1" smtClean="0">
                <a:solidFill>
                  <a:srgbClr val="008000"/>
                </a:solidFill>
              </a:rPr>
              <a:t>Sarkissian</a:t>
            </a:r>
            <a:r>
              <a:rPr lang="fr-FR" dirty="0" smtClean="0">
                <a:solidFill>
                  <a:srgbClr val="008000"/>
                </a:solidFill>
              </a:rPr>
              <a:t>, A. </a:t>
            </a:r>
            <a:r>
              <a:rPr lang="fr-FR" dirty="0" err="1" smtClean="0">
                <a:solidFill>
                  <a:srgbClr val="008000"/>
                </a:solidFill>
              </a:rPr>
              <a:t>Pazmino</a:t>
            </a:r>
            <a:r>
              <a:rPr lang="fr-FR" dirty="0" smtClean="0">
                <a:solidFill>
                  <a:srgbClr val="008000"/>
                </a:solidFill>
              </a:rPr>
              <a:t> (LATMOS), C. </a:t>
            </a:r>
            <a:r>
              <a:rPr lang="fr-FR" dirty="0" err="1" smtClean="0">
                <a:solidFill>
                  <a:srgbClr val="008000"/>
                </a:solidFill>
              </a:rPr>
              <a:t>Claud</a:t>
            </a:r>
            <a:r>
              <a:rPr lang="fr-FR" dirty="0" smtClean="0">
                <a:solidFill>
                  <a:srgbClr val="008000"/>
                </a:solidFill>
              </a:rPr>
              <a:t> (LMD)</a:t>
            </a:r>
          </a:p>
          <a:p>
            <a:pPr lvl="1"/>
            <a:r>
              <a:rPr lang="fr-FR" dirty="0" smtClean="0"/>
              <a:t>+ S. Cloché et M. Haeffelin (IPSL)</a:t>
            </a:r>
          </a:p>
          <a:p>
            <a:pPr lvl="1"/>
            <a:r>
              <a:rPr lang="fr-FR" dirty="0" smtClean="0"/>
              <a:t>Et les surfaces continentales?</a:t>
            </a:r>
            <a:endParaRPr lang="fr-FR" dirty="0"/>
          </a:p>
        </p:txBody>
      </p:sp>
    </p:spTree>
    <p:extLst>
      <p:ext uri="{BB962C8B-B14F-4D97-AF65-F5344CB8AC3E}">
        <p14:creationId xmlns:p14="http://schemas.microsoft.com/office/powerpoint/2010/main" val="38178872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455"/>
            <a:ext cx="8229600" cy="1143000"/>
          </a:xfrm>
        </p:spPr>
        <p:txBody>
          <a:bodyPr/>
          <a:lstStyle/>
          <a:p>
            <a:r>
              <a:rPr lang="fr-FR" dirty="0" smtClean="0"/>
              <a:t>Liens avec le LABEX</a:t>
            </a:r>
            <a:endParaRPr lang="fr-FR" dirty="0"/>
          </a:p>
        </p:txBody>
      </p:sp>
      <p:sp>
        <p:nvSpPr>
          <p:cNvPr id="3" name="Espace réservé du contenu 2"/>
          <p:cNvSpPr>
            <a:spLocks noGrp="1"/>
          </p:cNvSpPr>
          <p:nvPr>
            <p:ph idx="1"/>
          </p:nvPr>
        </p:nvSpPr>
        <p:spPr>
          <a:xfrm>
            <a:off x="0" y="1270066"/>
            <a:ext cx="9144000" cy="5401262"/>
          </a:xfrm>
        </p:spPr>
        <p:txBody>
          <a:bodyPr>
            <a:normAutofit lnSpcReduction="10000"/>
          </a:bodyPr>
          <a:lstStyle/>
          <a:p>
            <a:r>
              <a:rPr lang="fr-FR" sz="2800" dirty="0" smtClean="0"/>
              <a:t>Le LABEX finance </a:t>
            </a:r>
            <a:r>
              <a:rPr lang="fr-FR" sz="2800" dirty="0" smtClean="0">
                <a:solidFill>
                  <a:srgbClr val="000090"/>
                </a:solidFill>
              </a:rPr>
              <a:t>un an </a:t>
            </a:r>
            <a:r>
              <a:rPr lang="fr-FR" sz="2800" dirty="0" smtClean="0"/>
              <a:t>de travail sur le jeu de données </a:t>
            </a:r>
            <a:r>
              <a:rPr lang="fr-FR" sz="2800" dirty="0" smtClean="0">
                <a:solidFill>
                  <a:srgbClr val="000090"/>
                </a:solidFill>
              </a:rPr>
              <a:t>SIRTA-ReOBS</a:t>
            </a:r>
          </a:p>
          <a:p>
            <a:r>
              <a:rPr lang="fr-FR" sz="2800" dirty="0" smtClean="0"/>
              <a:t>Participation aux ateliers du LABEX début décembre, dans le groupe 2 « </a:t>
            </a:r>
            <a:r>
              <a:rPr lang="fr-FR" sz="2800" dirty="0" smtClean="0">
                <a:solidFill>
                  <a:srgbClr val="000090"/>
                </a:solidFill>
              </a:rPr>
              <a:t>Attribuer la variabilité climatique décennale à multi-décennale récente</a:t>
            </a:r>
            <a:r>
              <a:rPr lang="fr-FR" sz="2800" dirty="0" smtClean="0"/>
              <a:t> »</a:t>
            </a:r>
          </a:p>
          <a:p>
            <a:pPr>
              <a:buFont typeface="Wingdings" charset="0"/>
              <a:buChar char="è"/>
            </a:pPr>
            <a:r>
              <a:rPr lang="fr-FR" sz="2800" dirty="0">
                <a:sym typeface="Wingdings"/>
              </a:rPr>
              <a:t>Axe « </a:t>
            </a:r>
            <a:r>
              <a:rPr lang="fr-FR" sz="2800" dirty="0">
                <a:solidFill>
                  <a:srgbClr val="FF0000"/>
                </a:solidFill>
                <a:sym typeface="Wingdings"/>
              </a:rPr>
              <a:t>A quoi peut-on attribuer les variations décennales observées?</a:t>
            </a:r>
            <a:r>
              <a:rPr lang="fr-FR" sz="2800" dirty="0">
                <a:sym typeface="Wingdings"/>
              </a:rPr>
              <a:t> »; mots clés : global/régional/local, observations, détection et attribution, temps d’émergence, lien global/local via régimes de temps, analogues. </a:t>
            </a:r>
          </a:p>
          <a:p>
            <a:pPr lvl="1">
              <a:buFont typeface="Wingdings" charset="0"/>
              <a:buChar char="è"/>
            </a:pPr>
            <a:r>
              <a:rPr lang="fr-FR" dirty="0">
                <a:sym typeface="Wingdings"/>
              </a:rPr>
              <a:t>Projets en cours </a:t>
            </a:r>
            <a:r>
              <a:rPr lang="fr-FR" dirty="0" smtClean="0">
                <a:sym typeface="Wingdings"/>
              </a:rPr>
              <a:t>d’élaboration</a:t>
            </a:r>
          </a:p>
          <a:p>
            <a:pPr marL="457200" lvl="1" indent="0">
              <a:buNone/>
            </a:pPr>
            <a:endParaRPr lang="fr-FR" sz="2800" dirty="0" smtClean="0"/>
          </a:p>
          <a:p>
            <a:r>
              <a:rPr lang="fr-FR" sz="2800" dirty="0" smtClean="0"/>
              <a:t>Autres participations?</a:t>
            </a:r>
          </a:p>
        </p:txBody>
      </p:sp>
    </p:spTree>
    <p:extLst>
      <p:ext uri="{BB962C8B-B14F-4D97-AF65-F5344CB8AC3E}">
        <p14:creationId xmlns:p14="http://schemas.microsoft.com/office/powerpoint/2010/main" val="1033850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Actualités sur les tendances dans la </a:t>
            </a:r>
            <a:r>
              <a:rPr lang="fr-FR" dirty="0" smtClean="0"/>
              <a:t>troposphère – cas des nuages</a:t>
            </a:r>
            <a:endParaRPr lang="fr-FR" dirty="0"/>
          </a:p>
        </p:txBody>
      </p:sp>
      <p:sp>
        <p:nvSpPr>
          <p:cNvPr id="4" name="Espace réservé du contenu 2"/>
          <p:cNvSpPr>
            <a:spLocks noGrp="1"/>
          </p:cNvSpPr>
          <p:nvPr>
            <p:ph idx="1"/>
          </p:nvPr>
        </p:nvSpPr>
        <p:spPr>
          <a:xfrm>
            <a:off x="0" y="1450136"/>
            <a:ext cx="9144000" cy="5770746"/>
          </a:xfrm>
        </p:spPr>
        <p:txBody>
          <a:bodyPr>
            <a:normAutofit/>
          </a:bodyPr>
          <a:lstStyle/>
          <a:p>
            <a:r>
              <a:rPr lang="fr-FR" sz="2400" dirty="0" smtClean="0"/>
              <a:t>Question posée dans le cadre de la réflexion menée pour les ateliers LABEX : </a:t>
            </a:r>
            <a:r>
              <a:rPr lang="fr-FR" sz="2400" dirty="0" smtClean="0">
                <a:solidFill>
                  <a:srgbClr val="FF0000"/>
                </a:solidFill>
              </a:rPr>
              <a:t>Quels méthodes/outils pour détecter des tendances dans la troposphère, où les variables évoluent à l’échelle du processus?</a:t>
            </a:r>
          </a:p>
          <a:p>
            <a:pPr marL="0" indent="0">
              <a:buNone/>
            </a:pPr>
            <a:endParaRPr lang="fr-FR" sz="2400" dirty="0" smtClean="0">
              <a:solidFill>
                <a:srgbClr val="FF0000"/>
              </a:solidFill>
            </a:endParaRPr>
          </a:p>
          <a:p>
            <a:pPr>
              <a:buFont typeface="Wingdings" charset="0"/>
              <a:buChar char="à"/>
            </a:pPr>
            <a:r>
              <a:rPr lang="fr-FR" sz="2400" dirty="0" smtClean="0">
                <a:sym typeface="Wingdings"/>
              </a:rPr>
              <a:t>Utiliser des grandeurs </a:t>
            </a:r>
            <a:r>
              <a:rPr lang="fr-FR" sz="2400" dirty="0" smtClean="0">
                <a:solidFill>
                  <a:srgbClr val="0000FF"/>
                </a:solidFill>
                <a:sym typeface="Wingdings"/>
              </a:rPr>
              <a:t>verticalement résolues </a:t>
            </a:r>
            <a:r>
              <a:rPr lang="fr-FR" sz="2400" dirty="0" smtClean="0">
                <a:sym typeface="Wingdings"/>
              </a:rPr>
              <a:t>(télédétection active) afin de ne pas considérer les paramètres comme des grandeurs intégrées sur la troposphère (compensation de la variabilité)</a:t>
            </a:r>
          </a:p>
          <a:p>
            <a:pPr>
              <a:buFont typeface="Wingdings" charset="0"/>
              <a:buChar char="à"/>
            </a:pPr>
            <a:r>
              <a:rPr lang="fr-FR" sz="2400" dirty="0" smtClean="0">
                <a:sym typeface="Wingdings"/>
              </a:rPr>
              <a:t>Déterminer des </a:t>
            </a:r>
            <a:r>
              <a:rPr lang="fr-FR" sz="2400" dirty="0" smtClean="0">
                <a:solidFill>
                  <a:srgbClr val="0000FF"/>
                </a:solidFill>
                <a:sym typeface="Wingdings"/>
              </a:rPr>
              <a:t>métriques adaptées</a:t>
            </a:r>
            <a:r>
              <a:rPr lang="fr-FR" sz="2400" dirty="0" smtClean="0">
                <a:sym typeface="Wingdings"/>
              </a:rPr>
              <a:t>, dont une tendance est observable à l’échelle décennale/multi-décennale, comme c’est le cas de la hauteur des océans par ex. </a:t>
            </a:r>
          </a:p>
          <a:p>
            <a:pPr>
              <a:buFont typeface="Wingdings" charset="0"/>
              <a:buChar char="à"/>
            </a:pPr>
            <a:r>
              <a:rPr lang="fr-FR" sz="2400" dirty="0" smtClean="0">
                <a:sym typeface="Wingdings"/>
              </a:rPr>
              <a:t>Travailler en </a:t>
            </a:r>
            <a:r>
              <a:rPr lang="fr-FR" sz="2400" dirty="0" smtClean="0">
                <a:solidFill>
                  <a:srgbClr val="0000FF"/>
                </a:solidFill>
                <a:sym typeface="Wingdings"/>
              </a:rPr>
              <a:t>régimes de temps </a:t>
            </a:r>
            <a:r>
              <a:rPr lang="fr-FR" sz="2400" dirty="0" smtClean="0">
                <a:sym typeface="Wingdings"/>
              </a:rPr>
              <a:t>pour diminuer la variabilité naturelle et faire plus vite sortir des tendances</a:t>
            </a:r>
            <a:endParaRPr lang="fr-FR" sz="2400" dirty="0"/>
          </a:p>
        </p:txBody>
      </p:sp>
    </p:spTree>
    <p:extLst>
      <p:ext uri="{BB962C8B-B14F-4D97-AF65-F5344CB8AC3E}">
        <p14:creationId xmlns:p14="http://schemas.microsoft.com/office/powerpoint/2010/main" val="26599406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502"/>
            <a:ext cx="9144000" cy="1143000"/>
          </a:xfrm>
        </p:spPr>
        <p:txBody>
          <a:bodyPr>
            <a:noAutofit/>
          </a:bodyPr>
          <a:lstStyle/>
          <a:p>
            <a:r>
              <a:rPr lang="fr-FR" sz="3200" dirty="0" smtClean="0"/>
              <a:t>Actualités sur les tendances dans la troposphère</a:t>
            </a:r>
            <a:endParaRPr lang="fr-FR" sz="3200" dirty="0"/>
          </a:p>
        </p:txBody>
      </p:sp>
      <p:sp>
        <p:nvSpPr>
          <p:cNvPr id="4" name="ZoneTexte 3"/>
          <p:cNvSpPr txBox="1"/>
          <p:nvPr/>
        </p:nvSpPr>
        <p:spPr>
          <a:xfrm>
            <a:off x="4940587" y="6489385"/>
            <a:ext cx="4203413" cy="369332"/>
          </a:xfrm>
          <a:prstGeom prst="rect">
            <a:avLst/>
          </a:prstGeom>
          <a:noFill/>
        </p:spPr>
        <p:txBody>
          <a:bodyPr wrap="square" rtlCol="0">
            <a:spAutoFit/>
          </a:bodyPr>
          <a:lstStyle/>
          <a:p>
            <a:pPr algn="r"/>
            <a:r>
              <a:rPr lang="fr-FR" i="1" smtClean="0"/>
              <a:t>Chepfer et al. 2014, GRL</a:t>
            </a:r>
            <a:endParaRPr lang="fr-FR" i="1"/>
          </a:p>
        </p:txBody>
      </p:sp>
      <p:pic>
        <p:nvPicPr>
          <p:cNvPr id="5" name="Image 4"/>
          <p:cNvPicPr>
            <a:picLocks noChangeAspect="1"/>
          </p:cNvPicPr>
          <p:nvPr/>
        </p:nvPicPr>
        <p:blipFill rotWithShape="1">
          <a:blip r:embed="rId3"/>
          <a:srcRect l="41214" t="50041" r="38560"/>
          <a:stretch/>
        </p:blipFill>
        <p:spPr>
          <a:xfrm>
            <a:off x="474569" y="921073"/>
            <a:ext cx="2286001" cy="5067223"/>
          </a:xfrm>
          <a:prstGeom prst="rect">
            <a:avLst/>
          </a:prstGeom>
        </p:spPr>
      </p:pic>
      <p:sp>
        <p:nvSpPr>
          <p:cNvPr id="6" name="ZoneTexte 5"/>
          <p:cNvSpPr txBox="1"/>
          <p:nvPr/>
        </p:nvSpPr>
        <p:spPr>
          <a:xfrm>
            <a:off x="303118" y="829012"/>
            <a:ext cx="2581181" cy="923330"/>
          </a:xfrm>
          <a:prstGeom prst="rect">
            <a:avLst/>
          </a:prstGeom>
          <a:solidFill>
            <a:schemeClr val="bg1"/>
          </a:solidFill>
        </p:spPr>
        <p:txBody>
          <a:bodyPr wrap="square" rtlCol="0">
            <a:spAutoFit/>
          </a:bodyPr>
          <a:lstStyle/>
          <a:p>
            <a:pPr algn="ctr"/>
            <a:r>
              <a:rPr lang="fr-FR" u="sng" smtClean="0"/>
              <a:t> anomalie du </a:t>
            </a:r>
            <a:r>
              <a:rPr lang="fr-FR" b="1" u="sng" smtClean="0"/>
              <a:t>profil</a:t>
            </a:r>
            <a:r>
              <a:rPr lang="fr-FR" u="sng" smtClean="0"/>
              <a:t> </a:t>
            </a:r>
            <a:r>
              <a:rPr lang="fr-FR" b="1" u="sng" smtClean="0"/>
              <a:t>vertical</a:t>
            </a:r>
            <a:r>
              <a:rPr lang="fr-FR" u="sng" smtClean="0"/>
              <a:t> de la couverture nuageuse lidar</a:t>
            </a:r>
            <a:endParaRPr lang="fr-FR" u="sng"/>
          </a:p>
        </p:txBody>
      </p:sp>
      <p:sp>
        <p:nvSpPr>
          <p:cNvPr id="7" name="Rectangle 6"/>
          <p:cNvSpPr/>
          <p:nvPr/>
        </p:nvSpPr>
        <p:spPr>
          <a:xfrm>
            <a:off x="1180957" y="2283030"/>
            <a:ext cx="2668707" cy="369332"/>
          </a:xfrm>
          <a:prstGeom prst="rect">
            <a:avLst/>
          </a:prstGeom>
        </p:spPr>
        <p:txBody>
          <a:bodyPr wrap="none">
            <a:spAutoFit/>
          </a:bodyPr>
          <a:lstStyle/>
          <a:p>
            <a:r>
              <a:rPr lang="fr-FR" dirty="0" smtClean="0">
                <a:solidFill>
                  <a:srgbClr val="FF0000"/>
                </a:solidFill>
              </a:rPr>
              <a:t>Modèle 1+simulateur lidar</a:t>
            </a:r>
            <a:endParaRPr lang="fr-FR" dirty="0">
              <a:solidFill>
                <a:srgbClr val="FF0000"/>
              </a:solidFill>
            </a:endParaRPr>
          </a:p>
        </p:txBody>
      </p:sp>
      <p:pic>
        <p:nvPicPr>
          <p:cNvPr id="8" name="Image 3"/>
          <p:cNvPicPr>
            <a:picLocks noChangeAspect="1"/>
          </p:cNvPicPr>
          <p:nvPr/>
        </p:nvPicPr>
        <p:blipFill>
          <a:blip r:embed="rId4"/>
          <a:srcRect b="74317"/>
          <a:stretch>
            <a:fillRect/>
          </a:stretch>
        </p:blipFill>
        <p:spPr>
          <a:xfrm>
            <a:off x="3625047" y="2572036"/>
            <a:ext cx="5537200" cy="2686831"/>
          </a:xfrm>
          <a:prstGeom prst="rect">
            <a:avLst/>
          </a:prstGeom>
        </p:spPr>
      </p:pic>
      <p:cxnSp>
        <p:nvCxnSpPr>
          <p:cNvPr id="9" name="Connecteur droit 26"/>
          <p:cNvCxnSpPr/>
          <p:nvPr/>
        </p:nvCxnSpPr>
        <p:spPr>
          <a:xfrm flipV="1">
            <a:off x="7976917" y="4284134"/>
            <a:ext cx="508000" cy="1217092"/>
          </a:xfrm>
          <a:prstGeom prst="line">
            <a:avLst/>
          </a:prstGeom>
          <a:ln>
            <a:solidFill>
              <a:schemeClr val="accent3"/>
            </a:solidFill>
            <a:prstDash val="solid"/>
            <a:tailEnd type="triangle" w="lg"/>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814493" y="5331993"/>
            <a:ext cx="2329507" cy="646331"/>
          </a:xfrm>
          <a:prstGeom prst="rect">
            <a:avLst/>
          </a:prstGeom>
          <a:solidFill>
            <a:schemeClr val="bg1"/>
          </a:solidFill>
        </p:spPr>
        <p:txBody>
          <a:bodyPr wrap="square">
            <a:spAutoFit/>
          </a:bodyPr>
          <a:lstStyle/>
          <a:p>
            <a:pPr algn="r"/>
            <a:r>
              <a:rPr lang="fr-FR" smtClean="0">
                <a:solidFill>
                  <a:schemeClr val="accent3">
                    <a:lumMod val="50000"/>
                  </a:schemeClr>
                </a:solidFill>
              </a:rPr>
              <a:t>Variabilité naturelle observée en 7 ans</a:t>
            </a:r>
          </a:p>
        </p:txBody>
      </p:sp>
      <p:sp>
        <p:nvSpPr>
          <p:cNvPr id="11" name="Rectangle 10"/>
          <p:cNvSpPr/>
          <p:nvPr/>
        </p:nvSpPr>
        <p:spPr>
          <a:xfrm>
            <a:off x="6169" y="5919431"/>
            <a:ext cx="8398934" cy="707886"/>
          </a:xfrm>
          <a:prstGeom prst="rect">
            <a:avLst/>
          </a:prstGeom>
        </p:spPr>
        <p:txBody>
          <a:bodyPr wrap="square">
            <a:spAutoFit/>
          </a:bodyPr>
          <a:lstStyle/>
          <a:p>
            <a:r>
              <a:rPr lang="fr-FR" sz="2000" dirty="0" smtClean="0">
                <a:solidFill>
                  <a:srgbClr val="FF0000"/>
                </a:solidFill>
              </a:rPr>
              <a:t>La distribution verticale des nuages est une signature bien plus robuste du changement climatique que des grandeurs verticalement intégrées</a:t>
            </a:r>
          </a:p>
        </p:txBody>
      </p:sp>
      <p:sp>
        <p:nvSpPr>
          <p:cNvPr id="12" name="ZoneTexte 6"/>
          <p:cNvSpPr txBox="1"/>
          <p:nvPr/>
        </p:nvSpPr>
        <p:spPr>
          <a:xfrm>
            <a:off x="4481413" y="2630089"/>
            <a:ext cx="4677219" cy="369332"/>
          </a:xfrm>
          <a:prstGeom prst="rect">
            <a:avLst/>
          </a:prstGeom>
          <a:solidFill>
            <a:schemeClr val="bg1"/>
          </a:solidFill>
        </p:spPr>
        <p:txBody>
          <a:bodyPr wrap="none" rtlCol="0">
            <a:spAutoFit/>
          </a:bodyPr>
          <a:lstStyle/>
          <a:p>
            <a:r>
              <a:rPr lang="fr-FR" u="sng" smtClean="0"/>
              <a:t>Anomalie de la couverture nuageuse </a:t>
            </a:r>
            <a:r>
              <a:rPr lang="fr-FR" b="1" u="sng" smtClean="0"/>
              <a:t>intégrée</a:t>
            </a:r>
            <a:r>
              <a:rPr lang="fr-FR" u="sng" smtClean="0"/>
              <a:t> %</a:t>
            </a:r>
            <a:endParaRPr lang="fr-FR" u="sng"/>
          </a:p>
        </p:txBody>
      </p:sp>
      <p:sp>
        <p:nvSpPr>
          <p:cNvPr id="13" name="Rectangle 12"/>
          <p:cNvSpPr/>
          <p:nvPr/>
        </p:nvSpPr>
        <p:spPr>
          <a:xfrm>
            <a:off x="1422543" y="2572036"/>
            <a:ext cx="2668707" cy="369332"/>
          </a:xfrm>
          <a:prstGeom prst="rect">
            <a:avLst/>
          </a:prstGeom>
        </p:spPr>
        <p:txBody>
          <a:bodyPr wrap="none">
            <a:spAutoFit/>
          </a:bodyPr>
          <a:lstStyle/>
          <a:p>
            <a:r>
              <a:rPr lang="fr-FR" smtClean="0">
                <a:solidFill>
                  <a:schemeClr val="accent1"/>
                </a:solidFill>
              </a:rPr>
              <a:t>Modèle 2+simulateur lidar</a:t>
            </a:r>
            <a:endParaRPr lang="fr-FR">
              <a:solidFill>
                <a:schemeClr val="accent1"/>
              </a:solidFill>
            </a:endParaRPr>
          </a:p>
        </p:txBody>
      </p:sp>
      <p:sp>
        <p:nvSpPr>
          <p:cNvPr id="14" name="TextBox 1"/>
          <p:cNvSpPr txBox="1"/>
          <p:nvPr/>
        </p:nvSpPr>
        <p:spPr>
          <a:xfrm>
            <a:off x="7623" y="4191000"/>
            <a:ext cx="590990" cy="369332"/>
          </a:xfrm>
          <a:prstGeom prst="rect">
            <a:avLst/>
          </a:prstGeom>
          <a:noFill/>
        </p:spPr>
        <p:txBody>
          <a:bodyPr wrap="none" rtlCol="0">
            <a:spAutoFit/>
          </a:bodyPr>
          <a:lstStyle/>
          <a:p>
            <a:r>
              <a:rPr lang="fr-FR" smtClean="0"/>
              <a:t>5km</a:t>
            </a:r>
            <a:endParaRPr lang="fr-FR"/>
          </a:p>
        </p:txBody>
      </p:sp>
      <p:sp>
        <p:nvSpPr>
          <p:cNvPr id="15" name="TextBox 15"/>
          <p:cNvSpPr txBox="1"/>
          <p:nvPr/>
        </p:nvSpPr>
        <p:spPr>
          <a:xfrm>
            <a:off x="7623" y="3187700"/>
            <a:ext cx="707984" cy="369332"/>
          </a:xfrm>
          <a:prstGeom prst="rect">
            <a:avLst/>
          </a:prstGeom>
          <a:noFill/>
        </p:spPr>
        <p:txBody>
          <a:bodyPr wrap="none" rtlCol="0">
            <a:spAutoFit/>
          </a:bodyPr>
          <a:lstStyle/>
          <a:p>
            <a:r>
              <a:rPr lang="fr-FR" smtClean="0"/>
              <a:t>10km</a:t>
            </a:r>
            <a:endParaRPr lang="fr-FR"/>
          </a:p>
        </p:txBody>
      </p:sp>
      <p:sp>
        <p:nvSpPr>
          <p:cNvPr id="16" name="TextBox 16"/>
          <p:cNvSpPr txBox="1"/>
          <p:nvPr/>
        </p:nvSpPr>
        <p:spPr>
          <a:xfrm>
            <a:off x="-28764" y="2098364"/>
            <a:ext cx="707984" cy="369332"/>
          </a:xfrm>
          <a:prstGeom prst="rect">
            <a:avLst/>
          </a:prstGeom>
          <a:noFill/>
        </p:spPr>
        <p:txBody>
          <a:bodyPr wrap="none" rtlCol="0">
            <a:spAutoFit/>
          </a:bodyPr>
          <a:lstStyle/>
          <a:p>
            <a:r>
              <a:rPr lang="fr-FR" smtClean="0"/>
              <a:t>15km</a:t>
            </a:r>
            <a:endParaRPr lang="fr-FR"/>
          </a:p>
        </p:txBody>
      </p:sp>
      <p:cxnSp>
        <p:nvCxnSpPr>
          <p:cNvPr id="17" name="Connecteur droit 26"/>
          <p:cNvCxnSpPr/>
          <p:nvPr/>
        </p:nvCxnSpPr>
        <p:spPr>
          <a:xfrm flipH="1" flipV="1">
            <a:off x="1104283" y="4687293"/>
            <a:ext cx="659083" cy="453536"/>
          </a:xfrm>
          <a:prstGeom prst="line">
            <a:avLst/>
          </a:prstGeom>
          <a:ln>
            <a:solidFill>
              <a:schemeClr val="accent3"/>
            </a:solidFill>
            <a:prstDash val="solid"/>
            <a:tailEnd type="triangle" w="lg"/>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670697" y="4867975"/>
            <a:ext cx="2329507" cy="646331"/>
          </a:xfrm>
          <a:prstGeom prst="rect">
            <a:avLst/>
          </a:prstGeom>
          <a:noFill/>
        </p:spPr>
        <p:txBody>
          <a:bodyPr wrap="square">
            <a:spAutoFit/>
          </a:bodyPr>
          <a:lstStyle/>
          <a:p>
            <a:r>
              <a:rPr lang="fr-FR" smtClean="0">
                <a:solidFill>
                  <a:schemeClr val="accent3">
                    <a:lumMod val="50000"/>
                  </a:schemeClr>
                </a:solidFill>
              </a:rPr>
              <a:t>Variabilité naturelle observée en 7 ans</a:t>
            </a:r>
          </a:p>
        </p:txBody>
      </p:sp>
      <p:sp>
        <p:nvSpPr>
          <p:cNvPr id="19" name="Arc 18"/>
          <p:cNvSpPr/>
          <p:nvPr/>
        </p:nvSpPr>
        <p:spPr>
          <a:xfrm>
            <a:off x="3504946" y="2283030"/>
            <a:ext cx="586304" cy="90467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ZoneTexte 19"/>
          <p:cNvSpPr txBox="1"/>
          <p:nvPr/>
        </p:nvSpPr>
        <p:spPr>
          <a:xfrm>
            <a:off x="3926413" y="2117227"/>
            <a:ext cx="2637868" cy="369332"/>
          </a:xfrm>
          <a:prstGeom prst="rect">
            <a:avLst/>
          </a:prstGeom>
          <a:noFill/>
        </p:spPr>
        <p:txBody>
          <a:bodyPr wrap="square" rtlCol="0">
            <a:spAutoFit/>
          </a:bodyPr>
          <a:lstStyle/>
          <a:p>
            <a:r>
              <a:rPr lang="fr-FR" smtClean="0"/>
              <a:t>Différence climat +4K</a:t>
            </a:r>
            <a:endParaRPr lang="fr-FR"/>
          </a:p>
        </p:txBody>
      </p:sp>
      <p:sp>
        <p:nvSpPr>
          <p:cNvPr id="21" name="ZoneTexte 20"/>
          <p:cNvSpPr txBox="1"/>
          <p:nvPr/>
        </p:nvSpPr>
        <p:spPr>
          <a:xfrm>
            <a:off x="6000305" y="5147327"/>
            <a:ext cx="911540" cy="369332"/>
          </a:xfrm>
          <a:prstGeom prst="rect">
            <a:avLst/>
          </a:prstGeom>
          <a:noFill/>
        </p:spPr>
        <p:txBody>
          <a:bodyPr wrap="none" rtlCol="0">
            <a:spAutoFit/>
          </a:bodyPr>
          <a:lstStyle/>
          <a:p>
            <a:r>
              <a:rPr lang="fr-FR" dirty="0" smtClean="0"/>
              <a:t>latitude</a:t>
            </a:r>
            <a:endParaRPr lang="fr-FR" dirty="0"/>
          </a:p>
        </p:txBody>
      </p:sp>
    </p:spTree>
    <p:extLst>
      <p:ext uri="{BB962C8B-B14F-4D97-AF65-F5344CB8AC3E}">
        <p14:creationId xmlns:p14="http://schemas.microsoft.com/office/powerpoint/2010/main" val="40656371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3061"/>
          </a:xfrm>
        </p:spPr>
        <p:txBody>
          <a:bodyPr/>
          <a:lstStyle/>
          <a:p>
            <a:r>
              <a:rPr lang="fr-FR" dirty="0" smtClean="0"/>
              <a:t>Proposition d’actions</a:t>
            </a:r>
            <a:endParaRPr lang="fr-FR" dirty="0"/>
          </a:p>
        </p:txBody>
      </p:sp>
      <p:sp>
        <p:nvSpPr>
          <p:cNvPr id="3" name="Espace réservé du contenu 2"/>
          <p:cNvSpPr>
            <a:spLocks noGrp="1"/>
          </p:cNvSpPr>
          <p:nvPr>
            <p:ph idx="1"/>
          </p:nvPr>
        </p:nvSpPr>
        <p:spPr>
          <a:xfrm>
            <a:off x="0" y="1138498"/>
            <a:ext cx="9144000" cy="5546787"/>
          </a:xfrm>
        </p:spPr>
        <p:txBody>
          <a:bodyPr>
            <a:normAutofit fontScale="77500" lnSpcReduction="20000"/>
          </a:bodyPr>
          <a:lstStyle/>
          <a:p>
            <a:pPr>
              <a:spcBef>
                <a:spcPts val="1248"/>
              </a:spcBef>
            </a:pPr>
            <a:r>
              <a:rPr lang="fr-FR" dirty="0" smtClean="0"/>
              <a:t>Actions autour des </a:t>
            </a:r>
            <a:r>
              <a:rPr lang="fr-FR" dirty="0" smtClean="0">
                <a:solidFill>
                  <a:srgbClr val="FF0000"/>
                </a:solidFill>
              </a:rPr>
              <a:t>FCDR/TDR </a:t>
            </a:r>
            <a:r>
              <a:rPr lang="fr-FR" dirty="0" smtClean="0"/>
              <a:t>: qu’existe-t-il déjà à l’IPSL? Faut-il s’y mettre? Qu’est-ce que cela implique? </a:t>
            </a:r>
          </a:p>
          <a:p>
            <a:pPr>
              <a:spcBef>
                <a:spcPts val="1248"/>
              </a:spcBef>
            </a:pPr>
            <a:r>
              <a:rPr lang="fr-FR" dirty="0" smtClean="0"/>
              <a:t>Faire un bilan sur les </a:t>
            </a:r>
            <a:r>
              <a:rPr lang="fr-FR" dirty="0" smtClean="0">
                <a:solidFill>
                  <a:srgbClr val="FF0000"/>
                </a:solidFill>
              </a:rPr>
              <a:t>observations</a:t>
            </a:r>
            <a:r>
              <a:rPr lang="fr-FR" dirty="0" smtClean="0"/>
              <a:t> « IPSL »</a:t>
            </a:r>
            <a:r>
              <a:rPr lang="fr-FR" dirty="0"/>
              <a:t> </a:t>
            </a:r>
            <a:r>
              <a:rPr lang="fr-FR" dirty="0" smtClean="0"/>
              <a:t>qui s’appliquent à cette échelle des tendances et de la variabilité climatique : création d’un catalogue avec experts associés</a:t>
            </a:r>
          </a:p>
          <a:p>
            <a:pPr>
              <a:spcBef>
                <a:spcPts val="1248"/>
              </a:spcBef>
            </a:pPr>
            <a:r>
              <a:rPr lang="fr-FR" dirty="0" smtClean="0"/>
              <a:t>Transfert de </a:t>
            </a:r>
            <a:r>
              <a:rPr lang="fr-FR" dirty="0" smtClean="0">
                <a:solidFill>
                  <a:srgbClr val="FF0000"/>
                </a:solidFill>
              </a:rPr>
              <a:t>compétences/méthodes d’analyses </a:t>
            </a:r>
            <a:r>
              <a:rPr lang="fr-FR" dirty="0" smtClean="0"/>
              <a:t>d’un compartiment à l’autre</a:t>
            </a:r>
            <a:r>
              <a:rPr lang="fr-FR" dirty="0" smtClean="0">
                <a:solidFill>
                  <a:srgbClr val="FF0000"/>
                </a:solidFill>
              </a:rPr>
              <a:t> </a:t>
            </a:r>
            <a:r>
              <a:rPr lang="fr-FR" dirty="0" smtClean="0"/>
              <a:t>– par ex. sur la détection/attribution : concrètement?</a:t>
            </a:r>
          </a:p>
          <a:p>
            <a:pPr>
              <a:spcBef>
                <a:spcPts val="1248"/>
              </a:spcBef>
            </a:pPr>
            <a:r>
              <a:rPr lang="fr-FR" dirty="0" smtClean="0"/>
              <a:t>Décider d’une </a:t>
            </a:r>
            <a:r>
              <a:rPr lang="fr-FR" dirty="0" smtClean="0">
                <a:solidFill>
                  <a:srgbClr val="FF0000"/>
                </a:solidFill>
              </a:rPr>
              <a:t>étude commune </a:t>
            </a:r>
            <a:r>
              <a:rPr lang="fr-FR" dirty="0" smtClean="0"/>
              <a:t>entre les différents compartiments du système climatique : l’anomalie de </a:t>
            </a:r>
            <a:r>
              <a:rPr lang="fr-FR" dirty="0" smtClean="0">
                <a:solidFill>
                  <a:srgbClr val="FF0000"/>
                </a:solidFill>
              </a:rPr>
              <a:t>l’hiver 2010 </a:t>
            </a:r>
            <a:r>
              <a:rPr lang="fr-FR" dirty="0" smtClean="0"/>
              <a:t>est pressentie car marquée dans les trois compartiments</a:t>
            </a:r>
          </a:p>
          <a:p>
            <a:pPr lvl="1">
              <a:spcBef>
                <a:spcPts val="1248"/>
              </a:spcBef>
            </a:pPr>
            <a:r>
              <a:rPr lang="fr-FR" dirty="0" smtClean="0"/>
              <a:t>Présenter ce qui existe déjà pour cette anomalie dans chaque compartiment</a:t>
            </a:r>
          </a:p>
          <a:p>
            <a:pPr lvl="1">
              <a:spcBef>
                <a:spcPts val="1248"/>
              </a:spcBef>
            </a:pPr>
            <a:r>
              <a:rPr lang="fr-FR" dirty="0" smtClean="0"/>
              <a:t>Faire sortir des questions et établir une stratégie scientifique</a:t>
            </a:r>
          </a:p>
        </p:txBody>
      </p:sp>
    </p:spTree>
    <p:extLst>
      <p:ext uri="{BB962C8B-B14F-4D97-AF65-F5344CB8AC3E}">
        <p14:creationId xmlns:p14="http://schemas.microsoft.com/office/powerpoint/2010/main" val="22197645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61150"/>
          </a:xfrm>
        </p:spPr>
        <p:txBody>
          <a:bodyPr/>
          <a:lstStyle/>
          <a:p>
            <a:r>
              <a:rPr lang="fr-FR" dirty="0" smtClean="0"/>
              <a:t>Programme de la matinée</a:t>
            </a:r>
            <a:endParaRPr lang="fr-FR" dirty="0"/>
          </a:p>
        </p:txBody>
      </p:sp>
      <p:sp>
        <p:nvSpPr>
          <p:cNvPr id="3" name="Espace réservé du contenu 2"/>
          <p:cNvSpPr>
            <a:spLocks noGrp="1"/>
          </p:cNvSpPr>
          <p:nvPr>
            <p:ph idx="1"/>
          </p:nvPr>
        </p:nvSpPr>
        <p:spPr>
          <a:xfrm>
            <a:off x="0" y="1034498"/>
            <a:ext cx="9144000" cy="5823502"/>
          </a:xfrm>
        </p:spPr>
        <p:txBody>
          <a:bodyPr>
            <a:normAutofit fontScale="62500" lnSpcReduction="20000"/>
          </a:bodyPr>
          <a:lstStyle/>
          <a:p>
            <a:pPr>
              <a:spcBef>
                <a:spcPts val="1080"/>
              </a:spcBef>
            </a:pPr>
            <a:r>
              <a:rPr lang="fr-FR" dirty="0" smtClean="0">
                <a:solidFill>
                  <a:srgbClr val="0000FF"/>
                </a:solidFill>
              </a:rPr>
              <a:t>Présentation </a:t>
            </a:r>
            <a:r>
              <a:rPr lang="fr-FR" dirty="0">
                <a:solidFill>
                  <a:srgbClr val="0000FF"/>
                </a:solidFill>
              </a:rPr>
              <a:t>du pôle observations </a:t>
            </a:r>
            <a:r>
              <a:rPr lang="fr-FR" dirty="0"/>
              <a:t>: M. Haeffelin </a:t>
            </a:r>
            <a:endParaRPr lang="fr-FR" dirty="0" smtClean="0"/>
          </a:p>
          <a:p>
            <a:pPr>
              <a:spcBef>
                <a:spcPts val="1080"/>
              </a:spcBef>
            </a:pPr>
            <a:r>
              <a:rPr lang="fr-FR" dirty="0" smtClean="0">
                <a:solidFill>
                  <a:srgbClr val="0000FF"/>
                </a:solidFill>
              </a:rPr>
              <a:t>Objectifs </a:t>
            </a:r>
            <a:r>
              <a:rPr lang="fr-FR" dirty="0">
                <a:solidFill>
                  <a:srgbClr val="0000FF"/>
                </a:solidFill>
              </a:rPr>
              <a:t>de ce groupe de travail, et attentes de chacun </a:t>
            </a:r>
            <a:r>
              <a:rPr lang="fr-FR" dirty="0"/>
              <a:t>: M. Chiriaco, et </a:t>
            </a:r>
            <a:r>
              <a:rPr lang="fr-FR" dirty="0" smtClean="0"/>
              <a:t>tous </a:t>
            </a:r>
          </a:p>
          <a:p>
            <a:pPr>
              <a:spcBef>
                <a:spcPts val="1080"/>
              </a:spcBef>
            </a:pPr>
            <a:r>
              <a:rPr lang="fr-FR" dirty="0" smtClean="0">
                <a:solidFill>
                  <a:srgbClr val="0000FF"/>
                </a:solidFill>
              </a:rPr>
              <a:t>Présentation </a:t>
            </a:r>
            <a:r>
              <a:rPr lang="fr-FR" dirty="0">
                <a:solidFill>
                  <a:srgbClr val="0000FF"/>
                </a:solidFill>
              </a:rPr>
              <a:t>de quelques jeux de données ou analyses, s'appliquant à ces échelles</a:t>
            </a:r>
            <a:r>
              <a:rPr lang="fr-FR" dirty="0"/>
              <a:t> : </a:t>
            </a:r>
            <a:endParaRPr lang="fr-FR" dirty="0" smtClean="0"/>
          </a:p>
          <a:p>
            <a:pPr lvl="1">
              <a:spcBef>
                <a:spcPts val="1080"/>
              </a:spcBef>
            </a:pPr>
            <a:r>
              <a:rPr lang="fr-FR" dirty="0" smtClean="0"/>
              <a:t>reconstitution </a:t>
            </a:r>
            <a:r>
              <a:rPr lang="fr-FR" dirty="0"/>
              <a:t>de la salinité de l'Atlantique nord et tropical sur 118 ans (G. Reverdin) </a:t>
            </a:r>
            <a:r>
              <a:rPr lang="fr-FR" dirty="0" smtClean="0"/>
              <a:t> </a:t>
            </a:r>
          </a:p>
          <a:p>
            <a:pPr lvl="1">
              <a:spcBef>
                <a:spcPts val="1080"/>
              </a:spcBef>
            </a:pPr>
            <a:r>
              <a:rPr lang="fr-FR" dirty="0" smtClean="0"/>
              <a:t>analyse </a:t>
            </a:r>
            <a:r>
              <a:rPr lang="fr-FR" dirty="0"/>
              <a:t>des mesures d'ozone long-terme (G. </a:t>
            </a:r>
            <a:r>
              <a:rPr lang="fr-FR" dirty="0" err="1"/>
              <a:t>Ancellet</a:t>
            </a:r>
            <a:r>
              <a:rPr lang="fr-FR" dirty="0"/>
              <a:t>) </a:t>
            </a:r>
            <a:r>
              <a:rPr lang="fr-FR" dirty="0" smtClean="0"/>
              <a:t> </a:t>
            </a:r>
          </a:p>
          <a:p>
            <a:pPr lvl="1">
              <a:spcBef>
                <a:spcPts val="1080"/>
              </a:spcBef>
            </a:pPr>
            <a:r>
              <a:rPr lang="fr-FR" dirty="0" smtClean="0"/>
              <a:t>les </a:t>
            </a:r>
            <a:r>
              <a:rPr lang="fr-FR" dirty="0"/>
              <a:t>synthèses d'observations SIRTA-ReOBS (M. Chiriaco) </a:t>
            </a:r>
            <a:endParaRPr lang="fr-FR" dirty="0" smtClean="0"/>
          </a:p>
          <a:p>
            <a:pPr lvl="1">
              <a:spcBef>
                <a:spcPts val="1080"/>
              </a:spcBef>
            </a:pPr>
            <a:r>
              <a:rPr lang="fr-FR" dirty="0" smtClean="0"/>
              <a:t>Défis </a:t>
            </a:r>
            <a:r>
              <a:rPr lang="fr-FR" dirty="0"/>
              <a:t>associés à la quantification des tendances de température pour la stratosphère (C. </a:t>
            </a:r>
            <a:r>
              <a:rPr lang="fr-FR" dirty="0" err="1"/>
              <a:t>Claud</a:t>
            </a:r>
            <a:r>
              <a:rPr lang="fr-FR" dirty="0"/>
              <a:t>) </a:t>
            </a:r>
            <a:endParaRPr lang="fr-FR" dirty="0" smtClean="0"/>
          </a:p>
          <a:p>
            <a:pPr>
              <a:spcBef>
                <a:spcPts val="1080"/>
              </a:spcBef>
            </a:pPr>
            <a:r>
              <a:rPr lang="fr-FR" dirty="0" smtClean="0">
                <a:solidFill>
                  <a:srgbClr val="0000FF"/>
                </a:solidFill>
              </a:rPr>
              <a:t>Quelques </a:t>
            </a:r>
            <a:r>
              <a:rPr lang="fr-FR" dirty="0">
                <a:solidFill>
                  <a:srgbClr val="0000FF"/>
                </a:solidFill>
              </a:rPr>
              <a:t>éléments sur les FCDR et TDR </a:t>
            </a:r>
            <a:r>
              <a:rPr lang="fr-FR" dirty="0"/>
              <a:t>(S. Cloché) </a:t>
            </a:r>
            <a:endParaRPr lang="fr-FR" dirty="0" smtClean="0"/>
          </a:p>
          <a:p>
            <a:pPr>
              <a:spcBef>
                <a:spcPts val="1080"/>
              </a:spcBef>
            </a:pPr>
            <a:r>
              <a:rPr lang="fr-FR" dirty="0" smtClean="0">
                <a:solidFill>
                  <a:srgbClr val="0000FF"/>
                </a:solidFill>
              </a:rPr>
              <a:t>Discussion </a:t>
            </a:r>
            <a:r>
              <a:rPr lang="fr-FR" dirty="0">
                <a:solidFill>
                  <a:srgbClr val="0000FF"/>
                </a:solidFill>
              </a:rPr>
              <a:t>sur une possible étude commune entre les compartiments, et sur les méthodes pour coupler ces compartiments </a:t>
            </a:r>
            <a:r>
              <a:rPr lang="fr-FR" dirty="0"/>
              <a:t>: </a:t>
            </a:r>
            <a:endParaRPr lang="fr-FR" dirty="0" smtClean="0"/>
          </a:p>
          <a:p>
            <a:pPr lvl="1">
              <a:spcBef>
                <a:spcPts val="1080"/>
              </a:spcBef>
            </a:pPr>
            <a:r>
              <a:rPr lang="fr-FR" dirty="0" smtClean="0"/>
              <a:t>anomalie </a:t>
            </a:r>
            <a:r>
              <a:rPr lang="fr-FR" dirty="0"/>
              <a:t>d'ozone en Arctique hiver 2010-2011 (S. Godin-</a:t>
            </a:r>
            <a:r>
              <a:rPr lang="fr-FR" dirty="0" err="1"/>
              <a:t>Beekmann</a:t>
            </a:r>
            <a:r>
              <a:rPr lang="fr-FR" dirty="0"/>
              <a:t>) </a:t>
            </a:r>
            <a:endParaRPr lang="fr-FR" dirty="0" smtClean="0"/>
          </a:p>
          <a:p>
            <a:pPr lvl="1">
              <a:spcBef>
                <a:spcPts val="1080"/>
              </a:spcBef>
            </a:pPr>
            <a:r>
              <a:rPr lang="fr-FR" dirty="0" smtClean="0"/>
              <a:t>quelques </a:t>
            </a:r>
            <a:r>
              <a:rPr lang="fr-FR" dirty="0"/>
              <a:t>éléments sur les hivers 2009-2010 et 2010-2011 dans l'océan (G. Reverdin) </a:t>
            </a:r>
            <a:r>
              <a:rPr lang="fr-FR" dirty="0" smtClean="0"/>
              <a:t> </a:t>
            </a:r>
          </a:p>
          <a:p>
            <a:pPr lvl="1">
              <a:spcBef>
                <a:spcPts val="1080"/>
              </a:spcBef>
            </a:pPr>
            <a:r>
              <a:rPr lang="fr-FR" dirty="0" smtClean="0"/>
              <a:t>quelques </a:t>
            </a:r>
            <a:r>
              <a:rPr lang="fr-FR" dirty="0"/>
              <a:t>éléments sur les hivers 2009-2010 et 2010-2011 dans la troposphère (M. Chiriaco) </a:t>
            </a:r>
            <a:br>
              <a:rPr lang="fr-FR" dirty="0"/>
            </a:br>
            <a:endParaRPr lang="fr-FR" dirty="0"/>
          </a:p>
        </p:txBody>
      </p:sp>
    </p:spTree>
    <p:extLst>
      <p:ext uri="{BB962C8B-B14F-4D97-AF65-F5344CB8AC3E}">
        <p14:creationId xmlns:p14="http://schemas.microsoft.com/office/powerpoint/2010/main" val="7470771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TotalTime>
  <Words>624</Words>
  <Application>Microsoft Macintosh PowerPoint</Application>
  <PresentationFormat>Présentation à l'écran (4:3)</PresentationFormat>
  <Paragraphs>65</Paragraphs>
  <Slides>8</Slides>
  <Notes>2</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Pôle observations</vt:lpstr>
      <vt:lpstr>Rappel sur les objectifs de ce groupe, tels que définis dans le document du pôle observations</vt:lpstr>
      <vt:lpstr>Constitution du groupe de travail</vt:lpstr>
      <vt:lpstr>Liens avec le LABEX</vt:lpstr>
      <vt:lpstr>Actualités sur les tendances dans la troposphère – cas des nuages</vt:lpstr>
      <vt:lpstr>Actualités sur les tendances dans la troposphère</vt:lpstr>
      <vt:lpstr>Proposition d’actions</vt:lpstr>
      <vt:lpstr>Programme de la matinée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 chiriaco</dc:creator>
  <cp:lastModifiedBy>m chiriaco</cp:lastModifiedBy>
  <cp:revision>71</cp:revision>
  <dcterms:created xsi:type="dcterms:W3CDTF">2015-01-11T16:07:09Z</dcterms:created>
  <dcterms:modified xsi:type="dcterms:W3CDTF">2015-02-12T10:21:31Z</dcterms:modified>
</cp:coreProperties>
</file>