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57" r:id="rId5"/>
    <p:sldId id="258" r:id="rId6"/>
    <p:sldId id="259" r:id="rId7"/>
    <p:sldId id="261" r:id="rId8"/>
    <p:sldId id="260" r:id="rId9"/>
    <p:sldId id="262" r:id="rId10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4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637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36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667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976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053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51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594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894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084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48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609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253D5-7901-234F-B789-A2F1C3619E61}" type="datetimeFigureOut">
              <a:rPr lang="fr-FR" smtClean="0"/>
              <a:t>12/02/15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96F80-71F7-4147-8F02-103FE72076E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79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Anomalies des hivers 2009-2010 et 2010-2011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Nuages et circulation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8259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6095"/>
          </a:xfrm>
        </p:spPr>
        <p:txBody>
          <a:bodyPr/>
          <a:lstStyle/>
          <a:p>
            <a:r>
              <a:rPr lang="fr-FR" dirty="0" smtClean="0"/>
              <a:t>SIRTA-</a:t>
            </a:r>
            <a:r>
              <a:rPr lang="fr-FR" i="1" dirty="0" smtClean="0">
                <a:solidFill>
                  <a:srgbClr val="FF0000"/>
                </a:solidFill>
              </a:rPr>
              <a:t>Re</a:t>
            </a:r>
            <a:r>
              <a:rPr lang="fr-FR" dirty="0" smtClean="0"/>
              <a:t>OBS (1)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97832" y="887395"/>
            <a:ext cx="86541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+mj-lt"/>
              </a:rPr>
              <a:t>SIRTA-</a:t>
            </a:r>
            <a:r>
              <a:rPr lang="fr-FR" b="1" i="1" dirty="0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b="1" i="1" dirty="0" smtClean="0">
                <a:latin typeface="+mj-lt"/>
              </a:rPr>
              <a:t>OBS </a:t>
            </a:r>
            <a:r>
              <a:rPr lang="fr-FR" dirty="0" smtClean="0">
                <a:latin typeface="+mj-lt"/>
              </a:rPr>
              <a:t>: synthèse de 10ans+ d’observations multi-paramètres au SIRTA</a:t>
            </a:r>
          </a:p>
          <a:p>
            <a:r>
              <a:rPr lang="fr-FR" i="1" dirty="0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dirty="0" smtClean="0">
                <a:latin typeface="+mj-lt"/>
              </a:rPr>
              <a:t> = </a:t>
            </a:r>
            <a:r>
              <a:rPr lang="fr-FR" i="1" dirty="0" smtClean="0">
                <a:solidFill>
                  <a:srgbClr val="FF0000"/>
                </a:solidFill>
                <a:latin typeface="+mj-lt"/>
              </a:rPr>
              <a:t>Ré</a:t>
            </a:r>
            <a:r>
              <a:rPr lang="fr-FR" dirty="0" smtClean="0">
                <a:latin typeface="+mj-lt"/>
              </a:rPr>
              <a:t>étalonnage</a:t>
            </a:r>
          </a:p>
          <a:p>
            <a:r>
              <a:rPr lang="fr-FR" dirty="0">
                <a:latin typeface="+mj-lt"/>
              </a:rPr>
              <a:t>	</a:t>
            </a:r>
            <a:r>
              <a:rPr lang="fr-FR" i="1" dirty="0" err="1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dirty="0" err="1" smtClean="0">
                <a:latin typeface="+mj-lt"/>
              </a:rPr>
              <a:t>contrôle</a:t>
            </a:r>
            <a:r>
              <a:rPr lang="fr-FR" dirty="0" smtClean="0">
                <a:latin typeface="+mj-lt"/>
              </a:rPr>
              <a:t>-qualité</a:t>
            </a:r>
          </a:p>
          <a:p>
            <a:r>
              <a:rPr lang="fr-FR" dirty="0">
                <a:latin typeface="+mj-lt"/>
              </a:rPr>
              <a:t>	</a:t>
            </a:r>
            <a:r>
              <a:rPr lang="fr-FR" i="1" dirty="0" err="1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dirty="0" err="1" smtClean="0">
                <a:latin typeface="+mj-lt"/>
              </a:rPr>
              <a:t>moyennage</a:t>
            </a:r>
            <a:endParaRPr lang="fr-FR" dirty="0" smtClean="0">
              <a:latin typeface="+mj-lt"/>
            </a:endParaRPr>
          </a:p>
          <a:p>
            <a:r>
              <a:rPr lang="fr-FR" dirty="0">
                <a:latin typeface="+mj-lt"/>
              </a:rPr>
              <a:t> </a:t>
            </a:r>
            <a:r>
              <a:rPr lang="fr-FR" dirty="0" smtClean="0">
                <a:latin typeface="+mj-lt"/>
              </a:rPr>
              <a:t>        </a:t>
            </a:r>
            <a:r>
              <a:rPr lang="fr-FR" i="1" dirty="0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dirty="0" smtClean="0">
                <a:latin typeface="+mj-lt"/>
              </a:rPr>
              <a:t>traitement</a:t>
            </a:r>
          </a:p>
          <a:p>
            <a:r>
              <a:rPr lang="fr-FR" dirty="0">
                <a:latin typeface="+mj-lt"/>
              </a:rPr>
              <a:t> </a:t>
            </a:r>
            <a:r>
              <a:rPr lang="fr-FR" dirty="0" smtClean="0">
                <a:latin typeface="+mj-lt"/>
              </a:rPr>
              <a:t>        </a:t>
            </a:r>
            <a:r>
              <a:rPr lang="fr-FR" i="1" dirty="0" err="1" smtClean="0">
                <a:solidFill>
                  <a:srgbClr val="FF0000"/>
                </a:solidFill>
                <a:latin typeface="+mj-lt"/>
              </a:rPr>
              <a:t>Ré</a:t>
            </a:r>
            <a:r>
              <a:rPr lang="fr-FR" dirty="0" err="1" smtClean="0">
                <a:latin typeface="+mj-lt"/>
              </a:rPr>
              <a:t>expertise</a:t>
            </a:r>
            <a:endParaRPr lang="fr-FR" dirty="0" smtClean="0">
              <a:latin typeface="+mj-lt"/>
            </a:endParaRPr>
          </a:p>
          <a:p>
            <a:r>
              <a:rPr lang="fr-FR" dirty="0">
                <a:latin typeface="+mj-lt"/>
              </a:rPr>
              <a:t> </a:t>
            </a:r>
            <a:r>
              <a:rPr lang="fr-FR" dirty="0" smtClean="0">
                <a:latin typeface="+mj-lt"/>
              </a:rPr>
              <a:t>        …</a:t>
            </a:r>
            <a:endParaRPr lang="fr-FR" dirty="0">
              <a:latin typeface="+mj-lt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456722" y="3351967"/>
            <a:ext cx="5298303" cy="2105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Harmonisation traitement/inversion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Synchronisations et moyennes horaires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Contrôle qualité ++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Nomenclature standardisée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Évaluation incertitudes, représentativité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Documentation</a:t>
            </a:r>
            <a:endParaRPr lang="fr-FR" sz="1800" dirty="0">
              <a:latin typeface="+mj-lt"/>
            </a:endParaRPr>
          </a:p>
        </p:txBody>
      </p:sp>
      <p:grpSp>
        <p:nvGrpSpPr>
          <p:cNvPr id="7" name="Grouper 6"/>
          <p:cNvGrpSpPr/>
          <p:nvPr/>
        </p:nvGrpSpPr>
        <p:grpSpPr>
          <a:xfrm>
            <a:off x="4862056" y="1416615"/>
            <a:ext cx="1785937" cy="1496218"/>
            <a:chOff x="781842" y="1123157"/>
            <a:chExt cx="1785937" cy="1496218"/>
          </a:xfrm>
        </p:grpSpPr>
        <p:sp>
          <p:nvSpPr>
            <p:cNvPr id="8" name="Ellipse 7"/>
            <p:cNvSpPr/>
            <p:nvPr/>
          </p:nvSpPr>
          <p:spPr>
            <a:xfrm>
              <a:off x="877073" y="1123157"/>
              <a:ext cx="1647033" cy="149621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+mj-lt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781842" y="1218407"/>
              <a:ext cx="178593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+mj-lt"/>
                </a:rPr>
                <a:t>SIRTA</a:t>
              </a:r>
            </a:p>
            <a:p>
              <a:pPr algn="ctr"/>
              <a:r>
                <a:rPr lang="fr-FR" dirty="0" smtClean="0">
                  <a:solidFill>
                    <a:schemeClr val="bg1"/>
                  </a:solidFill>
                  <a:latin typeface="+mj-lt"/>
                </a:rPr>
                <a:t>Surface, 2m, </a:t>
              </a:r>
              <a:r>
                <a:rPr lang="fr-FR" u="sng" dirty="0" smtClean="0">
                  <a:solidFill>
                    <a:schemeClr val="bg1"/>
                  </a:solidFill>
                  <a:latin typeface="+mj-lt"/>
                </a:rPr>
                <a:t>profils verticaux</a:t>
              </a:r>
              <a:endParaRPr lang="fr-FR" u="sng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" name="Grouper 9"/>
          <p:cNvGrpSpPr/>
          <p:nvPr/>
        </p:nvGrpSpPr>
        <p:grpSpPr>
          <a:xfrm>
            <a:off x="2390360" y="1940373"/>
            <a:ext cx="1595437" cy="1079500"/>
            <a:chOff x="357187" y="2579687"/>
            <a:chExt cx="1595437" cy="1079500"/>
          </a:xfrm>
        </p:grpSpPr>
        <p:sp>
          <p:nvSpPr>
            <p:cNvPr id="11" name="Ellipse 10"/>
            <p:cNvSpPr/>
            <p:nvPr/>
          </p:nvSpPr>
          <p:spPr>
            <a:xfrm>
              <a:off x="357187" y="2579687"/>
              <a:ext cx="1595437" cy="10795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+mj-lt"/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57187" y="2595563"/>
              <a:ext cx="159543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FFFF"/>
                  </a:solidFill>
                  <a:latin typeface="+mj-lt"/>
                </a:rPr>
                <a:t>Stations Météo-France proches</a:t>
              </a:r>
              <a:endParaRPr lang="fr-FR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13" name="Grouper 12"/>
          <p:cNvGrpSpPr/>
          <p:nvPr/>
        </p:nvGrpSpPr>
        <p:grpSpPr>
          <a:xfrm>
            <a:off x="51245" y="5588715"/>
            <a:ext cx="1341440" cy="1246195"/>
            <a:chOff x="349248" y="3730615"/>
            <a:chExt cx="1341440" cy="1246195"/>
          </a:xfrm>
        </p:grpSpPr>
        <p:sp>
          <p:nvSpPr>
            <p:cNvPr id="14" name="Ellipse 13"/>
            <p:cNvSpPr/>
            <p:nvPr/>
          </p:nvSpPr>
          <p:spPr>
            <a:xfrm>
              <a:off x="349248" y="3730615"/>
              <a:ext cx="1325563" cy="124619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+mj-lt"/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357187" y="3881438"/>
              <a:ext cx="13335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FFFF"/>
                  </a:solidFill>
                  <a:latin typeface="+mj-lt"/>
                </a:rPr>
                <a:t>Extraction mesures satellite</a:t>
              </a:r>
              <a:endParaRPr lang="fr-FR" dirty="0">
                <a:solidFill>
                  <a:srgbClr val="FFFFFF"/>
                </a:solidFill>
                <a:latin typeface="+mj-lt"/>
              </a:endParaRPr>
            </a:p>
          </p:txBody>
        </p:sp>
      </p:grpSp>
      <p:sp>
        <p:nvSpPr>
          <p:cNvPr id="16" name="Rectangle à coins arrondis 15"/>
          <p:cNvSpPr/>
          <p:nvPr/>
        </p:nvSpPr>
        <p:spPr>
          <a:xfrm>
            <a:off x="882485" y="3311364"/>
            <a:ext cx="4810380" cy="2225086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445092" y="3270548"/>
            <a:ext cx="2683607" cy="2308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+mj-lt"/>
                <a:sym typeface="Wingdings"/>
              </a:rPr>
              <a:t>SIRTA-</a:t>
            </a:r>
            <a:r>
              <a:rPr lang="fr-FR" b="1" i="1" dirty="0" smtClean="0">
                <a:solidFill>
                  <a:srgbClr val="FF0000"/>
                </a:solidFill>
                <a:latin typeface="+mj-lt"/>
                <a:sym typeface="Wingdings"/>
              </a:rPr>
              <a:t>Re</a:t>
            </a:r>
            <a:r>
              <a:rPr lang="fr-FR" b="1" i="1" dirty="0" smtClean="0">
                <a:latin typeface="+mj-lt"/>
                <a:sym typeface="Wingdings"/>
              </a:rPr>
              <a:t>OBS</a:t>
            </a:r>
          </a:p>
          <a:p>
            <a:pPr marL="285750" indent="-285750" algn="ctr">
              <a:buFont typeface="Wingdings" charset="2"/>
              <a:buChar char="ü"/>
            </a:pPr>
            <a:r>
              <a:rPr lang="fr-FR" dirty="0" smtClean="0">
                <a:latin typeface="+mj-lt"/>
                <a:sym typeface="Wingdings"/>
              </a:rPr>
              <a:t>Synthèse décennale d’une quarantaine de paramètres atmosphériques </a:t>
            </a:r>
          </a:p>
          <a:p>
            <a:pPr marL="285750" indent="-285750" algn="ctr">
              <a:buFont typeface="Wingdings" charset="2"/>
              <a:buChar char="ü"/>
            </a:pPr>
            <a:r>
              <a:rPr lang="fr-FR" dirty="0" smtClean="0">
                <a:latin typeface="+mj-lt"/>
              </a:rPr>
              <a:t>Un jeu de données multi-paramètres unique en Europe</a:t>
            </a:r>
            <a:endParaRPr lang="fr-FR" dirty="0">
              <a:latin typeface="+mj-lt"/>
            </a:endParaRPr>
          </a:p>
        </p:txBody>
      </p:sp>
      <p:cxnSp>
        <p:nvCxnSpPr>
          <p:cNvPr id="18" name="Connecteur droit avec flèche 17"/>
          <p:cNvCxnSpPr>
            <a:stCxn id="8" idx="4"/>
          </p:cNvCxnSpPr>
          <p:nvPr/>
        </p:nvCxnSpPr>
        <p:spPr>
          <a:xfrm flipH="1">
            <a:off x="5461000" y="2912833"/>
            <a:ext cx="319804" cy="4391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1370757" y="5588715"/>
            <a:ext cx="430335" cy="5428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endCxn id="6" idx="0"/>
          </p:cNvCxnSpPr>
          <p:nvPr/>
        </p:nvCxnSpPr>
        <p:spPr>
          <a:xfrm flipH="1">
            <a:off x="3105874" y="3019463"/>
            <a:ext cx="2468" cy="332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er 20"/>
          <p:cNvGrpSpPr/>
          <p:nvPr/>
        </p:nvGrpSpPr>
        <p:grpSpPr>
          <a:xfrm>
            <a:off x="3906510" y="5715709"/>
            <a:ext cx="2801438" cy="1074153"/>
            <a:chOff x="766542" y="1136387"/>
            <a:chExt cx="1785937" cy="1587812"/>
          </a:xfrm>
          <a:noFill/>
        </p:grpSpPr>
        <p:sp>
          <p:nvSpPr>
            <p:cNvPr id="22" name="Ellipse 21"/>
            <p:cNvSpPr/>
            <p:nvPr/>
          </p:nvSpPr>
          <p:spPr>
            <a:xfrm>
              <a:off x="768615" y="1136387"/>
              <a:ext cx="1742264" cy="1587812"/>
            </a:xfrm>
            <a:prstGeom prst="ellipse">
              <a:avLst/>
            </a:prstGeom>
            <a:grpFill/>
            <a:ln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+mj-lt"/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766542" y="1418607"/>
              <a:ext cx="178593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tx2"/>
                  </a:solidFill>
                  <a:latin typeface="+mj-lt"/>
                </a:rPr>
                <a:t>Autres mesures continues en région parisienne</a:t>
              </a:r>
              <a:endParaRPr lang="fr-FR" dirty="0">
                <a:solidFill>
                  <a:schemeClr val="tx2"/>
                </a:solidFill>
                <a:latin typeface="+mj-lt"/>
              </a:endParaRPr>
            </a:p>
          </p:txBody>
        </p:sp>
      </p:grpSp>
      <p:cxnSp>
        <p:nvCxnSpPr>
          <p:cNvPr id="24" name="Connecteur droit avec flèche 23"/>
          <p:cNvCxnSpPr>
            <a:stCxn id="22" idx="2"/>
          </p:cNvCxnSpPr>
          <p:nvPr/>
        </p:nvCxnSpPr>
        <p:spPr>
          <a:xfrm flipH="1" flipV="1">
            <a:off x="3313545" y="5588716"/>
            <a:ext cx="596217" cy="66407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Flèche vers la droite 24"/>
          <p:cNvSpPr/>
          <p:nvPr/>
        </p:nvSpPr>
        <p:spPr>
          <a:xfrm>
            <a:off x="5755025" y="4098636"/>
            <a:ext cx="690067" cy="635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898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6095"/>
          </a:xfrm>
        </p:spPr>
        <p:txBody>
          <a:bodyPr/>
          <a:lstStyle/>
          <a:p>
            <a:r>
              <a:rPr lang="fr-FR" dirty="0" smtClean="0"/>
              <a:t>SIRTA-</a:t>
            </a:r>
            <a:r>
              <a:rPr lang="fr-FR" i="1" dirty="0" smtClean="0">
                <a:solidFill>
                  <a:srgbClr val="FF0000"/>
                </a:solidFill>
              </a:rPr>
              <a:t>Re</a:t>
            </a:r>
            <a:r>
              <a:rPr lang="fr-FR" dirty="0" smtClean="0"/>
              <a:t>OBS : </a:t>
            </a:r>
            <a:r>
              <a:rPr lang="fr-FR" dirty="0" smtClean="0"/>
              <a:t>contenu</a:t>
            </a:r>
            <a:endParaRPr lang="fr-FR" dirty="0"/>
          </a:p>
        </p:txBody>
      </p:sp>
      <p:grpSp>
        <p:nvGrpSpPr>
          <p:cNvPr id="5" name="Grouper 4"/>
          <p:cNvGrpSpPr/>
          <p:nvPr/>
        </p:nvGrpSpPr>
        <p:grpSpPr>
          <a:xfrm>
            <a:off x="61964" y="1470667"/>
            <a:ext cx="9082036" cy="3630972"/>
            <a:chOff x="61964" y="1470667"/>
            <a:chExt cx="9082036" cy="3630972"/>
          </a:xfrm>
        </p:grpSpPr>
        <p:pic>
          <p:nvPicPr>
            <p:cNvPr id="6" name="Image 5" descr="Bar_numdays_meanhours_groups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64" y="1470667"/>
              <a:ext cx="9082036" cy="363097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15508" y="1470667"/>
              <a:ext cx="6755010" cy="23555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934959" y="1455085"/>
            <a:ext cx="1924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Stations MF</a:t>
            </a:r>
            <a:endParaRPr lang="fr-FR" sz="1400" dirty="0"/>
          </a:p>
        </p:txBody>
      </p:sp>
      <p:sp>
        <p:nvSpPr>
          <p:cNvPr id="9" name="Double flèche horizontale 8"/>
          <p:cNvSpPr/>
          <p:nvPr/>
        </p:nvSpPr>
        <p:spPr>
          <a:xfrm>
            <a:off x="740176" y="1552504"/>
            <a:ext cx="264902" cy="165203"/>
          </a:xfrm>
          <a:prstGeom prst="left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0" name="ZoneTexte 9"/>
          <p:cNvSpPr txBox="1"/>
          <p:nvPr/>
        </p:nvSpPr>
        <p:spPr>
          <a:xfrm>
            <a:off x="2313998" y="1455085"/>
            <a:ext cx="3264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Mesures </a:t>
            </a:r>
            <a:r>
              <a:rPr lang="fr-FR" sz="1400" i="1" dirty="0" err="1" smtClean="0"/>
              <a:t>advanced</a:t>
            </a:r>
            <a:endParaRPr lang="fr-FR" sz="1400" i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421535" y="1467304"/>
            <a:ext cx="3918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Paramètres restitués à partir des observations</a:t>
            </a:r>
            <a:endParaRPr lang="fr-FR" sz="1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1577737" y="5603578"/>
            <a:ext cx="551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2003 – 2014 pour les données les plus anciennes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4844503" y="5164980"/>
            <a:ext cx="4091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+ 11 ans de profils lidar nuages/aérosols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380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’écran 2013-01-29 à 15.50.2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16" b="80947"/>
          <a:stretch/>
        </p:blipFill>
        <p:spPr>
          <a:xfrm>
            <a:off x="4357732" y="4262805"/>
            <a:ext cx="4808285" cy="1306635"/>
          </a:xfrm>
          <a:prstGeom prst="rect">
            <a:avLst/>
          </a:prstGeom>
        </p:spPr>
      </p:pic>
      <p:pic>
        <p:nvPicPr>
          <p:cNvPr id="5" name="Image 4" descr="Capture d’écran 2013-01-29 à 15.50.2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45" r="4205" b="80947"/>
          <a:stretch/>
        </p:blipFill>
        <p:spPr>
          <a:xfrm>
            <a:off x="4702963" y="5513382"/>
            <a:ext cx="3927378" cy="1306635"/>
          </a:xfrm>
          <a:prstGeom prst="rect">
            <a:avLst/>
          </a:prstGeom>
        </p:spPr>
      </p:pic>
      <p:pic>
        <p:nvPicPr>
          <p:cNvPr id="6" name="Image 5" descr="Capture d’écran 2013-01-29 à 15.50.2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5" t="81907" r="3715" b="2080"/>
          <a:stretch/>
        </p:blipFill>
        <p:spPr>
          <a:xfrm>
            <a:off x="5088661" y="3245316"/>
            <a:ext cx="3927378" cy="1098176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5421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Température au SIRTA 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5088661" y="2914479"/>
            <a:ext cx="392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Comparée aux analogues de circulation</a:t>
            </a:r>
            <a:endParaRPr lang="fr-FR" dirty="0"/>
          </a:p>
        </p:txBody>
      </p:sp>
      <p:pic>
        <p:nvPicPr>
          <p:cNvPr id="3" name="Image 2" descr="Capture d’écran 2015-02-10 à 14.53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05" y="1158143"/>
            <a:ext cx="5656806" cy="183259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70973" y="854629"/>
            <a:ext cx="4808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Température DJF au SIRTA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3682361" y="2396157"/>
            <a:ext cx="247621" cy="239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3842111" y="2481883"/>
            <a:ext cx="1437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Hiver 2009-2010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147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88091"/>
            <a:ext cx="8229600" cy="756979"/>
          </a:xfrm>
        </p:spPr>
        <p:txBody>
          <a:bodyPr>
            <a:noAutofit/>
          </a:bodyPr>
          <a:lstStyle/>
          <a:p>
            <a:r>
              <a:rPr lang="fr-FR" sz="3600" dirty="0" smtClean="0"/>
              <a:t>Anomalie de température en Europe par rapport à 2002-2013 (ERA-I)</a:t>
            </a:r>
            <a:endParaRPr lang="fr-FR" sz="3600" dirty="0"/>
          </a:p>
        </p:txBody>
      </p:sp>
      <p:pic>
        <p:nvPicPr>
          <p:cNvPr id="8" name="Image 7" descr="Capture d’écran 2015-02-03 à 16.10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444" y="1358565"/>
            <a:ext cx="4321034" cy="3525530"/>
          </a:xfrm>
          <a:prstGeom prst="rect">
            <a:avLst/>
          </a:prstGeom>
        </p:spPr>
      </p:pic>
      <p:pic>
        <p:nvPicPr>
          <p:cNvPr id="9" name="Image 8" descr="Capture d’écran 2015-02-03 à 16.12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5" y="1358565"/>
            <a:ext cx="4256858" cy="361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959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4682"/>
            <a:ext cx="8229600" cy="815705"/>
          </a:xfrm>
        </p:spPr>
        <p:txBody>
          <a:bodyPr/>
          <a:lstStyle/>
          <a:p>
            <a:r>
              <a:rPr lang="fr-FR" dirty="0" smtClean="0"/>
              <a:t>Circulation de grande échelle</a:t>
            </a:r>
            <a:endParaRPr lang="fr-FR" dirty="0"/>
          </a:p>
        </p:txBody>
      </p:sp>
      <p:pic>
        <p:nvPicPr>
          <p:cNvPr id="4" name="Image 3" descr="Capture d’écran 2015-02-03 à 17.22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0" y="895224"/>
            <a:ext cx="7216098" cy="2305614"/>
          </a:xfrm>
          <a:prstGeom prst="rect">
            <a:avLst/>
          </a:prstGeom>
        </p:spPr>
      </p:pic>
      <p:pic>
        <p:nvPicPr>
          <p:cNvPr id="5" name="Image 4" descr="Capture d’écran 2015-02-03 à 17.23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10" y="3318421"/>
            <a:ext cx="3542899" cy="353957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482860" y="4513348"/>
            <a:ext cx="123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Blocking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422374" y="6324734"/>
            <a:ext cx="123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NAO+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220893" y="4513348"/>
            <a:ext cx="123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NAO-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160407" y="6324734"/>
            <a:ext cx="123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008000"/>
                </a:solidFill>
              </a:rPr>
              <a:t>Atl</a:t>
            </a:r>
            <a:r>
              <a:rPr lang="fr-FR" dirty="0" smtClean="0">
                <a:solidFill>
                  <a:srgbClr val="008000"/>
                </a:solidFill>
              </a:rPr>
              <a:t>. </a:t>
            </a:r>
            <a:r>
              <a:rPr lang="fr-FR" dirty="0" err="1" smtClean="0">
                <a:solidFill>
                  <a:srgbClr val="008000"/>
                </a:solidFill>
              </a:rPr>
              <a:t>Ridge</a:t>
            </a:r>
            <a:endParaRPr lang="fr-FR" dirty="0">
              <a:solidFill>
                <a:srgbClr val="008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81816" y="1008119"/>
            <a:ext cx="176759" cy="231030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5099829" y="3259505"/>
            <a:ext cx="1263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 smtClean="0"/>
              <a:t>2009-2010</a:t>
            </a: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6469894" y="1747845"/>
            <a:ext cx="176759" cy="157057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6363327" y="3259505"/>
            <a:ext cx="1263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2010-2011</a:t>
            </a:r>
            <a:endParaRPr lang="fr-FR" sz="1400" dirty="0"/>
          </a:p>
        </p:txBody>
      </p:sp>
      <p:sp>
        <p:nvSpPr>
          <p:cNvPr id="13" name="Flèche vers le bas 12"/>
          <p:cNvSpPr/>
          <p:nvPr/>
        </p:nvSpPr>
        <p:spPr>
          <a:xfrm>
            <a:off x="5512259" y="3567282"/>
            <a:ext cx="170212" cy="2033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>
            <a:off x="6561547" y="3567282"/>
            <a:ext cx="170212" cy="2033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5145648" y="3770632"/>
            <a:ext cx="1324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NAO- très largement majoritaire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471722" y="3770632"/>
            <a:ext cx="1953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Pas d’anomalie spécifique de circulation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5774124" y="5413737"/>
            <a:ext cx="2291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Régimes jour à jour pour ces deux hivers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3772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7617"/>
          </a:xfrm>
        </p:spPr>
        <p:txBody>
          <a:bodyPr>
            <a:noAutofit/>
          </a:bodyPr>
          <a:lstStyle/>
          <a:p>
            <a:r>
              <a:rPr lang="fr-FR" sz="3200" dirty="0" smtClean="0"/>
              <a:t>Température hiver 2009-2010 – stations en Europe</a:t>
            </a:r>
            <a:endParaRPr lang="fr-FR" sz="3200" dirty="0"/>
          </a:p>
        </p:txBody>
      </p:sp>
      <p:pic>
        <p:nvPicPr>
          <p:cNvPr id="5" name="Image 4" descr="Capture d’écran 2015-02-04 à 13.58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3" y="895559"/>
            <a:ext cx="7062317" cy="572019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354460" y="6488668"/>
            <a:ext cx="2789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 smtClean="0"/>
              <a:t>Cattiaux</a:t>
            </a:r>
            <a:r>
              <a:rPr lang="fr-FR" dirty="0" smtClean="0"/>
              <a:t> et al. 2010, GRL</a:t>
            </a:r>
            <a:endParaRPr lang="fr-FR" dirty="0"/>
          </a:p>
        </p:txBody>
      </p:sp>
      <p:sp>
        <p:nvSpPr>
          <p:cNvPr id="7" name="Flèche courbée vers la gauche 6"/>
          <p:cNvSpPr/>
          <p:nvPr/>
        </p:nvSpPr>
        <p:spPr>
          <a:xfrm>
            <a:off x="6453431" y="3507911"/>
            <a:ext cx="165869" cy="825371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619300" y="3661492"/>
            <a:ext cx="2106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- 1980-2009 trend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2279856" y="3799237"/>
            <a:ext cx="252754" cy="32448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5888235" y="3661492"/>
            <a:ext cx="252754" cy="32448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548077" y="4228213"/>
            <a:ext cx="25959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/>
              <a:t>C’est la tendance sur </a:t>
            </a:r>
            <a:r>
              <a:rPr lang="fr-FR" sz="1600" i="1" dirty="0" err="1" smtClean="0"/>
              <a:t>T</a:t>
            </a:r>
            <a:r>
              <a:rPr lang="fr-FR" sz="1600" i="1" dirty="0" smtClean="0"/>
              <a:t> à long terme qui crée la différence avec la dynamique pour l’hiver 2010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598280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Capture d’écran 2015-02-04 à 15.45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95" y="3719967"/>
            <a:ext cx="2542997" cy="3138033"/>
          </a:xfrm>
          <a:prstGeom prst="rect">
            <a:avLst/>
          </a:prstGeom>
        </p:spPr>
      </p:pic>
      <p:pic>
        <p:nvPicPr>
          <p:cNvPr id="13" name="Image 12" descr="Capture d’écran 2015-02-04 à 15.45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8954"/>
            <a:ext cx="5645147" cy="298101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320"/>
          </a:xfrm>
        </p:spPr>
        <p:txBody>
          <a:bodyPr>
            <a:normAutofit/>
          </a:bodyPr>
          <a:lstStyle/>
          <a:p>
            <a:r>
              <a:rPr lang="fr-FR" sz="3600" dirty="0" smtClean="0"/>
              <a:t>Nuages CALIPSO-GOCCP, Europe N-O continent </a:t>
            </a:r>
            <a:endParaRPr lang="fr-FR" sz="3600" dirty="0"/>
          </a:p>
        </p:txBody>
      </p:sp>
      <p:sp>
        <p:nvSpPr>
          <p:cNvPr id="9" name="Rectangle 8"/>
          <p:cNvSpPr/>
          <p:nvPr/>
        </p:nvSpPr>
        <p:spPr>
          <a:xfrm>
            <a:off x="4742217" y="1372701"/>
            <a:ext cx="264272" cy="4118103"/>
          </a:xfrm>
          <a:prstGeom prst="rect">
            <a:avLst/>
          </a:prstGeom>
          <a:noFill/>
          <a:ln w="28575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5725896" y="1196526"/>
            <a:ext cx="3418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Fraction nuageuse simulée : </a:t>
            </a:r>
          </a:p>
          <a:p>
            <a:r>
              <a:rPr lang="fr-FR" dirty="0" smtClean="0"/>
              <a:t>Simulation WRF/MED-CORDEX + simulateur lidar (</a:t>
            </a:r>
            <a:r>
              <a:rPr lang="fr-FR" dirty="0" err="1" smtClean="0"/>
              <a:t>eq</a:t>
            </a:r>
            <a:r>
              <a:rPr lang="fr-FR" dirty="0" smtClean="0"/>
              <a:t>. CALIPSO-GOCCP)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111637" y="4433751"/>
            <a:ext cx="3032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Fraction nuageuse observée : </a:t>
            </a:r>
          </a:p>
          <a:p>
            <a:r>
              <a:rPr lang="fr-FR" dirty="0" smtClean="0"/>
              <a:t>Observations lidar spatial CALIPSO-GOCCP</a:t>
            </a:r>
            <a:endParaRPr lang="fr-FR" dirty="0"/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2606017" y="4037356"/>
            <a:ext cx="2136200" cy="146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579931" y="3853396"/>
            <a:ext cx="2055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/>
              <a:t>Hiver 2009-2010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060204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18599"/>
          </a:xfrm>
        </p:spPr>
        <p:txBody>
          <a:bodyPr/>
          <a:lstStyle/>
          <a:p>
            <a:r>
              <a:rPr lang="fr-FR" dirty="0" smtClean="0"/>
              <a:t>Nuages DJF au SIRTA</a:t>
            </a:r>
            <a:endParaRPr lang="fr-FR" dirty="0"/>
          </a:p>
        </p:txBody>
      </p:sp>
      <p:pic>
        <p:nvPicPr>
          <p:cNvPr id="4" name="Image 3" descr="Capture d’écran 2015-02-10 à 15.45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561"/>
            <a:ext cx="9144000" cy="571783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86947" y="1046324"/>
            <a:ext cx="296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Effet de serre des nuages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6947" y="2677315"/>
            <a:ext cx="296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Albédo des nuages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86947" y="4586897"/>
            <a:ext cx="296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Cumuls de précipitations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66824" y="5458144"/>
            <a:ext cx="296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Flux de chaleur sensible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27231" y="1301912"/>
            <a:ext cx="255609" cy="45255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6973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299</Words>
  <Application>Microsoft Macintosh PowerPoint</Application>
  <PresentationFormat>Présentation à l'écran (4:3)</PresentationFormat>
  <Paragraphs>60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Anomalies des hivers 2009-2010 et 2010-2011</vt:lpstr>
      <vt:lpstr>SIRTA-ReOBS (1)</vt:lpstr>
      <vt:lpstr>SIRTA-ReOBS : contenu</vt:lpstr>
      <vt:lpstr>Température au SIRTA </vt:lpstr>
      <vt:lpstr>Anomalie de température en Europe par rapport à 2002-2013 (ERA-I)</vt:lpstr>
      <vt:lpstr>Circulation de grande échelle</vt:lpstr>
      <vt:lpstr>Température hiver 2009-2010 – stations en Europe</vt:lpstr>
      <vt:lpstr>Nuages CALIPSO-GOCCP, Europe N-O continent </vt:lpstr>
      <vt:lpstr>Nuages DJF au SIRTA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 chiriaco</dc:creator>
  <cp:lastModifiedBy>m chiriaco</cp:lastModifiedBy>
  <cp:revision>64</cp:revision>
  <dcterms:created xsi:type="dcterms:W3CDTF">2015-02-03T14:03:40Z</dcterms:created>
  <dcterms:modified xsi:type="dcterms:W3CDTF">2015-02-12T09:58:17Z</dcterms:modified>
</cp:coreProperties>
</file>