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248" y="-5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109AF-2394-4155-83D7-E0AB155E01D0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4AF8C-C07A-44B7-8BB9-A197CBABF70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047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4AF8C-C07A-44B7-8BB9-A197CBABF705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A2C4B-47FB-481C-8BD2-39E25E120BEF}" type="datetimeFigureOut">
              <a:rPr lang="fr-FR" smtClean="0"/>
              <a:pPr/>
              <a:t>12/03/15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0AF2F-99D3-448F-BDA1-A9E976836521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4" Type="http://schemas.openxmlformats.org/officeDocument/2006/relationships/image" Target="../media/image2.png"/><Relationship Id="rId5" Type="http://schemas.openxmlformats.org/officeDocument/2006/relationships/image" Target="../media/image3.wmf"/><Relationship Id="rId6" Type="http://schemas.openxmlformats.org/officeDocument/2006/relationships/image" Target="../media/image4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0" y="255786"/>
            <a:ext cx="9144000" cy="724942"/>
          </a:xfrm>
        </p:spPr>
        <p:txBody>
          <a:bodyPr>
            <a:normAutofit fontScale="90000"/>
          </a:bodyPr>
          <a:lstStyle/>
          <a:p>
            <a:r>
              <a:rPr lang="fr-FR" sz="3200" b="1" dirty="0" smtClean="0">
                <a:solidFill>
                  <a:srgbClr val="0000FF"/>
                </a:solidFill>
                <a:latin typeface="Comic Sans MS" pitchFamily="66" charset="0"/>
              </a:rPr>
              <a:t>Destruction record d’ozone dans la stratosphère arctique en 2011 </a:t>
            </a:r>
            <a:endParaRPr lang="fr-FR" sz="32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5" name="Image 4" descr="4slide_01.ep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3092311"/>
            <a:ext cx="2808312" cy="163283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2273" r="9371"/>
          <a:stretch>
            <a:fillRect/>
          </a:stretch>
        </p:blipFill>
        <p:spPr bwMode="auto">
          <a:xfrm>
            <a:off x="395536" y="4815201"/>
            <a:ext cx="2016224" cy="1926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e 10"/>
          <p:cNvGrpSpPr/>
          <p:nvPr/>
        </p:nvGrpSpPr>
        <p:grpSpPr>
          <a:xfrm>
            <a:off x="4067944" y="2636912"/>
            <a:ext cx="2952328" cy="2592288"/>
            <a:chOff x="5508104" y="2924944"/>
            <a:chExt cx="2952328" cy="2592288"/>
          </a:xfrm>
        </p:grpSpPr>
        <p:pic>
          <p:nvPicPr>
            <p:cNvPr id="6" name="Image 5" descr="4slide_02.eps"/>
            <p:cNvPicPr>
              <a:picLocks noChangeAspect="1"/>
            </p:cNvPicPr>
            <p:nvPr/>
          </p:nvPicPr>
          <p:blipFill>
            <a:blip r:embed="rId5" cstate="print"/>
            <a:srcRect t="15539" r="50963" b="8985"/>
            <a:stretch>
              <a:fillRect/>
            </a:stretch>
          </p:blipFill>
          <p:spPr>
            <a:xfrm>
              <a:off x="5508104" y="2924944"/>
              <a:ext cx="2736304" cy="2448272"/>
            </a:xfrm>
            <a:prstGeom prst="rect">
              <a:avLst/>
            </a:prstGeom>
          </p:spPr>
        </p:pic>
        <p:pic>
          <p:nvPicPr>
            <p:cNvPr id="8" name="Image 7" descr="4slide_02.eps"/>
            <p:cNvPicPr>
              <a:picLocks noChangeAspect="1"/>
            </p:cNvPicPr>
            <p:nvPr/>
          </p:nvPicPr>
          <p:blipFill>
            <a:blip r:embed="rId5" cstate="print"/>
            <a:srcRect t="91015" r="48382" b="4545"/>
            <a:stretch>
              <a:fillRect/>
            </a:stretch>
          </p:blipFill>
          <p:spPr>
            <a:xfrm>
              <a:off x="5580112" y="5373216"/>
              <a:ext cx="2880320" cy="144016"/>
            </a:xfrm>
            <a:prstGeom prst="rect">
              <a:avLst/>
            </a:prstGeom>
          </p:spPr>
        </p:pic>
      </p:grpSp>
      <p:sp>
        <p:nvSpPr>
          <p:cNvPr id="9" name="ZoneTexte 8"/>
          <p:cNvSpPr txBox="1"/>
          <p:nvPr/>
        </p:nvSpPr>
        <p:spPr>
          <a:xfrm>
            <a:off x="251520" y="1425550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  <a:r>
              <a:rPr lang="fr-FR" dirty="0" smtClean="0"/>
              <a:t>es conditions météorologiques exceptionnelles et la concentration encore élevée de composés halogénés dans la stratosphère ont favorisé une destruction record d’ozone  atteignant 40% en colonne </a:t>
            </a:r>
            <a:r>
              <a:rPr lang="fr-FR" smtClean="0"/>
              <a:t>totale en </a:t>
            </a:r>
            <a:r>
              <a:rPr lang="fr-FR" dirty="0" smtClean="0"/>
              <a:t>avril 2011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51520" y="2340169"/>
            <a:ext cx="8892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0000FF"/>
                </a:solidFill>
              </a:rPr>
              <a:t>Cet évènement a été observé par l’instrument satellitaire IASI et simulé par le modèle de chimie-transport MIMOSA-CHIM </a:t>
            </a:r>
            <a:endParaRPr lang="fr-FR" sz="1600" dirty="0">
              <a:solidFill>
                <a:srgbClr val="0000FF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123728" y="114623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/>
              <a:t>S. Godin-</a:t>
            </a:r>
            <a:r>
              <a:rPr lang="fr-FR" sz="1600" i="1" dirty="0" err="1" smtClean="0"/>
              <a:t>Beekmann</a:t>
            </a:r>
            <a:r>
              <a:rPr lang="fr-FR" sz="1600" i="1" dirty="0" smtClean="0"/>
              <a:t>, C. </a:t>
            </a:r>
            <a:r>
              <a:rPr lang="fr-FR" sz="1600" i="1" dirty="0" err="1" smtClean="0"/>
              <a:t>Clerbaux</a:t>
            </a:r>
            <a:r>
              <a:rPr lang="fr-FR" sz="1600" i="1" dirty="0" smtClean="0"/>
              <a:t>, J. </a:t>
            </a:r>
            <a:r>
              <a:rPr lang="fr-FR" sz="1600" i="1" dirty="0" err="1" smtClean="0"/>
              <a:t>Kuttippurath</a:t>
            </a:r>
            <a:r>
              <a:rPr lang="fr-FR" sz="1600" i="1" dirty="0" smtClean="0"/>
              <a:t>, LATMOS-IPSL</a:t>
            </a:r>
            <a:endParaRPr lang="fr-FR" sz="1600" i="1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2555776" y="3429000"/>
            <a:ext cx="360040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2843808" y="3122384"/>
            <a:ext cx="1296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 </a:t>
            </a:r>
            <a:r>
              <a:rPr lang="fr-FR" sz="1400" dirty="0" smtClean="0">
                <a:solidFill>
                  <a:srgbClr val="FF0000"/>
                </a:solidFill>
              </a:rPr>
              <a:t>Température en Arctique vers 18 km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267744" y="5066600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 </a:t>
            </a:r>
            <a:r>
              <a:rPr lang="fr-FR" sz="1400" dirty="0" smtClean="0"/>
              <a:t>Contenu intégré d’ozone mesuré par IASI en mars 2011</a:t>
            </a:r>
            <a:endParaRPr lang="fr-FR" sz="1400" dirty="0"/>
          </a:p>
        </p:txBody>
      </p:sp>
      <p:pic>
        <p:nvPicPr>
          <p:cNvPr id="22" name="Image 21" descr="4slide_03.eps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5258483"/>
            <a:ext cx="2232248" cy="1427507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6948264" y="2780928"/>
            <a:ext cx="2195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Chlore actif, HNO3, ozone et perte d’ozone simulés par MIMOSA-CHIM pendant l’hiver 2010/11</a:t>
            </a:r>
            <a:endParaRPr lang="fr-FR" sz="1400" dirty="0"/>
          </a:p>
        </p:txBody>
      </p:sp>
      <p:sp>
        <p:nvSpPr>
          <p:cNvPr id="24" name="ZoneTexte 23"/>
          <p:cNvSpPr txBox="1"/>
          <p:nvPr/>
        </p:nvSpPr>
        <p:spPr>
          <a:xfrm>
            <a:off x="6624736" y="5445224"/>
            <a:ext cx="2411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Comparaison avec les pertes d’ozone simulées à 18 km pendant d’autres hivers arctiques 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700808"/>
            <a:ext cx="4492807" cy="18002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27186"/>
            <a:ext cx="3715635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39552" y="404664"/>
            <a:ext cx="4032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0000FF"/>
                </a:solidFill>
              </a:rPr>
              <a:t>Ozone intégré et profils de constituants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11560" y="3645024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Mesures combinées d’ozone total</a:t>
            </a:r>
            <a:endParaRPr lang="fr-FR" sz="3200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827584" y="5445224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Mesures AURA-MLS</a:t>
            </a:r>
            <a:endParaRPr lang="fr-FR" sz="3200" dirty="0" smtClean="0"/>
          </a:p>
        </p:txBody>
      </p:sp>
    </p:spTree>
    <p:extLst>
      <p:ext uri="{BB962C8B-B14F-4D97-AF65-F5344CB8AC3E}">
        <p14:creationId xmlns:p14="http://schemas.microsoft.com/office/powerpoint/2010/main" val="2100969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700808"/>
            <a:ext cx="3059415" cy="421109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51520" y="188640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0000FF"/>
                </a:solidFill>
              </a:rPr>
              <a:t>Comparaison des estimations de destruction d’ozone (arctique et antarctique)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628800"/>
            <a:ext cx="4279900" cy="4699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76" y="1700808"/>
            <a:ext cx="1003300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17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268760"/>
            <a:ext cx="5400600" cy="523661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79512" y="44624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0000FF"/>
                </a:solidFill>
              </a:rPr>
              <a:t>Rapport saisonnier printemps/automne d’ozone et lien avec processus dynamiques</a:t>
            </a:r>
            <a:endParaRPr lang="fr-FR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27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91043"/>
            <a:ext cx="6192688" cy="577009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228184" y="255993"/>
            <a:ext cx="2808312" cy="6186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/>
              <a:t>a) March total ozone averaged between 60–</a:t>
            </a:r>
          </a:p>
          <a:p>
            <a:r>
              <a:rPr lang="en-US" dirty="0"/>
              <a:t>80 N </a:t>
            </a:r>
            <a:r>
              <a:rPr lang="en-US" dirty="0" smtClean="0"/>
              <a:t>; </a:t>
            </a:r>
            <a:r>
              <a:rPr lang="en-US" dirty="0"/>
              <a:t>(b) March Arctic polar cap temperature at 50 </a:t>
            </a:r>
            <a:r>
              <a:rPr lang="en-US" dirty="0" err="1"/>
              <a:t>hPa</a:t>
            </a:r>
            <a:r>
              <a:rPr lang="en-US" dirty="0"/>
              <a:t> </a:t>
            </a:r>
            <a:r>
              <a:rPr lang="en-US" dirty="0" smtClean="0"/>
              <a:t>; </a:t>
            </a:r>
            <a:r>
              <a:rPr lang="en-US" dirty="0"/>
              <a:t>(c) Date of the Arctic vortex breakup at 450K based on the NCEP-2</a:t>
            </a:r>
          </a:p>
          <a:p>
            <a:r>
              <a:rPr lang="en-US" dirty="0"/>
              <a:t>(black), NCEP-1 (light gray) and CPC (dark gray) </a:t>
            </a:r>
            <a:r>
              <a:rPr lang="en-US" dirty="0" err="1"/>
              <a:t>reanalyses</a:t>
            </a:r>
            <a:r>
              <a:rPr lang="en-US" dirty="0"/>
              <a:t>, binned into 10-day intervals; (d) </a:t>
            </a:r>
            <a:r>
              <a:rPr lang="en-US" dirty="0" smtClean="0"/>
              <a:t>Jan-Feb-Mar </a:t>
            </a:r>
            <a:r>
              <a:rPr lang="en-US" dirty="0"/>
              <a:t>SST anomaly in </a:t>
            </a:r>
            <a:r>
              <a:rPr lang="en-US" dirty="0" smtClean="0"/>
              <a:t>the Niño 3.4 region; </a:t>
            </a:r>
            <a:r>
              <a:rPr lang="en-US" dirty="0"/>
              <a:t>(e) March zonal winds in the equatorial region at 50 </a:t>
            </a:r>
            <a:r>
              <a:rPr lang="en-US" dirty="0" err="1" smtClean="0"/>
              <a:t>hPa</a:t>
            </a:r>
            <a:r>
              <a:rPr lang="en-US" dirty="0" smtClean="0"/>
              <a:t>; </a:t>
            </a:r>
            <a:r>
              <a:rPr lang="en-US" dirty="0"/>
              <a:t>(f) January/February SST anomaly in the 40–50 N,</a:t>
            </a:r>
          </a:p>
          <a:p>
            <a:r>
              <a:rPr lang="en-US" dirty="0"/>
              <a:t>160–200 E </a:t>
            </a:r>
            <a:r>
              <a:rPr lang="en-US" dirty="0" smtClean="0"/>
              <a:t>region. </a:t>
            </a:r>
            <a:r>
              <a:rPr lang="en-US" dirty="0"/>
              <a:t>Red (blue) outlines indicate the location of 2011 (</a:t>
            </a:r>
            <a:r>
              <a:rPr lang="en-US" dirty="0" smtClean="0"/>
              <a:t>1997)</a:t>
            </a:r>
          </a:p>
          <a:p>
            <a:endParaRPr lang="en-US" dirty="0" smtClean="0"/>
          </a:p>
          <a:p>
            <a:r>
              <a:rPr lang="en-US" dirty="0" smtClean="0"/>
              <a:t>Hurwitz et al., 2011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23528" y="116632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Histograms of total ozone and dynamical conditions during the 1979–2011 </a:t>
            </a:r>
            <a:r>
              <a:rPr lang="en-US" sz="2400" dirty="0" smtClean="0">
                <a:solidFill>
                  <a:srgbClr val="0000FF"/>
                </a:solidFill>
              </a:rPr>
              <a:t>period </a:t>
            </a:r>
            <a:endParaRPr lang="fr-FR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766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</TotalTime>
  <Words>314</Words>
  <Application>Microsoft Macintosh PowerPoint</Application>
  <PresentationFormat>Présentation à l'écran (4:3)</PresentationFormat>
  <Paragraphs>21</Paragraphs>
  <Slides>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Destruction record d’ozone dans la stratosphère arctique en 2011 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Destruction record d’ozone dans la stratosphère arctique en 2011 </dc:title>
  <dc:creator>Sophie Godin-Beekmann</dc:creator>
  <cp:lastModifiedBy>m chiriaco</cp:lastModifiedBy>
  <cp:revision>18</cp:revision>
  <dcterms:created xsi:type="dcterms:W3CDTF">2011-11-21T12:45:08Z</dcterms:created>
  <dcterms:modified xsi:type="dcterms:W3CDTF">2015-03-12T14:08:26Z</dcterms:modified>
</cp:coreProperties>
</file>