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8" r:id="rId3"/>
    <p:sldId id="270" r:id="rId4"/>
    <p:sldId id="271" r:id="rId5"/>
    <p:sldId id="268" r:id="rId6"/>
    <p:sldId id="264" r:id="rId7"/>
    <p:sldId id="265" r:id="rId8"/>
    <p:sldId id="262" r:id="rId9"/>
    <p:sldId id="259" r:id="rId10"/>
    <p:sldId id="260" r:id="rId11"/>
    <p:sldId id="266" r:id="rId12"/>
    <p:sldId id="261" r:id="rId13"/>
    <p:sldId id="267" r:id="rId14"/>
  </p:sldIdLst>
  <p:sldSz cx="12192000" cy="6858000"/>
  <p:notesSz cx="6718300" cy="98552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96" d="100"/>
          <a:sy n="96" d="100"/>
        </p:scale>
        <p:origin x="2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10736"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05980" y="1"/>
            <a:ext cx="2910736" cy="493713"/>
          </a:xfrm>
          <a:prstGeom prst="rect">
            <a:avLst/>
          </a:prstGeom>
        </p:spPr>
        <p:txBody>
          <a:bodyPr vert="horz" lIns="91440" tIns="45720" rIns="91440" bIns="45720" rtlCol="0"/>
          <a:lstStyle>
            <a:lvl1pPr algn="r">
              <a:defRPr sz="1200"/>
            </a:lvl1pPr>
          </a:lstStyle>
          <a:p>
            <a:fld id="{18B60B8B-A023-4C80-8B22-15E37E674E08}" type="datetimeFigureOut">
              <a:rPr lang="fr-FR" smtClean="0"/>
              <a:t>10/02/2015</a:t>
            </a:fld>
            <a:endParaRPr lang="fr-FR"/>
          </a:p>
        </p:txBody>
      </p:sp>
      <p:sp>
        <p:nvSpPr>
          <p:cNvPr id="4" name="Espace réservé du pied de page 3"/>
          <p:cNvSpPr>
            <a:spLocks noGrp="1"/>
          </p:cNvSpPr>
          <p:nvPr>
            <p:ph type="ftr" sz="quarter" idx="2"/>
          </p:nvPr>
        </p:nvSpPr>
        <p:spPr>
          <a:xfrm>
            <a:off x="0" y="9361488"/>
            <a:ext cx="2910736" cy="4937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05980" y="9361488"/>
            <a:ext cx="2910736" cy="493712"/>
          </a:xfrm>
          <a:prstGeom prst="rect">
            <a:avLst/>
          </a:prstGeom>
        </p:spPr>
        <p:txBody>
          <a:bodyPr vert="horz" lIns="91440" tIns="45720" rIns="91440" bIns="45720" rtlCol="0" anchor="b"/>
          <a:lstStyle>
            <a:lvl1pPr algn="r">
              <a:defRPr sz="1200"/>
            </a:lvl1pPr>
          </a:lstStyle>
          <a:p>
            <a:fld id="{48A127CC-8DF7-48E3-9AC9-4324C4ED391D}" type="slidenum">
              <a:rPr lang="fr-FR" smtClean="0"/>
              <a:t>‹N°›</a:t>
            </a:fld>
            <a:endParaRPr lang="fr-FR"/>
          </a:p>
        </p:txBody>
      </p:sp>
    </p:spTree>
    <p:extLst>
      <p:ext uri="{BB962C8B-B14F-4D97-AF65-F5344CB8AC3E}">
        <p14:creationId xmlns:p14="http://schemas.microsoft.com/office/powerpoint/2010/main" val="3589616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1264" cy="49447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05483" y="0"/>
            <a:ext cx="2911264" cy="494472"/>
          </a:xfrm>
          <a:prstGeom prst="rect">
            <a:avLst/>
          </a:prstGeom>
        </p:spPr>
        <p:txBody>
          <a:bodyPr vert="horz" lIns="91440" tIns="45720" rIns="91440" bIns="45720" rtlCol="0"/>
          <a:lstStyle>
            <a:lvl1pPr algn="r">
              <a:defRPr sz="1200"/>
            </a:lvl1pPr>
          </a:lstStyle>
          <a:p>
            <a:fld id="{00F3B46C-D6DD-4B10-88CA-03346AE7946B}" type="datetimeFigureOut">
              <a:rPr lang="fr-FR" smtClean="0"/>
              <a:t>10/02/2015</a:t>
            </a:fld>
            <a:endParaRPr lang="fr-FR"/>
          </a:p>
        </p:txBody>
      </p:sp>
      <p:sp>
        <p:nvSpPr>
          <p:cNvPr id="4" name="Espace réservé de l'image des diapositives 3"/>
          <p:cNvSpPr>
            <a:spLocks noGrp="1" noRot="1" noChangeAspect="1"/>
          </p:cNvSpPr>
          <p:nvPr>
            <p:ph type="sldImg" idx="2"/>
          </p:nvPr>
        </p:nvSpPr>
        <p:spPr>
          <a:xfrm>
            <a:off x="403225" y="1231900"/>
            <a:ext cx="5911850" cy="33258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1830" y="4742816"/>
            <a:ext cx="5374640" cy="388048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60730"/>
            <a:ext cx="2911264" cy="49447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05483" y="9360730"/>
            <a:ext cx="2911264" cy="494470"/>
          </a:xfrm>
          <a:prstGeom prst="rect">
            <a:avLst/>
          </a:prstGeom>
        </p:spPr>
        <p:txBody>
          <a:bodyPr vert="horz" lIns="91440" tIns="45720" rIns="91440" bIns="45720" rtlCol="0" anchor="b"/>
          <a:lstStyle>
            <a:lvl1pPr algn="r">
              <a:defRPr sz="1200"/>
            </a:lvl1pPr>
          </a:lstStyle>
          <a:p>
            <a:fld id="{894F9CBA-0628-4A8F-91C5-8701366D51CA}" type="slidenum">
              <a:rPr lang="fr-FR" smtClean="0"/>
              <a:t>‹N°›</a:t>
            </a:fld>
            <a:endParaRPr lang="fr-FR"/>
          </a:p>
        </p:txBody>
      </p:sp>
    </p:spTree>
    <p:extLst>
      <p:ext uri="{BB962C8B-B14F-4D97-AF65-F5344CB8AC3E}">
        <p14:creationId xmlns:p14="http://schemas.microsoft.com/office/powerpoint/2010/main" val="126808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1</a:t>
            </a:fld>
            <a:endParaRPr lang="fr-FR"/>
          </a:p>
        </p:txBody>
      </p:sp>
    </p:spTree>
    <p:extLst>
      <p:ext uri="{BB962C8B-B14F-4D97-AF65-F5344CB8AC3E}">
        <p14:creationId xmlns:p14="http://schemas.microsoft.com/office/powerpoint/2010/main" val="3798350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10</a:t>
            </a:fld>
            <a:endParaRPr lang="fr-FR"/>
          </a:p>
        </p:txBody>
      </p:sp>
    </p:spTree>
    <p:extLst>
      <p:ext uri="{BB962C8B-B14F-4D97-AF65-F5344CB8AC3E}">
        <p14:creationId xmlns:p14="http://schemas.microsoft.com/office/powerpoint/2010/main" val="2568159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11</a:t>
            </a:fld>
            <a:endParaRPr lang="fr-FR"/>
          </a:p>
        </p:txBody>
      </p:sp>
    </p:spTree>
    <p:extLst>
      <p:ext uri="{BB962C8B-B14F-4D97-AF65-F5344CB8AC3E}">
        <p14:creationId xmlns:p14="http://schemas.microsoft.com/office/powerpoint/2010/main" val="196825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12</a:t>
            </a:fld>
            <a:endParaRPr lang="fr-FR"/>
          </a:p>
        </p:txBody>
      </p:sp>
    </p:spTree>
    <p:extLst>
      <p:ext uri="{BB962C8B-B14F-4D97-AF65-F5344CB8AC3E}">
        <p14:creationId xmlns:p14="http://schemas.microsoft.com/office/powerpoint/2010/main" val="34068823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13</a:t>
            </a:fld>
            <a:endParaRPr lang="fr-FR"/>
          </a:p>
        </p:txBody>
      </p:sp>
    </p:spTree>
    <p:extLst>
      <p:ext uri="{BB962C8B-B14F-4D97-AF65-F5344CB8AC3E}">
        <p14:creationId xmlns:p14="http://schemas.microsoft.com/office/powerpoint/2010/main" val="1801407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2</a:t>
            </a:fld>
            <a:endParaRPr lang="fr-FR"/>
          </a:p>
        </p:txBody>
      </p:sp>
    </p:spTree>
    <p:extLst>
      <p:ext uri="{BB962C8B-B14F-4D97-AF65-F5344CB8AC3E}">
        <p14:creationId xmlns:p14="http://schemas.microsoft.com/office/powerpoint/2010/main" val="851191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3</a:t>
            </a:fld>
            <a:endParaRPr lang="fr-FR"/>
          </a:p>
        </p:txBody>
      </p:sp>
    </p:spTree>
    <p:extLst>
      <p:ext uri="{BB962C8B-B14F-4D97-AF65-F5344CB8AC3E}">
        <p14:creationId xmlns:p14="http://schemas.microsoft.com/office/powerpoint/2010/main" val="2861331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4</a:t>
            </a:fld>
            <a:endParaRPr lang="fr-FR"/>
          </a:p>
        </p:txBody>
      </p:sp>
    </p:spTree>
    <p:extLst>
      <p:ext uri="{BB962C8B-B14F-4D97-AF65-F5344CB8AC3E}">
        <p14:creationId xmlns:p14="http://schemas.microsoft.com/office/powerpoint/2010/main" val="252965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5</a:t>
            </a:fld>
            <a:endParaRPr lang="fr-FR"/>
          </a:p>
        </p:txBody>
      </p:sp>
    </p:spTree>
    <p:extLst>
      <p:ext uri="{BB962C8B-B14F-4D97-AF65-F5344CB8AC3E}">
        <p14:creationId xmlns:p14="http://schemas.microsoft.com/office/powerpoint/2010/main" val="3869740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GCMS:</a:t>
            </a:r>
            <a:r>
              <a:rPr lang="fr-FR" baseline="0" dirty="0" smtClean="0"/>
              <a:t> </a:t>
            </a:r>
            <a:r>
              <a:rPr lang="fr-FR" baseline="0" dirty="0" err="1" smtClean="0"/>
              <a:t>Coordinating</a:t>
            </a:r>
            <a:r>
              <a:rPr lang="fr-FR" baseline="0" dirty="0" smtClean="0"/>
              <a:t> group for </a:t>
            </a:r>
            <a:r>
              <a:rPr lang="fr-FR" baseline="0" dirty="0" err="1" smtClean="0"/>
              <a:t>Meteo</a:t>
            </a:r>
            <a:r>
              <a:rPr lang="fr-FR" baseline="0" dirty="0" smtClean="0"/>
              <a:t> </a:t>
            </a:r>
            <a:r>
              <a:rPr lang="fr-FR" baseline="0" dirty="0" err="1" smtClean="0"/>
              <a:t>sat</a:t>
            </a:r>
            <a:endParaRPr lang="fr-FR" baseline="0" dirty="0" smtClean="0"/>
          </a:p>
          <a:p>
            <a:r>
              <a:rPr lang="fr-FR" baseline="0" dirty="0" err="1" smtClean="0"/>
              <a:t>CEOS:Committee</a:t>
            </a:r>
            <a:r>
              <a:rPr lang="fr-FR" baseline="0" dirty="0" smtClean="0"/>
              <a:t> on </a:t>
            </a:r>
            <a:r>
              <a:rPr lang="fr-FR" baseline="0" dirty="0" err="1" smtClean="0"/>
              <a:t>Earth</a:t>
            </a:r>
            <a:r>
              <a:rPr lang="fr-FR" baseline="0" dirty="0" smtClean="0"/>
              <a:t> Observation Satellites</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GCOS: Global </a:t>
            </a:r>
            <a:r>
              <a:rPr lang="fr-FR" dirty="0" err="1" smtClean="0"/>
              <a:t>Climate</a:t>
            </a:r>
            <a:r>
              <a:rPr lang="fr-FR" dirty="0" smtClean="0"/>
              <a:t> </a:t>
            </a:r>
            <a:r>
              <a:rPr lang="fr-FR" dirty="0" err="1" smtClean="0"/>
              <a:t>Observing</a:t>
            </a:r>
            <a:r>
              <a:rPr lang="fr-FR" dirty="0" smtClean="0"/>
              <a:t> </a:t>
            </a:r>
            <a:r>
              <a:rPr lang="fr-FR" dirty="0" smtClean="0"/>
              <a:t>System: consortium</a:t>
            </a:r>
            <a:r>
              <a:rPr lang="fr-FR" baseline="0" dirty="0" smtClean="0"/>
              <a:t> piloté par WMO</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6</a:t>
            </a:fld>
            <a:endParaRPr lang="fr-FR"/>
          </a:p>
        </p:txBody>
      </p:sp>
    </p:spTree>
    <p:extLst>
      <p:ext uri="{BB962C8B-B14F-4D97-AF65-F5344CB8AC3E}">
        <p14:creationId xmlns:p14="http://schemas.microsoft.com/office/powerpoint/2010/main" val="1013029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7</a:t>
            </a:fld>
            <a:endParaRPr lang="fr-FR"/>
          </a:p>
        </p:txBody>
      </p:sp>
    </p:spTree>
    <p:extLst>
      <p:ext uri="{BB962C8B-B14F-4D97-AF65-F5344CB8AC3E}">
        <p14:creationId xmlns:p14="http://schemas.microsoft.com/office/powerpoint/2010/main" val="750319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8</a:t>
            </a:fld>
            <a:endParaRPr lang="fr-FR"/>
          </a:p>
        </p:txBody>
      </p:sp>
    </p:spTree>
    <p:extLst>
      <p:ext uri="{BB962C8B-B14F-4D97-AF65-F5344CB8AC3E}">
        <p14:creationId xmlns:p14="http://schemas.microsoft.com/office/powerpoint/2010/main" val="2488298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94F9CBA-0628-4A8F-91C5-8701366D51CA}" type="slidenum">
              <a:rPr lang="fr-FR" smtClean="0"/>
              <a:t>9</a:t>
            </a:fld>
            <a:endParaRPr lang="fr-FR"/>
          </a:p>
        </p:txBody>
      </p:sp>
    </p:spTree>
    <p:extLst>
      <p:ext uri="{BB962C8B-B14F-4D97-AF65-F5344CB8AC3E}">
        <p14:creationId xmlns:p14="http://schemas.microsoft.com/office/powerpoint/2010/main" val="499602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2F3AC23-9259-472A-9BA9-04B15F61CF45}" type="datetime1">
              <a:rPr lang="fr-FR" smtClean="0"/>
              <a:t>10/02/2015</a:t>
            </a:fld>
            <a:endParaRPr lang="fr-FR"/>
          </a:p>
        </p:txBody>
      </p:sp>
      <p:sp>
        <p:nvSpPr>
          <p:cNvPr id="5" name="Espace réservé du pied de page 4"/>
          <p:cNvSpPr>
            <a:spLocks noGrp="1"/>
          </p:cNvSpPr>
          <p:nvPr>
            <p:ph type="ftr" sz="quarter" idx="11"/>
          </p:nvPr>
        </p:nvSpPr>
        <p:spPr/>
        <p:txBody>
          <a:bodyPr/>
          <a:lstStyle/>
          <a:p>
            <a:r>
              <a:rPr lang="fr-FR" smtClean="0"/>
              <a:t>Groupe tendances et variabliltés, pôle observation, 12/02/2015</a:t>
            </a:r>
            <a:endParaRPr lang="fr-FR"/>
          </a:p>
        </p:txBody>
      </p:sp>
      <p:sp>
        <p:nvSpPr>
          <p:cNvPr id="6" name="Espace réservé du numéro de diapositive 5"/>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1669219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7A74F5A-5D8D-4389-8FCE-5B0EE999ED1B}" type="datetime1">
              <a:rPr lang="fr-FR" smtClean="0"/>
              <a:t>10/02/2015</a:t>
            </a:fld>
            <a:endParaRPr lang="fr-FR"/>
          </a:p>
        </p:txBody>
      </p:sp>
      <p:sp>
        <p:nvSpPr>
          <p:cNvPr id="5" name="Espace réservé du pied de page 4"/>
          <p:cNvSpPr>
            <a:spLocks noGrp="1"/>
          </p:cNvSpPr>
          <p:nvPr>
            <p:ph type="ftr" sz="quarter" idx="11"/>
          </p:nvPr>
        </p:nvSpPr>
        <p:spPr/>
        <p:txBody>
          <a:bodyPr/>
          <a:lstStyle/>
          <a:p>
            <a:r>
              <a:rPr lang="fr-FR" smtClean="0"/>
              <a:t>Groupe tendances et variabliltés, pôle observation, 12/02/2015</a:t>
            </a:r>
            <a:endParaRPr lang="fr-FR"/>
          </a:p>
        </p:txBody>
      </p:sp>
      <p:sp>
        <p:nvSpPr>
          <p:cNvPr id="6" name="Espace réservé du numéro de diapositive 5"/>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3617634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ECDE768-140D-4861-8DAA-540FABAD8E0A}" type="datetime1">
              <a:rPr lang="fr-FR" smtClean="0"/>
              <a:t>10/02/2015</a:t>
            </a:fld>
            <a:endParaRPr lang="fr-FR"/>
          </a:p>
        </p:txBody>
      </p:sp>
      <p:sp>
        <p:nvSpPr>
          <p:cNvPr id="5" name="Espace réservé du pied de page 4"/>
          <p:cNvSpPr>
            <a:spLocks noGrp="1"/>
          </p:cNvSpPr>
          <p:nvPr>
            <p:ph type="ftr" sz="quarter" idx="11"/>
          </p:nvPr>
        </p:nvSpPr>
        <p:spPr/>
        <p:txBody>
          <a:bodyPr/>
          <a:lstStyle/>
          <a:p>
            <a:r>
              <a:rPr lang="fr-FR" smtClean="0"/>
              <a:t>Groupe tendances et variabliltés, pôle observation, 12/02/2015</a:t>
            </a:r>
            <a:endParaRPr lang="fr-FR"/>
          </a:p>
        </p:txBody>
      </p:sp>
      <p:sp>
        <p:nvSpPr>
          <p:cNvPr id="6" name="Espace réservé du numéro de diapositive 5"/>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270153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BD011E4-0A93-4F30-842B-2ADFE7AD914A}" type="datetime1">
              <a:rPr lang="fr-FR" smtClean="0"/>
              <a:t>10/02/2015</a:t>
            </a:fld>
            <a:endParaRPr lang="fr-FR"/>
          </a:p>
        </p:txBody>
      </p:sp>
      <p:sp>
        <p:nvSpPr>
          <p:cNvPr id="5" name="Espace réservé du pied de page 4"/>
          <p:cNvSpPr>
            <a:spLocks noGrp="1"/>
          </p:cNvSpPr>
          <p:nvPr>
            <p:ph type="ftr" sz="quarter" idx="11"/>
          </p:nvPr>
        </p:nvSpPr>
        <p:spPr/>
        <p:txBody>
          <a:bodyPr/>
          <a:lstStyle/>
          <a:p>
            <a:r>
              <a:rPr lang="fr-FR" smtClean="0"/>
              <a:t>Groupe tendances et variabliltés, pôle observation, 12/02/2015</a:t>
            </a:r>
            <a:endParaRPr lang="fr-FR"/>
          </a:p>
        </p:txBody>
      </p:sp>
      <p:sp>
        <p:nvSpPr>
          <p:cNvPr id="6" name="Espace réservé du numéro de diapositive 5"/>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2596333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9888AC0-BD0F-45D2-BE4F-D5896CC3FA60}" type="datetime1">
              <a:rPr lang="fr-FR" smtClean="0"/>
              <a:t>10/02/2015</a:t>
            </a:fld>
            <a:endParaRPr lang="fr-FR"/>
          </a:p>
        </p:txBody>
      </p:sp>
      <p:sp>
        <p:nvSpPr>
          <p:cNvPr id="5" name="Espace réservé du pied de page 4"/>
          <p:cNvSpPr>
            <a:spLocks noGrp="1"/>
          </p:cNvSpPr>
          <p:nvPr>
            <p:ph type="ftr" sz="quarter" idx="11"/>
          </p:nvPr>
        </p:nvSpPr>
        <p:spPr/>
        <p:txBody>
          <a:bodyPr/>
          <a:lstStyle/>
          <a:p>
            <a:r>
              <a:rPr lang="fr-FR" smtClean="0"/>
              <a:t>Groupe tendances et variabliltés, pôle observation, 12/02/2015</a:t>
            </a:r>
            <a:endParaRPr lang="fr-FR"/>
          </a:p>
        </p:txBody>
      </p:sp>
      <p:sp>
        <p:nvSpPr>
          <p:cNvPr id="6" name="Espace réservé du numéro de diapositive 5"/>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973065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C6A63FC-A945-4D9D-BC2D-5982E7403158}" type="datetime1">
              <a:rPr lang="fr-FR" smtClean="0"/>
              <a:t>10/02/2015</a:t>
            </a:fld>
            <a:endParaRPr lang="fr-FR"/>
          </a:p>
        </p:txBody>
      </p:sp>
      <p:sp>
        <p:nvSpPr>
          <p:cNvPr id="6" name="Espace réservé du pied de page 5"/>
          <p:cNvSpPr>
            <a:spLocks noGrp="1"/>
          </p:cNvSpPr>
          <p:nvPr>
            <p:ph type="ftr" sz="quarter" idx="11"/>
          </p:nvPr>
        </p:nvSpPr>
        <p:spPr/>
        <p:txBody>
          <a:bodyPr/>
          <a:lstStyle/>
          <a:p>
            <a:r>
              <a:rPr lang="fr-FR" smtClean="0"/>
              <a:t>Groupe tendances et variabliltés, pôle observation, 12/02/2015</a:t>
            </a:r>
            <a:endParaRPr lang="fr-FR"/>
          </a:p>
        </p:txBody>
      </p:sp>
      <p:sp>
        <p:nvSpPr>
          <p:cNvPr id="7" name="Espace réservé du numéro de diapositive 6"/>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226919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3924182-D7E4-4749-A4D0-911F7C896074}" type="datetime1">
              <a:rPr lang="fr-FR" smtClean="0"/>
              <a:t>10/02/2015</a:t>
            </a:fld>
            <a:endParaRPr lang="fr-FR"/>
          </a:p>
        </p:txBody>
      </p:sp>
      <p:sp>
        <p:nvSpPr>
          <p:cNvPr id="8" name="Espace réservé du pied de page 7"/>
          <p:cNvSpPr>
            <a:spLocks noGrp="1"/>
          </p:cNvSpPr>
          <p:nvPr>
            <p:ph type="ftr" sz="quarter" idx="11"/>
          </p:nvPr>
        </p:nvSpPr>
        <p:spPr/>
        <p:txBody>
          <a:bodyPr/>
          <a:lstStyle/>
          <a:p>
            <a:r>
              <a:rPr lang="fr-FR" smtClean="0"/>
              <a:t>Groupe tendances et variabliltés, pôle observation, 12/02/2015</a:t>
            </a:r>
            <a:endParaRPr lang="fr-FR"/>
          </a:p>
        </p:txBody>
      </p:sp>
      <p:sp>
        <p:nvSpPr>
          <p:cNvPr id="9" name="Espace réservé du numéro de diapositive 8"/>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2080232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66F7E29-4590-459D-801C-C91B3A42F160}" type="datetime1">
              <a:rPr lang="fr-FR" smtClean="0"/>
              <a:t>10/02/2015</a:t>
            </a:fld>
            <a:endParaRPr lang="fr-FR"/>
          </a:p>
        </p:txBody>
      </p:sp>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
        <p:nvSpPr>
          <p:cNvPr id="5" name="Espace réservé du numéro de diapositive 4"/>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674501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B634519-68EF-498C-8A50-7AD3130C8965}" type="datetime1">
              <a:rPr lang="fr-FR" smtClean="0"/>
              <a:t>10/02/2015</a:t>
            </a:fld>
            <a:endParaRPr lang="fr-FR"/>
          </a:p>
        </p:txBody>
      </p:sp>
      <p:sp>
        <p:nvSpPr>
          <p:cNvPr id="3" name="Espace réservé du pied de page 2"/>
          <p:cNvSpPr>
            <a:spLocks noGrp="1"/>
          </p:cNvSpPr>
          <p:nvPr>
            <p:ph type="ftr" sz="quarter" idx="11"/>
          </p:nvPr>
        </p:nvSpPr>
        <p:spPr/>
        <p:txBody>
          <a:bodyPr/>
          <a:lstStyle/>
          <a:p>
            <a:r>
              <a:rPr lang="fr-FR" smtClean="0"/>
              <a:t>Groupe tendances et variabliltés, pôle observation, 12/02/2015</a:t>
            </a:r>
            <a:endParaRPr lang="fr-FR"/>
          </a:p>
        </p:txBody>
      </p:sp>
      <p:sp>
        <p:nvSpPr>
          <p:cNvPr id="4" name="Espace réservé du numéro de diapositive 3"/>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1016449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D19BA9E-4FB2-4731-8B0D-E9D614339D35}" type="datetime1">
              <a:rPr lang="fr-FR" smtClean="0"/>
              <a:t>10/02/2015</a:t>
            </a:fld>
            <a:endParaRPr lang="fr-FR"/>
          </a:p>
        </p:txBody>
      </p:sp>
      <p:sp>
        <p:nvSpPr>
          <p:cNvPr id="6" name="Espace réservé du pied de page 5"/>
          <p:cNvSpPr>
            <a:spLocks noGrp="1"/>
          </p:cNvSpPr>
          <p:nvPr>
            <p:ph type="ftr" sz="quarter" idx="11"/>
          </p:nvPr>
        </p:nvSpPr>
        <p:spPr/>
        <p:txBody>
          <a:bodyPr/>
          <a:lstStyle/>
          <a:p>
            <a:r>
              <a:rPr lang="fr-FR" smtClean="0"/>
              <a:t>Groupe tendances et variabliltés, pôle observation, 12/02/2015</a:t>
            </a:r>
            <a:endParaRPr lang="fr-FR"/>
          </a:p>
        </p:txBody>
      </p:sp>
      <p:sp>
        <p:nvSpPr>
          <p:cNvPr id="7" name="Espace réservé du numéro de diapositive 6"/>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2531451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68CFB06-6674-4B95-B214-F64EC475B95D}" type="datetime1">
              <a:rPr lang="fr-FR" smtClean="0"/>
              <a:t>10/02/2015</a:t>
            </a:fld>
            <a:endParaRPr lang="fr-FR"/>
          </a:p>
        </p:txBody>
      </p:sp>
      <p:sp>
        <p:nvSpPr>
          <p:cNvPr id="6" name="Espace réservé du pied de page 5"/>
          <p:cNvSpPr>
            <a:spLocks noGrp="1"/>
          </p:cNvSpPr>
          <p:nvPr>
            <p:ph type="ftr" sz="quarter" idx="11"/>
          </p:nvPr>
        </p:nvSpPr>
        <p:spPr/>
        <p:txBody>
          <a:bodyPr/>
          <a:lstStyle/>
          <a:p>
            <a:r>
              <a:rPr lang="fr-FR" smtClean="0"/>
              <a:t>Groupe tendances et variabliltés, pôle observation, 12/02/2015</a:t>
            </a:r>
            <a:endParaRPr lang="fr-FR"/>
          </a:p>
        </p:txBody>
      </p:sp>
      <p:sp>
        <p:nvSpPr>
          <p:cNvPr id="7" name="Espace réservé du numéro de diapositive 6"/>
          <p:cNvSpPr>
            <a:spLocks noGrp="1"/>
          </p:cNvSpPr>
          <p:nvPr>
            <p:ph type="sldNum" sz="quarter" idx="12"/>
          </p:nvPr>
        </p:nvSpPr>
        <p:spPr/>
        <p:txBody>
          <a:bodyPr/>
          <a:lstStyle/>
          <a:p>
            <a:fld id="{34919853-F1DF-4426-B043-DF8BC9A06AE2}" type="slidenum">
              <a:rPr lang="fr-FR" smtClean="0"/>
              <a:t>‹N°›</a:t>
            </a:fld>
            <a:endParaRPr lang="fr-FR"/>
          </a:p>
        </p:txBody>
      </p:sp>
    </p:spTree>
    <p:extLst>
      <p:ext uri="{BB962C8B-B14F-4D97-AF65-F5344CB8AC3E}">
        <p14:creationId xmlns:p14="http://schemas.microsoft.com/office/powerpoint/2010/main" val="967727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3128-6C59-42D4-8622-80746D4B6EC7}" type="datetime1">
              <a:rPr lang="fr-FR" smtClean="0"/>
              <a:t>10/02/2015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Groupe tendances et variabliltés, pôle observation, 12/02/2015</a:t>
            </a:r>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919853-F1DF-4426-B043-DF8BC9A06AE2}" type="slidenum">
              <a:rPr lang="fr-FR" smtClean="0"/>
              <a:t>‹N°›</a:t>
            </a:fld>
            <a:endParaRPr lang="fr-FR"/>
          </a:p>
        </p:txBody>
      </p:sp>
    </p:spTree>
    <p:extLst>
      <p:ext uri="{BB962C8B-B14F-4D97-AF65-F5344CB8AC3E}">
        <p14:creationId xmlns:p14="http://schemas.microsoft.com/office/powerpoint/2010/main" val="2541261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94361" y="1260078"/>
            <a:ext cx="11603277" cy="4101469"/>
          </a:xfrm>
        </p:spPr>
        <p:txBody>
          <a:bodyPr>
            <a:normAutofit/>
          </a:bodyPr>
          <a:lstStyle/>
          <a:p>
            <a:endParaRPr lang="fr-FR" dirty="0" smtClean="0"/>
          </a:p>
          <a:p>
            <a:endParaRPr lang="fr-FR" dirty="0"/>
          </a:p>
          <a:p>
            <a:pPr marL="342900" indent="-342900" algn="l">
              <a:buFont typeface="Arial" panose="020B0604020202020204" pitchFamily="34" charset="0"/>
              <a:buChar char="•"/>
            </a:pP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Eléments de </a:t>
            </a:r>
            <a:r>
              <a:rPr lang="fr-FR" sz="3600" dirty="0">
                <a:solidFill>
                  <a:schemeClr val="accent1">
                    <a:lumMod val="75000"/>
                  </a:schemeClr>
                </a:solidFill>
                <a:latin typeface="Times New Roman" panose="02020603050405020304" pitchFamily="18" charset="0"/>
                <a:cs typeface="Times New Roman" panose="02020603050405020304" pitchFamily="18" charset="0"/>
              </a:rPr>
              <a:t>c</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ontexte autour des FCDR, TCDR, ECV, …</a:t>
            </a:r>
          </a:p>
          <a:p>
            <a:pPr marL="342900" indent="-342900" algn="l">
              <a:buFont typeface="Arial" panose="020B0604020202020204" pitchFamily="34" charset="0"/>
              <a:buChar char="•"/>
            </a:pP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Questions autour </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des données de </a:t>
            </a: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Réanalyses</a:t>
            </a:r>
            <a:endParaRPr lang="fr-FR" sz="3600" dirty="0" smtClean="0">
              <a:solidFill>
                <a:schemeClr val="accent1">
                  <a:lumMod val="75000"/>
                </a:schemeClr>
              </a:solidFill>
              <a:latin typeface="Times New Roman" panose="02020603050405020304" pitchFamily="18" charset="0"/>
              <a:cs typeface="Times New Roman" panose="02020603050405020304" pitchFamily="18" charset="0"/>
            </a:endParaRPr>
          </a:p>
          <a:p>
            <a:endParaRPr lang="fr-FR" dirty="0">
              <a:solidFill>
                <a:schemeClr val="accent1">
                  <a:lumMod val="75000"/>
                </a:schemeClr>
              </a:solidFill>
              <a:latin typeface="Times New Roman" panose="02020603050405020304" pitchFamily="18" charset="0"/>
              <a:cs typeface="Times New Roman" panose="02020603050405020304" pitchFamily="18" charset="0"/>
            </a:endParaRPr>
          </a:p>
          <a:p>
            <a:endParaRPr lang="fr-FR" dirty="0">
              <a:solidFill>
                <a:schemeClr val="accent1">
                  <a:lumMod val="75000"/>
                </a:schemeClr>
              </a:solidFill>
              <a:latin typeface="Times New Roman" panose="02020603050405020304" pitchFamily="18" charset="0"/>
              <a:cs typeface="Times New Roman" panose="02020603050405020304" pitchFamily="18" charset="0"/>
            </a:endParaRPr>
          </a:p>
          <a:p>
            <a:r>
              <a:rPr lang="fr-FR" dirty="0" smtClean="0">
                <a:solidFill>
                  <a:schemeClr val="accent1">
                    <a:lumMod val="75000"/>
                  </a:schemeClr>
                </a:solidFill>
                <a:latin typeface="Times New Roman" panose="02020603050405020304" pitchFamily="18" charset="0"/>
                <a:cs typeface="Times New Roman" panose="02020603050405020304" pitchFamily="18" charset="0"/>
              </a:rPr>
              <a:t>Sophie Cloché, IPSL</a:t>
            </a:r>
            <a:endParaRPr lang="fr-FR"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3235532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extLst>
              <p:ext uri="{D42A27DB-BD31-4B8C-83A1-F6EECF244321}">
                <p14:modId xmlns:p14="http://schemas.microsoft.com/office/powerpoint/2010/main" val="997350455"/>
              </p:ext>
            </p:extLst>
          </p:nvPr>
        </p:nvGraphicFramePr>
        <p:xfrm>
          <a:off x="659678" y="1572366"/>
          <a:ext cx="10275544" cy="4520321"/>
        </p:xfrm>
        <a:graphic>
          <a:graphicData uri="http://schemas.openxmlformats.org/drawingml/2006/table">
            <a:tbl>
              <a:tblPr/>
              <a:tblGrid>
                <a:gridCol w="701185"/>
                <a:gridCol w="2065308"/>
                <a:gridCol w="2791990"/>
                <a:gridCol w="1568105"/>
                <a:gridCol w="1440615"/>
                <a:gridCol w="1708341"/>
              </a:tblGrid>
              <a:tr h="790160">
                <a:tc>
                  <a:txBody>
                    <a:bodyPr/>
                    <a:lstStyle/>
                    <a:p>
                      <a:pPr algn="ctr" rtl="0" fontAlgn="b"/>
                      <a:r>
                        <a:rPr lang="fr-FR" sz="800" b="1" i="0" u="none" strike="noStrike" dirty="0" err="1">
                          <a:solidFill>
                            <a:srgbClr val="000000"/>
                          </a:solidFill>
                          <a:effectLst/>
                          <a:latin typeface="Times New Roman" panose="02020603050405020304" pitchFamily="18" charset="0"/>
                        </a:rPr>
                        <a:t>Maturity</a:t>
                      </a:r>
                      <a:r>
                        <a:rPr lang="fr-FR" sz="800" b="1" i="0" u="none" strike="noStrike" dirty="0">
                          <a:solidFill>
                            <a:srgbClr val="800080"/>
                          </a:solidFill>
                          <a:effectLst/>
                          <a:latin typeface="Times New Roman" panose="02020603050405020304" pitchFamily="18" charset="0"/>
                        </a:rPr>
                        <a:t> </a:t>
                      </a:r>
                      <a:endParaRPr lang="fr-FR" sz="800" b="1" i="0" u="none" strike="noStrike" dirty="0">
                        <a:solidFill>
                          <a:srgbClr val="000000"/>
                        </a:solidFill>
                        <a:effectLst/>
                        <a:latin typeface="Times New Roman" panose="02020603050405020304" pitchFamily="18" charset="0"/>
                      </a:endParaRPr>
                    </a:p>
                  </a:txBody>
                  <a:tcPr marL="6306" marR="6306" marT="63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rtl="0" fontAlgn="b"/>
                      <a:r>
                        <a:rPr lang="fr-FR" sz="800" b="1" i="0" u="none" strike="noStrike" dirty="0">
                          <a:solidFill>
                            <a:srgbClr val="000000"/>
                          </a:solidFill>
                          <a:effectLst/>
                          <a:latin typeface="Times New Roman" panose="02020603050405020304" pitchFamily="18" charset="0"/>
                        </a:rPr>
                        <a:t>SOFTWARE READINESS</a:t>
                      </a:r>
                    </a:p>
                  </a:txBody>
                  <a:tcPr marL="6306" marR="6306" marT="63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b"/>
                      <a:r>
                        <a:rPr lang="fr-FR" sz="800" b="1" i="0" u="none" strike="noStrike">
                          <a:solidFill>
                            <a:srgbClr val="000000"/>
                          </a:solidFill>
                          <a:effectLst/>
                          <a:latin typeface="Times New Roman" panose="02020603050405020304" pitchFamily="18" charset="0"/>
                        </a:rPr>
                        <a:t>Coding standards</a:t>
                      </a:r>
                    </a:p>
                  </a:txBody>
                  <a:tcPr marL="6306" marR="6306" marT="63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fr-FR" sz="800" b="1" i="0" u="none" strike="noStrike">
                          <a:solidFill>
                            <a:srgbClr val="000000"/>
                          </a:solidFill>
                          <a:effectLst/>
                          <a:latin typeface="Times New Roman" panose="02020603050405020304" pitchFamily="18" charset="0"/>
                        </a:rPr>
                        <a:t>Software Documentation</a:t>
                      </a:r>
                    </a:p>
                  </a:txBody>
                  <a:tcPr marL="6306" marR="6306" marT="63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fr-FR" sz="800" b="1" i="0" u="none" strike="noStrike">
                          <a:solidFill>
                            <a:srgbClr val="000000"/>
                          </a:solidFill>
                          <a:effectLst/>
                          <a:latin typeface="Times New Roman" panose="02020603050405020304" pitchFamily="18" charset="0"/>
                        </a:rPr>
                        <a:t>Numerical Reproducibility and Portability </a:t>
                      </a:r>
                    </a:p>
                  </a:txBody>
                  <a:tcPr marL="6306" marR="6306" marT="63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fr-FR" sz="800" b="1" i="0" u="none" strike="noStrike">
                          <a:solidFill>
                            <a:srgbClr val="000000"/>
                          </a:solidFill>
                          <a:effectLst/>
                          <a:latin typeface="Times New Roman" panose="02020603050405020304" pitchFamily="18" charset="0"/>
                        </a:rPr>
                        <a:t>Security</a:t>
                      </a:r>
                    </a:p>
                  </a:txBody>
                  <a:tcPr marL="6306" marR="6306" marT="63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565">
                <a:tc>
                  <a:txBody>
                    <a:bodyPr/>
                    <a:lstStyle/>
                    <a:p>
                      <a:pPr algn="ctr" rtl="0" fontAlgn="ctr"/>
                      <a:r>
                        <a:rPr lang="fr-FR" sz="600" b="1" i="0" u="none" strike="noStrike">
                          <a:solidFill>
                            <a:srgbClr val="000000"/>
                          </a:solidFill>
                          <a:effectLst/>
                          <a:latin typeface="Times New Roman" panose="02020603050405020304" pitchFamily="18" charset="0"/>
                        </a:rPr>
                        <a:t>1</a:t>
                      </a:r>
                    </a:p>
                  </a:txBody>
                  <a:tcPr marL="6306" marR="6306" marT="6306"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rtl="0" fontAlgn="ctr"/>
                      <a:r>
                        <a:rPr lang="fr-FR" sz="600" b="0" i="0" u="none" strike="noStrike">
                          <a:solidFill>
                            <a:srgbClr val="000000"/>
                          </a:solidFill>
                          <a:effectLst/>
                          <a:latin typeface="Times New Roman" panose="02020603050405020304" pitchFamily="18" charset="0"/>
                        </a:rPr>
                        <a:t>Conceptual development</a:t>
                      </a:r>
                    </a:p>
                  </a:txBody>
                  <a:tcPr marL="6306" marR="6306" marT="6306"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en-US" sz="600" b="0" i="0" u="none" strike="noStrike">
                          <a:solidFill>
                            <a:srgbClr val="000000"/>
                          </a:solidFill>
                          <a:effectLst/>
                          <a:latin typeface="Times New Roman" panose="02020603050405020304" pitchFamily="18" charset="0"/>
                        </a:rPr>
                        <a:t>No coding standard or guidance identified or defined</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solidFill>
                            <a:srgbClr val="000000"/>
                          </a:solidFill>
                          <a:effectLst/>
                          <a:latin typeface="Times New Roman" panose="02020603050405020304" pitchFamily="18" charset="0"/>
                        </a:rPr>
                        <a:t>No documentation</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fr-FR" sz="600" b="0" i="0" u="none" strike="noStrike">
                          <a:solidFill>
                            <a:srgbClr val="000000"/>
                          </a:solidFill>
                          <a:effectLst/>
                          <a:latin typeface="Times New Roman" panose="02020603050405020304" pitchFamily="18" charset="0"/>
                        </a:rPr>
                        <a:t>Not evaluated</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solidFill>
                            <a:srgbClr val="000000"/>
                          </a:solidFill>
                          <a:effectLst/>
                          <a:latin typeface="Times New Roman" panose="02020603050405020304" pitchFamily="18" charset="0"/>
                        </a:rPr>
                        <a:t>Not evaluated</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1771">
                <a:tc>
                  <a:txBody>
                    <a:bodyPr/>
                    <a:lstStyle/>
                    <a:p>
                      <a:pPr algn="ctr" rtl="0" fontAlgn="ctr"/>
                      <a:r>
                        <a:rPr lang="fr-FR" sz="600" b="1" i="0" u="none" strike="noStrike">
                          <a:solidFill>
                            <a:srgbClr val="000000"/>
                          </a:solidFill>
                          <a:effectLst/>
                          <a:latin typeface="Times New Roman" panose="02020603050405020304" pitchFamily="18" charset="0"/>
                        </a:rPr>
                        <a:t>2</a:t>
                      </a:r>
                    </a:p>
                  </a:txBody>
                  <a:tcPr marL="6306" marR="6306" marT="6306"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rtl="0" fontAlgn="ctr"/>
                      <a:r>
                        <a:rPr lang="fr-FR" sz="600" b="0" i="0" u="none" strike="noStrike">
                          <a:solidFill>
                            <a:srgbClr val="000000"/>
                          </a:solidFill>
                          <a:effectLst/>
                          <a:latin typeface="Times New Roman" panose="02020603050405020304" pitchFamily="18" charset="0"/>
                        </a:rPr>
                        <a:t>Research grade code</a:t>
                      </a:r>
                    </a:p>
                  </a:txBody>
                  <a:tcPr marL="6306" marR="6306" marT="6306"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600" b="0" i="0" u="none" strike="noStrike">
                          <a:solidFill>
                            <a:srgbClr val="000000"/>
                          </a:solidFill>
                          <a:effectLst/>
                          <a:latin typeface="Times New Roman" panose="02020603050405020304" pitchFamily="18" charset="0"/>
                        </a:rPr>
                        <a:t>Coding standard or guidance is identified or defined, but not applied</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solidFill>
                            <a:srgbClr val="000000"/>
                          </a:solidFill>
                          <a:effectLst/>
                          <a:latin typeface="Times New Roman" panose="02020603050405020304" pitchFamily="18" charset="0"/>
                        </a:rPr>
                        <a:t>Minimal documentation</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600" b="0" i="0" u="none" strike="noStrike">
                          <a:solidFill>
                            <a:srgbClr val="000000"/>
                          </a:solidFill>
                          <a:effectLst/>
                          <a:latin typeface="Times New Roman" panose="02020603050405020304" pitchFamily="18" charset="0"/>
                        </a:rPr>
                        <a:t>PI affirms reproducibility under identical conditions</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Times New Roman" panose="02020603050405020304" pitchFamily="18" charset="0"/>
                        </a:rPr>
                        <a:t>PI affirms no security problems</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2923">
                <a:tc>
                  <a:txBody>
                    <a:bodyPr/>
                    <a:lstStyle/>
                    <a:p>
                      <a:pPr algn="ctr" rtl="0" fontAlgn="ctr"/>
                      <a:r>
                        <a:rPr lang="fr-FR" sz="600" b="1" i="0" u="none" strike="noStrike">
                          <a:solidFill>
                            <a:srgbClr val="000000"/>
                          </a:solidFill>
                          <a:effectLst/>
                          <a:latin typeface="Times New Roman" panose="02020603050405020304" pitchFamily="18" charset="0"/>
                        </a:rPr>
                        <a:t>3</a:t>
                      </a:r>
                    </a:p>
                  </a:txBody>
                  <a:tcPr marL="6306" marR="6306" marT="6306"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5B"/>
                    </a:solidFill>
                  </a:tcPr>
                </a:tc>
                <a:tc>
                  <a:txBody>
                    <a:bodyPr/>
                    <a:lstStyle/>
                    <a:p>
                      <a:pPr algn="ctr" rtl="0" fontAlgn="ctr"/>
                      <a:r>
                        <a:rPr lang="en-US" sz="600" b="0" i="0" u="none" strike="noStrike">
                          <a:solidFill>
                            <a:srgbClr val="000000"/>
                          </a:solidFill>
                          <a:effectLst/>
                          <a:latin typeface="Times New Roman" panose="02020603050405020304" pitchFamily="18" charset="0"/>
                        </a:rPr>
                        <a:t>Research code with partially applied  standards; code contains header and comments, and a README file; PI affirms portability, numerical reproducibility and no security problems</a:t>
                      </a:r>
                    </a:p>
                  </a:txBody>
                  <a:tcPr marL="6306" marR="6306" marT="6306"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600" b="0" i="0" u="none" strike="noStrike" dirty="0">
                          <a:solidFill>
                            <a:srgbClr val="000000"/>
                          </a:solidFill>
                          <a:effectLst/>
                          <a:latin typeface="Times New Roman" panose="02020603050405020304" pitchFamily="18" charset="0"/>
                        </a:rPr>
                        <a:t>Score 2 + standards are partially applied and some compliance results are available</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Times New Roman" panose="02020603050405020304" pitchFamily="18" charset="0"/>
                        </a:rPr>
                        <a:t>Header and process description (comments) in the code, README complete </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600" b="0" i="0" u="none" strike="noStrike">
                          <a:solidFill>
                            <a:srgbClr val="000000"/>
                          </a:solidFill>
                          <a:effectLst/>
                          <a:latin typeface="Times New Roman" panose="02020603050405020304" pitchFamily="18" charset="0"/>
                        </a:rPr>
                        <a:t>PI affirms reproducibility and portability</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Times New Roman" panose="02020603050405020304" pitchFamily="18" charset="0"/>
                        </a:rPr>
                        <a:t>Submitted for data provider’s security review</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22304">
                <a:tc>
                  <a:txBody>
                    <a:bodyPr/>
                    <a:lstStyle/>
                    <a:p>
                      <a:pPr algn="ctr" rtl="0" fontAlgn="ctr"/>
                      <a:r>
                        <a:rPr lang="fr-FR" sz="600" b="1" i="0" u="none" strike="noStrike">
                          <a:solidFill>
                            <a:srgbClr val="000000"/>
                          </a:solidFill>
                          <a:effectLst/>
                          <a:latin typeface="Times New Roman" panose="02020603050405020304" pitchFamily="18" charset="0"/>
                        </a:rPr>
                        <a:t>4</a:t>
                      </a:r>
                    </a:p>
                  </a:txBody>
                  <a:tcPr marL="6306" marR="6306" marT="6306"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5B"/>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3 + draft software installation/user manual available; 3</a:t>
                      </a:r>
                      <a:r>
                        <a:rPr lang="en-US" sz="600" b="0" i="0" u="none" strike="noStrike" baseline="30000">
                          <a:solidFill>
                            <a:srgbClr val="000000"/>
                          </a:solidFill>
                          <a:effectLst/>
                          <a:latin typeface="Times New Roman" panose="02020603050405020304" pitchFamily="18" charset="0"/>
                        </a:rPr>
                        <a:t>rd</a:t>
                      </a:r>
                      <a:r>
                        <a:rPr lang="en-US" sz="600" b="0" i="0" u="none" strike="noStrike">
                          <a:solidFill>
                            <a:srgbClr val="000000"/>
                          </a:solidFill>
                          <a:effectLst/>
                          <a:latin typeface="Times New Roman" panose="02020603050405020304" pitchFamily="18" charset="0"/>
                        </a:rPr>
                        <a:t> party affirms  portability and numerical reproducibility; passes data providers security review</a:t>
                      </a:r>
                    </a:p>
                  </a:txBody>
                  <a:tcPr marL="6306" marR="6306" marT="6306"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600" b="0" i="0" u="none" strike="noStrike">
                          <a:solidFill>
                            <a:srgbClr val="000000"/>
                          </a:solidFill>
                          <a:effectLst/>
                          <a:latin typeface="Times New Roman" panose="02020603050405020304" pitchFamily="18" charset="0"/>
                        </a:rPr>
                        <a:t>Score 3 + compliance is systematically checked in all code, but not yet compliant to the standards.</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dirty="0">
                          <a:solidFill>
                            <a:srgbClr val="000000"/>
                          </a:solidFill>
                          <a:effectLst/>
                          <a:latin typeface="Times New Roman" panose="02020603050405020304" pitchFamily="18" charset="0"/>
                        </a:rPr>
                        <a:t>Score 3 + a </a:t>
                      </a:r>
                      <a:r>
                        <a:rPr lang="fr-FR" sz="600" b="0" i="0" u="none" strike="noStrike" dirty="0" err="1">
                          <a:solidFill>
                            <a:srgbClr val="000000"/>
                          </a:solidFill>
                          <a:effectLst/>
                          <a:latin typeface="Times New Roman" panose="02020603050405020304" pitchFamily="18" charset="0"/>
                        </a:rPr>
                        <a:t>draft</a:t>
                      </a:r>
                      <a:r>
                        <a:rPr lang="fr-FR" sz="600" b="0" i="0" u="none" strike="noStrike" dirty="0">
                          <a:solidFill>
                            <a:srgbClr val="000000"/>
                          </a:solidFill>
                          <a:effectLst/>
                          <a:latin typeface="Times New Roman" panose="02020603050405020304" pitchFamily="18" charset="0"/>
                        </a:rPr>
                        <a:t> Software Installation/User </a:t>
                      </a:r>
                      <a:r>
                        <a:rPr lang="fr-FR" sz="600" b="0" i="0" u="none" strike="noStrike" dirty="0" err="1">
                          <a:solidFill>
                            <a:srgbClr val="000000"/>
                          </a:solidFill>
                          <a:effectLst/>
                          <a:latin typeface="Times New Roman" panose="02020603050405020304" pitchFamily="18" charset="0"/>
                        </a:rPr>
                        <a:t>Manual</a:t>
                      </a:r>
                      <a:endParaRPr lang="fr-FR" sz="600" b="0" i="0" u="none" strike="noStrike" dirty="0">
                        <a:solidFill>
                          <a:srgbClr val="000000"/>
                        </a:solidFill>
                        <a:effectLst/>
                        <a:latin typeface="Times New Roman" panose="02020603050405020304" pitchFamily="18" charset="0"/>
                      </a:endParaRP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600" b="0" i="0" u="none" strike="noStrike">
                          <a:solidFill>
                            <a:srgbClr val="000000"/>
                          </a:solidFill>
                          <a:effectLst/>
                          <a:latin typeface="Times New Roman" panose="02020603050405020304" pitchFamily="18" charset="0"/>
                        </a:rPr>
                        <a:t>3rd party affirms reproducibility and portability</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Times New Roman" panose="02020603050405020304" pitchFamily="18" charset="0"/>
                        </a:rPr>
                        <a:t>Passes data provider’s security review</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34221">
                <a:tc>
                  <a:txBody>
                    <a:bodyPr/>
                    <a:lstStyle/>
                    <a:p>
                      <a:pPr algn="ctr" rtl="0" fontAlgn="ctr"/>
                      <a:r>
                        <a:rPr lang="fr-FR" sz="600" b="1" i="0" u="none" strike="noStrike">
                          <a:solidFill>
                            <a:srgbClr val="000000"/>
                          </a:solidFill>
                          <a:effectLst/>
                          <a:latin typeface="Times New Roman" panose="02020603050405020304" pitchFamily="18" charset="0"/>
                        </a:rPr>
                        <a:t>5</a:t>
                      </a:r>
                    </a:p>
                  </a:txBody>
                  <a:tcPr marL="6306" marR="6306" marT="6306"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4 + operational code following standards, actions to achieve full compliance are defined; software installation/user manual complete; 3rd party installs the code operationally</a:t>
                      </a:r>
                    </a:p>
                  </a:txBody>
                  <a:tcPr marL="6306" marR="6306" marT="6306"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600" b="0" i="0" u="none" strike="noStrike">
                          <a:solidFill>
                            <a:srgbClr val="000000"/>
                          </a:solidFill>
                          <a:effectLst/>
                          <a:latin typeface="Times New Roman" panose="02020603050405020304" pitchFamily="18" charset="0"/>
                        </a:rPr>
                        <a:t>Score 4 + standards are systematically applied in all code and compliance is systematically checked in all code. Code is not fully compliant to the standards. Improvement actions to achieve full compliance are defined.</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Times New Roman" panose="02020603050405020304" pitchFamily="18" charset="0"/>
                        </a:rPr>
                        <a:t>Score 4 + enhanced process descriptions throughout the code; software installation/user manual complete</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4 + 3rd party can install the code operationally</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Times New Roman" panose="02020603050405020304" pitchFamily="18" charset="0"/>
                        </a:rPr>
                        <a:t>Continues to pass the data provider’s review</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67377">
                <a:tc>
                  <a:txBody>
                    <a:bodyPr/>
                    <a:lstStyle/>
                    <a:p>
                      <a:pPr algn="ctr" rtl="0" fontAlgn="ctr"/>
                      <a:r>
                        <a:rPr lang="fr-FR" sz="600" b="1" i="0" u="none" strike="noStrike">
                          <a:solidFill>
                            <a:srgbClr val="000000"/>
                          </a:solidFill>
                          <a:effectLst/>
                          <a:latin typeface="Times New Roman" panose="02020603050405020304" pitchFamily="18" charset="0"/>
                        </a:rPr>
                        <a:t>6</a:t>
                      </a:r>
                    </a:p>
                  </a:txBody>
                  <a:tcPr marL="6306" marR="6306" marT="6306"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5 + fully compliant with standards; Turnkey System</a:t>
                      </a:r>
                    </a:p>
                  </a:txBody>
                  <a:tcPr marL="6306" marR="6306" marT="6306"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600" b="0" i="0" u="none" strike="noStrike" dirty="0">
                          <a:solidFill>
                            <a:srgbClr val="000000"/>
                          </a:solidFill>
                          <a:effectLst/>
                          <a:latin typeface="Times New Roman" panose="02020603050405020304" pitchFamily="18" charset="0"/>
                        </a:rPr>
                        <a:t>Score 5 + code is fully compliant with standards.</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solidFill>
                            <a:srgbClr val="000000"/>
                          </a:solidFill>
                          <a:effectLst/>
                          <a:latin typeface="Times New Roman" panose="02020603050405020304" pitchFamily="18" charset="0"/>
                        </a:rPr>
                        <a:t>As in score 5</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fr-FR" sz="600" b="0" i="0" u="none" strike="noStrike">
                          <a:solidFill>
                            <a:srgbClr val="000000"/>
                          </a:solidFill>
                          <a:effectLst/>
                          <a:latin typeface="Times New Roman" panose="02020603050405020304" pitchFamily="18" charset="0"/>
                        </a:rPr>
                        <a:t>Score 5 + Turnkey system</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dirty="0">
                          <a:solidFill>
                            <a:srgbClr val="000000"/>
                          </a:solidFill>
                          <a:effectLst/>
                          <a:latin typeface="Times New Roman" panose="02020603050405020304" pitchFamily="18" charset="0"/>
                        </a:rPr>
                        <a:t>As in score 5</a:t>
                      </a:r>
                    </a:p>
                  </a:txBody>
                  <a:tcPr marL="6306" marR="6306" marT="63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2635653253"/>
              </p:ext>
            </p:extLst>
          </p:nvPr>
        </p:nvGraphicFramePr>
        <p:xfrm>
          <a:off x="462389" y="679942"/>
          <a:ext cx="10758814" cy="384770"/>
        </p:xfrm>
        <a:graphic>
          <a:graphicData uri="http://schemas.openxmlformats.org/drawingml/2006/table">
            <a:tbl>
              <a:tblPr/>
              <a:tblGrid>
                <a:gridCol w="661678"/>
                <a:gridCol w="1247178"/>
                <a:gridCol w="1560605"/>
                <a:gridCol w="1819617"/>
                <a:gridCol w="2045982"/>
                <a:gridCol w="2045982"/>
                <a:gridCol w="1377772"/>
              </a:tblGrid>
              <a:tr h="384770">
                <a:tc>
                  <a:txBody>
                    <a:bodyPr/>
                    <a:lstStyle/>
                    <a:p>
                      <a:pPr algn="ctr" rtl="0" fontAlgn="ctr"/>
                      <a:endParaRPr lang="fr-FR" sz="700" b="1" i="0" u="none" strike="noStrike" dirty="0">
                        <a:solidFill>
                          <a:srgbClr val="000000"/>
                        </a:solidFill>
                        <a:effectLst/>
                        <a:latin typeface="Times New Roman" panose="02020603050405020304" pitchFamily="18" charset="0"/>
                      </a:endParaRP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1" i="0" u="none" strike="noStrike" dirty="0">
                          <a:solidFill>
                            <a:schemeClr val="tx1"/>
                          </a:solidFill>
                          <a:effectLst/>
                          <a:latin typeface="Times New Roman" panose="02020603050405020304" pitchFamily="18" charset="0"/>
                        </a:rPr>
                        <a:t>SOFTWARE READINESS</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METADATA</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USER DOCUMENTATION</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UNCERTAINTY CHARACTERISATION</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PUBLIC ACCESS, </a:t>
                      </a:r>
                      <a:br>
                        <a:rPr lang="fr-FR" sz="600" b="1" i="0" u="none" strike="noStrike" dirty="0">
                          <a:solidFill>
                            <a:srgbClr val="000000"/>
                          </a:solidFill>
                          <a:effectLst/>
                          <a:latin typeface="Times New Roman" panose="02020603050405020304" pitchFamily="18" charset="0"/>
                        </a:rPr>
                      </a:br>
                      <a:r>
                        <a:rPr lang="fr-FR" sz="600" b="1" i="0" u="none" strike="noStrike" dirty="0">
                          <a:solidFill>
                            <a:srgbClr val="000000"/>
                          </a:solidFill>
                          <a:effectLst/>
                          <a:latin typeface="Times New Roman" panose="02020603050405020304" pitchFamily="18" charset="0"/>
                        </a:rPr>
                        <a:t>FEEDBACK, UPDATE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USAGE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r>
            </a:tbl>
          </a:graphicData>
        </a:graphic>
      </p:graphicFrame>
      <p:cxnSp>
        <p:nvCxnSpPr>
          <p:cNvPr id="13" name="Connecteur droit 12"/>
          <p:cNvCxnSpPr/>
          <p:nvPr/>
        </p:nvCxnSpPr>
        <p:spPr>
          <a:xfrm flipH="1">
            <a:off x="675861" y="1064712"/>
            <a:ext cx="464008" cy="5056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2392471" y="1064712"/>
            <a:ext cx="8540572" cy="505671"/>
          </a:xfrm>
          <a:prstGeom prst="line">
            <a:avLst/>
          </a:prstGeom>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2227665" y="0"/>
            <a:ext cx="5959388" cy="461665"/>
          </a:xfrm>
          <a:prstGeom prst="rect">
            <a:avLst/>
          </a:prstGeom>
          <a:noFill/>
        </p:spPr>
        <p:txBody>
          <a:bodyPr wrap="none" rtlCol="0">
            <a:spAutoFit/>
          </a:bodyPr>
          <a:lstStyle/>
          <a:p>
            <a:pPr algn="ctr"/>
            <a:r>
              <a:rPr lang="fr-FR" sz="2400" dirty="0" smtClean="0">
                <a:solidFill>
                  <a:schemeClr val="accent1">
                    <a:lumMod val="75000"/>
                  </a:schemeClr>
                </a:solidFill>
                <a:latin typeface="Times New Roman" panose="02020603050405020304" pitchFamily="18" charset="0"/>
                <a:cs typeface="Times New Roman" panose="02020603050405020304" pitchFamily="18" charset="0"/>
              </a:rPr>
              <a:t>SOUS MATRICE: SOFTWARE READINESS</a:t>
            </a:r>
            <a:endParaRPr lang="fr-FR" sz="24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17" name="Espace réservé du pied de page 16"/>
          <p:cNvSpPr>
            <a:spLocks noGrp="1"/>
          </p:cNvSpPr>
          <p:nvPr>
            <p:ph type="ftr" sz="quarter" idx="11"/>
          </p:nvPr>
        </p:nvSpPr>
        <p:spPr/>
        <p:txBody>
          <a:bodyPr/>
          <a:lstStyle/>
          <a:p>
            <a:r>
              <a:rPr lang="fr-FR" dirty="0" smtClean="0"/>
              <a:t>Groupe tendances et </a:t>
            </a:r>
            <a:r>
              <a:rPr lang="fr-FR" dirty="0" err="1" smtClean="0"/>
              <a:t>variabliltés</a:t>
            </a:r>
            <a:r>
              <a:rPr lang="fr-FR" dirty="0" smtClean="0"/>
              <a:t>, pôle observation, 12/02/2015</a:t>
            </a:r>
            <a:endParaRPr lang="fr-FR" dirty="0"/>
          </a:p>
        </p:txBody>
      </p:sp>
      <p:sp>
        <p:nvSpPr>
          <p:cNvPr id="8" name="ZoneTexte 7"/>
          <p:cNvSpPr txBox="1"/>
          <p:nvPr/>
        </p:nvSpPr>
        <p:spPr>
          <a:xfrm>
            <a:off x="390916" y="6211669"/>
            <a:ext cx="5359993" cy="646331"/>
          </a:xfrm>
          <a:prstGeom prst="rect">
            <a:avLst/>
          </a:prstGeom>
          <a:noFill/>
        </p:spPr>
        <p:txBody>
          <a:bodyPr wrap="none" rtlCol="0">
            <a:spAutoFit/>
          </a:bodyPr>
          <a:lstStyle/>
          <a:p>
            <a:r>
              <a:rPr lang="fr-FR" dirty="0" smtClean="0"/>
              <a:t>TCDR CM-SAF </a:t>
            </a:r>
            <a:r>
              <a:rPr lang="fr-FR" dirty="0" err="1"/>
              <a:t>Clouds</a:t>
            </a:r>
            <a:r>
              <a:rPr lang="fr-FR" dirty="0"/>
              <a:t> (~12 </a:t>
            </a:r>
            <a:r>
              <a:rPr lang="fr-FR" dirty="0" smtClean="0"/>
              <a:t>ans) pour arriver au score 5  </a:t>
            </a:r>
          </a:p>
          <a:p>
            <a:r>
              <a:rPr lang="fr-FR" dirty="0" smtClean="0"/>
              <a:t>TCDR </a:t>
            </a:r>
            <a:r>
              <a:rPr lang="fr-FR" dirty="0"/>
              <a:t>ESA-CCI SST (~5 </a:t>
            </a:r>
            <a:r>
              <a:rPr lang="fr-FR" dirty="0" smtClean="0"/>
              <a:t>ans)  pour arriver au score 3</a:t>
            </a:r>
            <a:endParaRPr lang="fr-FR" dirty="0"/>
          </a:p>
        </p:txBody>
      </p:sp>
    </p:spTree>
    <p:extLst>
      <p:ext uri="{BB962C8B-B14F-4D97-AF65-F5344CB8AC3E}">
        <p14:creationId xmlns:p14="http://schemas.microsoft.com/office/powerpoint/2010/main" val="41629815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3"/>
          <a:stretch>
            <a:fillRect/>
          </a:stretch>
        </p:blipFill>
        <p:spPr>
          <a:xfrm>
            <a:off x="-6859" y="-313508"/>
            <a:ext cx="12198859" cy="8459600"/>
          </a:xfrm>
          <a:prstGeom prst="rect">
            <a:avLst/>
          </a:prstGeom>
        </p:spPr>
      </p:pic>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1647210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69182"/>
            <a:ext cx="10515600" cy="1325563"/>
          </a:xfrm>
        </p:spPr>
        <p:txBody>
          <a:bodyPr>
            <a:normAutofit/>
          </a:bodyPr>
          <a:lstStyle/>
          <a:p>
            <a:r>
              <a:rPr lang="fr-FR" sz="3600" dirty="0"/>
              <a:t/>
            </a:r>
            <a:br>
              <a:rPr lang="fr-FR" sz="3600" dirty="0"/>
            </a:br>
            <a:endParaRPr lang="fr-FR" sz="3600" dirty="0"/>
          </a:p>
        </p:txBody>
      </p:sp>
      <p:sp>
        <p:nvSpPr>
          <p:cNvPr id="3" name="Espace réservé du contenu 2"/>
          <p:cNvSpPr>
            <a:spLocks noGrp="1"/>
          </p:cNvSpPr>
          <p:nvPr>
            <p:ph idx="1"/>
          </p:nvPr>
        </p:nvSpPr>
        <p:spPr>
          <a:xfrm>
            <a:off x="707572" y="169182"/>
            <a:ext cx="10515600" cy="6187168"/>
          </a:xfrm>
        </p:spPr>
        <p:txBody>
          <a:bodyPr>
            <a:normAutofit fontScale="55000" lnSpcReduction="20000"/>
          </a:bodyPr>
          <a:lstStyle/>
          <a:p>
            <a:r>
              <a:rPr lang="fr-FR" sz="2500" dirty="0" smtClean="0">
                <a:solidFill>
                  <a:schemeClr val="accent1">
                    <a:lumMod val="75000"/>
                  </a:schemeClr>
                </a:solidFill>
                <a:latin typeface="Times New Roman" panose="02020603050405020304" pitchFamily="18" charset="0"/>
                <a:cs typeface="Times New Roman" panose="02020603050405020304" pitchFamily="18" charset="0"/>
              </a:rPr>
              <a:t>Quelques </a:t>
            </a:r>
            <a:r>
              <a:rPr lang="fr-FR" sz="2500" dirty="0">
                <a:solidFill>
                  <a:schemeClr val="accent1">
                    <a:lumMod val="75000"/>
                  </a:schemeClr>
                </a:solidFill>
                <a:latin typeface="Times New Roman" panose="02020603050405020304" pitchFamily="18" charset="0"/>
                <a:cs typeface="Times New Roman" panose="02020603050405020304" pitchFamily="18" charset="0"/>
              </a:rPr>
              <a:t>conclusions </a:t>
            </a:r>
            <a:r>
              <a:rPr lang="fr-FR" sz="2500" dirty="0" smtClean="0">
                <a:solidFill>
                  <a:schemeClr val="accent1">
                    <a:lumMod val="75000"/>
                  </a:schemeClr>
                </a:solidFill>
                <a:latin typeface="Times New Roman" panose="02020603050405020304" pitchFamily="18" charset="0"/>
                <a:cs typeface="Times New Roman" panose="02020603050405020304" pitchFamily="18" charset="0"/>
              </a:rPr>
              <a:t>issues du </a:t>
            </a:r>
            <a:r>
              <a:rPr lang="fr-FR" sz="2500" dirty="0" err="1">
                <a:solidFill>
                  <a:schemeClr val="accent1">
                    <a:lumMod val="75000"/>
                  </a:schemeClr>
                </a:solidFill>
                <a:latin typeface="Times New Roman" panose="02020603050405020304" pitchFamily="18" charset="0"/>
                <a:cs typeface="Times New Roman" panose="02020603050405020304" pitchFamily="18" charset="0"/>
              </a:rPr>
              <a:t>Climate</a:t>
            </a:r>
            <a:r>
              <a:rPr lang="fr-FR" sz="2500" dirty="0">
                <a:solidFill>
                  <a:schemeClr val="accent1">
                    <a:lumMod val="75000"/>
                  </a:schemeClr>
                </a:solidFill>
                <a:latin typeface="Times New Roman" panose="02020603050405020304" pitchFamily="18" charset="0"/>
                <a:cs typeface="Times New Roman" panose="02020603050405020304" pitchFamily="18" charset="0"/>
              </a:rPr>
              <a:t> Symposium </a:t>
            </a:r>
            <a:r>
              <a:rPr lang="fr-FR" sz="2500" dirty="0" smtClean="0">
                <a:solidFill>
                  <a:schemeClr val="accent1">
                    <a:lumMod val="75000"/>
                  </a:schemeClr>
                </a:solidFill>
                <a:latin typeface="Times New Roman" panose="02020603050405020304" pitchFamily="18" charset="0"/>
                <a:cs typeface="Times New Roman" panose="02020603050405020304" pitchFamily="18" charset="0"/>
              </a:rPr>
              <a:t>2014 -&gt; </a:t>
            </a:r>
            <a:r>
              <a:rPr lang="fr-FR" sz="2500" u="sng" dirty="0" smtClean="0">
                <a:solidFill>
                  <a:schemeClr val="accent1">
                    <a:lumMod val="75000"/>
                  </a:schemeClr>
                </a:solidFill>
                <a:latin typeface="Times New Roman" panose="02020603050405020304" pitchFamily="18" charset="0"/>
                <a:cs typeface="Times New Roman" panose="02020603050405020304" pitchFamily="18" charset="0"/>
              </a:rPr>
              <a:t>à appliquer à nos jeux de données</a:t>
            </a:r>
            <a:r>
              <a:rPr lang="fr-FR" sz="2500" dirty="0" smtClean="0">
                <a:solidFill>
                  <a:schemeClr val="accent1">
                    <a:lumMod val="75000"/>
                  </a:schemeClr>
                </a:solidFill>
                <a:latin typeface="Times New Roman" panose="02020603050405020304" pitchFamily="18" charset="0"/>
                <a:cs typeface="Times New Roman" panose="02020603050405020304" pitchFamily="18" charset="0"/>
              </a:rPr>
              <a:t>!? :</a:t>
            </a:r>
            <a:endParaRPr lang="fr-FR" sz="2500" dirty="0">
              <a:solidFill>
                <a:schemeClr val="accent1">
                  <a:lumMod val="75000"/>
                </a:schemeClr>
              </a:solidFill>
              <a:latin typeface="Times New Roman" panose="02020603050405020304" pitchFamily="18" charset="0"/>
              <a:cs typeface="Times New Roman" panose="02020603050405020304" pitchFamily="18" charset="0"/>
            </a:endParaRPr>
          </a:p>
          <a:p>
            <a:endParaRPr lang="en-US" sz="2500" dirty="0" smtClean="0">
              <a:solidFill>
                <a:srgbClr val="FF0000"/>
              </a:solidFill>
              <a:latin typeface="Times New Roman" panose="02020603050405020304" pitchFamily="18" charset="0"/>
              <a:cs typeface="Times New Roman" panose="02020603050405020304" pitchFamily="18" charset="0"/>
            </a:endParaRPr>
          </a:p>
          <a:p>
            <a:pPr lvl="1"/>
            <a:r>
              <a:rPr lang="en-US" sz="2500" dirty="0" smtClean="0">
                <a:latin typeface="Times New Roman" panose="02020603050405020304" pitchFamily="18" charset="0"/>
                <a:cs typeface="Times New Roman" panose="02020603050405020304" pitchFamily="18" charset="0"/>
              </a:rPr>
              <a:t>To </a:t>
            </a:r>
            <a:r>
              <a:rPr lang="en-US" sz="2500" dirty="0">
                <a:latin typeface="Times New Roman" panose="02020603050405020304" pitchFamily="18" charset="0"/>
                <a:cs typeface="Times New Roman" panose="02020603050405020304" pitchFamily="18" charset="0"/>
              </a:rPr>
              <a:t>enhance the value of existing observation records for climate research and applications, operational and research space agencies should put a sustained </a:t>
            </a:r>
            <a:r>
              <a:rPr lang="en-US" sz="2500" dirty="0">
                <a:solidFill>
                  <a:srgbClr val="FF0000"/>
                </a:solidFill>
                <a:latin typeface="Times New Roman" panose="02020603050405020304" pitchFamily="18" charset="0"/>
                <a:cs typeface="Times New Roman" panose="02020603050405020304" pitchFamily="18" charset="0"/>
              </a:rPr>
              <a:t>effort into re-processing and re-</a:t>
            </a:r>
            <a:r>
              <a:rPr lang="en-US" sz="2500" dirty="0" err="1">
                <a:solidFill>
                  <a:srgbClr val="FF0000"/>
                </a:solidFill>
                <a:latin typeface="Times New Roman" panose="02020603050405020304" pitchFamily="18" charset="0"/>
                <a:cs typeface="Times New Roman" panose="02020603050405020304" pitchFamily="18" charset="0"/>
              </a:rPr>
              <a:t>analysing</a:t>
            </a:r>
            <a:r>
              <a:rPr lang="en-US" sz="2500" dirty="0">
                <a:solidFill>
                  <a:srgbClr val="FF0000"/>
                </a:solidFill>
                <a:latin typeface="Times New Roman" panose="02020603050405020304" pitchFamily="18" charset="0"/>
                <a:cs typeface="Times New Roman" panose="02020603050405020304" pitchFamily="18" charset="0"/>
              </a:rPr>
              <a:t> existing archived data to produce temporally homogeneous products to study climate variability and change</a:t>
            </a:r>
            <a:endParaRPr lang="fr-FR" sz="2500" dirty="0">
              <a:solidFill>
                <a:srgbClr val="FF0000"/>
              </a:solidFill>
              <a:latin typeface="Times New Roman" panose="02020603050405020304" pitchFamily="18" charset="0"/>
              <a:cs typeface="Times New Roman" panose="02020603050405020304" pitchFamily="18" charset="0"/>
            </a:endParaRPr>
          </a:p>
          <a:p>
            <a:pPr marL="457200" lvl="1" indent="0">
              <a:buNone/>
            </a:pPr>
            <a:endParaRPr lang="fr-FR" sz="2500" dirty="0">
              <a:latin typeface="Times New Roman" panose="02020603050405020304" pitchFamily="18" charset="0"/>
              <a:cs typeface="Times New Roman" panose="02020603050405020304" pitchFamily="18" charset="0"/>
            </a:endParaRPr>
          </a:p>
          <a:p>
            <a:pPr lvl="1"/>
            <a:r>
              <a:rPr lang="en-US" sz="2500" dirty="0">
                <a:solidFill>
                  <a:srgbClr val="FF0000"/>
                </a:solidFill>
                <a:latin typeface="Times New Roman" panose="02020603050405020304" pitchFamily="18" charset="0"/>
                <a:cs typeface="Times New Roman" panose="02020603050405020304" pitchFamily="18" charset="0"/>
              </a:rPr>
              <a:t>Metrics to assess maturity and facilitate use </a:t>
            </a:r>
            <a:r>
              <a:rPr lang="en-US" sz="2500" dirty="0">
                <a:latin typeface="Times New Roman" panose="02020603050405020304" pitchFamily="18" charset="0"/>
                <a:cs typeface="Times New Roman" panose="02020603050405020304" pitchFamily="18" charset="0"/>
              </a:rPr>
              <a:t>have been developed </a:t>
            </a:r>
          </a:p>
          <a:p>
            <a:pPr lvl="1"/>
            <a:endParaRPr lang="fr-FR" sz="2500" dirty="0">
              <a:latin typeface="Times New Roman" panose="02020603050405020304" pitchFamily="18" charset="0"/>
              <a:cs typeface="Times New Roman" panose="02020603050405020304" pitchFamily="18" charset="0"/>
            </a:endParaRPr>
          </a:p>
          <a:p>
            <a:pPr lvl="1"/>
            <a:r>
              <a:rPr lang="en-US" sz="2500" dirty="0">
                <a:solidFill>
                  <a:srgbClr val="FF0000"/>
                </a:solidFill>
                <a:latin typeface="Times New Roman" panose="02020603050405020304" pitchFamily="18" charset="0"/>
                <a:cs typeface="Times New Roman" panose="02020603050405020304" pitchFamily="18" charset="0"/>
              </a:rPr>
              <a:t>Robust, sustained climate observations and systems for processing and stewardship are required for both satellite and in situ data </a:t>
            </a:r>
            <a:endParaRPr lang="fr-FR" sz="2500" dirty="0">
              <a:latin typeface="Times New Roman" panose="02020603050405020304" pitchFamily="18" charset="0"/>
              <a:cs typeface="Times New Roman" panose="02020603050405020304" pitchFamily="18" charset="0"/>
            </a:endParaRPr>
          </a:p>
          <a:p>
            <a:pPr lvl="1"/>
            <a:endParaRPr lang="fr-FR" sz="2500" dirty="0">
              <a:latin typeface="Times New Roman" panose="02020603050405020304" pitchFamily="18" charset="0"/>
              <a:cs typeface="Times New Roman" panose="02020603050405020304" pitchFamily="18" charset="0"/>
            </a:endParaRPr>
          </a:p>
          <a:p>
            <a:pPr lvl="1"/>
            <a:r>
              <a:rPr lang="en-US" sz="2500" dirty="0">
                <a:latin typeface="Times New Roman" panose="02020603050405020304" pitchFamily="18" charset="0"/>
                <a:cs typeface="Times New Roman" panose="02020603050405020304" pitchFamily="18" charset="0"/>
              </a:rPr>
              <a:t>The current generation of scientists must </a:t>
            </a:r>
            <a:r>
              <a:rPr lang="en-US" sz="2500" dirty="0">
                <a:solidFill>
                  <a:srgbClr val="FF0000"/>
                </a:solidFill>
                <a:latin typeface="Times New Roman" panose="02020603050405020304" pitchFamily="18" charset="0"/>
                <a:cs typeface="Times New Roman" panose="02020603050405020304" pitchFamily="18" charset="0"/>
              </a:rPr>
              <a:t>fully document </a:t>
            </a:r>
            <a:r>
              <a:rPr lang="en-US" sz="2500" dirty="0">
                <a:latin typeface="Times New Roman" panose="02020603050405020304" pitchFamily="18" charset="0"/>
                <a:cs typeface="Times New Roman" panose="02020603050405020304" pitchFamily="18" charset="0"/>
              </a:rPr>
              <a:t>what they do to have a lasting legacy </a:t>
            </a:r>
            <a:endParaRPr lang="en-US" sz="2500" dirty="0" smtClean="0">
              <a:latin typeface="Times New Roman" panose="02020603050405020304" pitchFamily="18" charset="0"/>
              <a:cs typeface="Times New Roman" panose="02020603050405020304" pitchFamily="18" charset="0"/>
            </a:endParaRPr>
          </a:p>
          <a:p>
            <a:endParaRPr lang="en-US" sz="2500" dirty="0">
              <a:latin typeface="Times New Roman" panose="02020603050405020304" pitchFamily="18" charset="0"/>
              <a:cs typeface="Times New Roman" panose="02020603050405020304" pitchFamily="18" charset="0"/>
            </a:endParaRPr>
          </a:p>
          <a:p>
            <a:pPr marL="0" indent="0">
              <a:buNone/>
            </a:pPr>
            <a:r>
              <a:rPr lang="fr-FR" sz="2500" dirty="0" smtClean="0">
                <a:latin typeface="Times New Roman" panose="02020603050405020304" pitchFamily="18" charset="0"/>
                <a:cs typeface="Times New Roman" panose="02020603050405020304" pitchFamily="18" charset="0"/>
                <a:sym typeface="Wingdings" panose="05000000000000000000" pitchFamily="2" charset="2"/>
              </a:rPr>
              <a:t></a:t>
            </a:r>
            <a:r>
              <a:rPr lang="fr-FR" sz="2500" dirty="0" smtClean="0">
                <a:solidFill>
                  <a:schemeClr val="accent1">
                    <a:lumMod val="75000"/>
                  </a:schemeClr>
                </a:solidFill>
                <a:latin typeface="Times New Roman" panose="02020603050405020304" pitchFamily="18" charset="0"/>
                <a:cs typeface="Times New Roman" panose="02020603050405020304" pitchFamily="18" charset="0"/>
              </a:rPr>
              <a:t>Structuration au niveau Européen: COPERNICUS dont 2 des 6 services sont opérés par </a:t>
            </a:r>
            <a:r>
              <a:rPr lang="fr-FR" sz="2500" dirty="0" smtClean="0">
                <a:solidFill>
                  <a:schemeClr val="accent1">
                    <a:lumMod val="75000"/>
                  </a:schemeClr>
                </a:solidFill>
                <a:latin typeface="Times New Roman" panose="02020603050405020304" pitchFamily="18" charset="0"/>
                <a:cs typeface="Times New Roman" panose="02020603050405020304" pitchFamily="18" charset="0"/>
              </a:rPr>
              <a:t>ECMWF</a:t>
            </a:r>
            <a:endParaRPr lang="fr-FR" sz="2500" dirty="0" smtClean="0">
              <a:solidFill>
                <a:schemeClr val="accent1">
                  <a:lumMod val="75000"/>
                </a:schemeClr>
              </a:solidFill>
              <a:latin typeface="Times New Roman" panose="02020603050405020304" pitchFamily="18" charset="0"/>
              <a:cs typeface="Times New Roman" panose="02020603050405020304" pitchFamily="18" charset="0"/>
            </a:endParaRPr>
          </a:p>
          <a:p>
            <a:pPr lvl="1"/>
            <a:endParaRPr lang="fr-FR" sz="2500" dirty="0" smtClean="0">
              <a:latin typeface="Times New Roman" panose="02020603050405020304" pitchFamily="18" charset="0"/>
              <a:cs typeface="Times New Roman" panose="02020603050405020304" pitchFamily="18" charset="0"/>
            </a:endParaRPr>
          </a:p>
          <a:p>
            <a:pPr lvl="1"/>
            <a:r>
              <a:rPr lang="fr-FR" sz="2500" dirty="0" smtClean="0">
                <a:latin typeface="Times New Roman" panose="02020603050405020304" pitchFamily="18" charset="0"/>
                <a:cs typeface="Times New Roman" panose="02020603050405020304" pitchFamily="18" charset="0"/>
              </a:rPr>
              <a:t>C3S </a:t>
            </a:r>
            <a:r>
              <a:rPr lang="fr-FR" sz="2500" dirty="0">
                <a:latin typeface="Times New Roman" panose="02020603050405020304" pitchFamily="18" charset="0"/>
                <a:cs typeface="Times New Roman" panose="02020603050405020304" pitchFamily="18" charset="0"/>
              </a:rPr>
              <a:t>(</a:t>
            </a:r>
            <a:r>
              <a:rPr lang="fr-FR" sz="2500" dirty="0" err="1">
                <a:latin typeface="Times New Roman" panose="02020603050405020304" pitchFamily="18" charset="0"/>
                <a:cs typeface="Times New Roman" panose="02020603050405020304" pitchFamily="18" charset="0"/>
              </a:rPr>
              <a:t>Copernicus</a:t>
            </a:r>
            <a:r>
              <a:rPr lang="fr-FR" sz="2500" dirty="0">
                <a:latin typeface="Times New Roman" panose="02020603050405020304" pitchFamily="18" charset="0"/>
                <a:cs typeface="Times New Roman" panose="02020603050405020304" pitchFamily="18" charset="0"/>
              </a:rPr>
              <a:t> </a:t>
            </a:r>
            <a:r>
              <a:rPr lang="fr-FR" sz="2500" dirty="0" err="1">
                <a:latin typeface="Times New Roman" panose="02020603050405020304" pitchFamily="18" charset="0"/>
                <a:cs typeface="Times New Roman" panose="02020603050405020304" pitchFamily="18" charset="0"/>
              </a:rPr>
              <a:t>Climate</a:t>
            </a:r>
            <a:r>
              <a:rPr lang="fr-FR" sz="2500" dirty="0">
                <a:latin typeface="Times New Roman" panose="02020603050405020304" pitchFamily="18" charset="0"/>
                <a:cs typeface="Times New Roman" panose="02020603050405020304" pitchFamily="18" charset="0"/>
              </a:rPr>
              <a:t> Change Service</a:t>
            </a:r>
            <a:r>
              <a:rPr lang="fr-FR" sz="2500" dirty="0" smtClean="0">
                <a:latin typeface="Times New Roman" panose="02020603050405020304" pitchFamily="18" charset="0"/>
                <a:cs typeface="Times New Roman" panose="02020603050405020304" pitchFamily="18" charset="0"/>
              </a:rPr>
              <a:t>), </a:t>
            </a:r>
            <a:r>
              <a:rPr lang="fr-FR" sz="2500" dirty="0" smtClean="0">
                <a:latin typeface="Times New Roman" panose="02020603050405020304" pitchFamily="18" charset="0"/>
                <a:cs typeface="Times New Roman" panose="02020603050405020304" pitchFamily="18" charset="0"/>
              </a:rPr>
              <a:t>opéré par ECMWF; les </a:t>
            </a:r>
            <a:r>
              <a:rPr lang="fr-FR" sz="2500" dirty="0" smtClean="0">
                <a:latin typeface="Times New Roman" panose="02020603050405020304" pitchFamily="18" charset="0"/>
                <a:cs typeface="Times New Roman" panose="02020603050405020304" pitchFamily="18" charset="0"/>
              </a:rPr>
              <a:t>produits envisagés </a:t>
            </a:r>
            <a:r>
              <a:rPr lang="fr-FR" sz="2500" dirty="0">
                <a:latin typeface="Times New Roman" panose="02020603050405020304" pitchFamily="18" charset="0"/>
                <a:cs typeface="Times New Roman" panose="02020603050405020304" pitchFamily="18" charset="0"/>
              </a:rPr>
              <a:t>:</a:t>
            </a:r>
          </a:p>
          <a:p>
            <a:pPr lvl="2"/>
            <a:r>
              <a:rPr lang="en-US" sz="2500" dirty="0">
                <a:latin typeface="Times New Roman" panose="02020603050405020304" pitchFamily="18" charset="0"/>
                <a:cs typeface="Times New Roman" panose="02020603050405020304" pitchFamily="18" charset="0"/>
              </a:rPr>
              <a:t>Consistent estimates of multiple Essential Climate Variables</a:t>
            </a:r>
          </a:p>
          <a:p>
            <a:pPr lvl="2"/>
            <a:r>
              <a:rPr lang="en-US" sz="2500" dirty="0">
                <a:latin typeface="Times New Roman" panose="02020603050405020304" pitchFamily="18" charset="0"/>
                <a:cs typeface="Times New Roman" panose="02020603050405020304" pitchFamily="18" charset="0"/>
              </a:rPr>
              <a:t>Global and regional </a:t>
            </a:r>
            <a:r>
              <a:rPr lang="en-US" sz="2500" dirty="0" err="1">
                <a:latin typeface="Times New Roman" panose="02020603050405020304" pitchFamily="18" charset="0"/>
                <a:cs typeface="Times New Roman" panose="02020603050405020304" pitchFamily="18" charset="0"/>
              </a:rPr>
              <a:t>reanalyses</a:t>
            </a:r>
            <a:r>
              <a:rPr lang="en-US" sz="2500" dirty="0">
                <a:latin typeface="Times New Roman" panose="02020603050405020304" pitchFamily="18" charset="0"/>
                <a:cs typeface="Times New Roman" panose="02020603050405020304" pitchFamily="18" charset="0"/>
              </a:rPr>
              <a:t> (covering a comprehensive Earth-system domain: atmosphere, ocean, land, carbon)</a:t>
            </a:r>
          </a:p>
          <a:p>
            <a:pPr lvl="2"/>
            <a:r>
              <a:rPr lang="en-US" sz="2500" dirty="0">
                <a:solidFill>
                  <a:srgbClr val="FF0000"/>
                </a:solidFill>
                <a:latin typeface="Times New Roman" panose="02020603050405020304" pitchFamily="18" charset="0"/>
                <a:cs typeface="Times New Roman" panose="02020603050405020304" pitchFamily="18" charset="0"/>
              </a:rPr>
              <a:t>Products based on observations alone (gridded</a:t>
            </a:r>
            <a:r>
              <a:rPr lang="en-US" sz="2500" dirty="0">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homogenised</a:t>
            </a:r>
            <a:r>
              <a:rPr lang="en-US" sz="2500" dirty="0">
                <a:solidFill>
                  <a:srgbClr val="FF0000"/>
                </a:solidFill>
                <a:latin typeface="Times New Roman" panose="02020603050405020304" pitchFamily="18" charset="0"/>
                <a:cs typeface="Times New Roman" panose="02020603050405020304" pitchFamily="18" charset="0"/>
              </a:rPr>
              <a:t> station series</a:t>
            </a:r>
            <a:r>
              <a:rPr lang="en-US" sz="2500" dirty="0">
                <a:latin typeface="Times New Roman" panose="02020603050405020304" pitchFamily="18" charset="0"/>
                <a:cs typeface="Times New Roman" panose="02020603050405020304" pitchFamily="18" charset="0"/>
              </a:rPr>
              <a:t>; </a:t>
            </a:r>
            <a:r>
              <a:rPr lang="en-US" sz="2500" dirty="0">
                <a:solidFill>
                  <a:srgbClr val="FF0000"/>
                </a:solidFill>
                <a:latin typeface="Times New Roman" panose="02020603050405020304" pitchFamily="18" charset="0"/>
                <a:cs typeface="Times New Roman" panose="02020603050405020304" pitchFamily="18" charset="0"/>
              </a:rPr>
              <a:t>reprocessed Climate Data Records</a:t>
            </a:r>
            <a:r>
              <a:rPr lang="en-US" sz="2500" dirty="0">
                <a:latin typeface="Times New Roman" panose="02020603050405020304" pitchFamily="18" charset="0"/>
                <a:cs typeface="Times New Roman" panose="02020603050405020304" pitchFamily="18" charset="0"/>
              </a:rPr>
              <a:t>)</a:t>
            </a:r>
          </a:p>
          <a:p>
            <a:pPr lvl="2"/>
            <a:r>
              <a:rPr lang="en-US" sz="2500" dirty="0">
                <a:latin typeface="Times New Roman" panose="02020603050405020304" pitchFamily="18" charset="0"/>
                <a:cs typeface="Times New Roman" panose="02020603050405020304" pitchFamily="18" charset="0"/>
              </a:rPr>
              <a:t>A near-real-time climate monitoring facility</a:t>
            </a:r>
          </a:p>
          <a:p>
            <a:pPr lvl="2"/>
            <a:r>
              <a:rPr lang="en-US" sz="2500" dirty="0">
                <a:latin typeface="Times New Roman" panose="02020603050405020304" pitchFamily="18" charset="0"/>
                <a:cs typeface="Times New Roman" panose="02020603050405020304" pitchFamily="18" charset="0"/>
              </a:rPr>
              <a:t>Multi-model seasonal forecasts</a:t>
            </a:r>
          </a:p>
          <a:p>
            <a:pPr lvl="2"/>
            <a:r>
              <a:rPr lang="en-US" sz="2500" dirty="0">
                <a:latin typeface="Times New Roman" panose="02020603050405020304" pitchFamily="18" charset="0"/>
                <a:cs typeface="Times New Roman" panose="02020603050405020304" pitchFamily="18" charset="0"/>
              </a:rPr>
              <a:t>Climate projections at global and regional </a:t>
            </a:r>
            <a:r>
              <a:rPr lang="en-US" sz="2500" dirty="0" smtClean="0">
                <a:latin typeface="Times New Roman" panose="02020603050405020304" pitchFamily="18" charset="0"/>
                <a:cs typeface="Times New Roman" panose="02020603050405020304" pitchFamily="18" charset="0"/>
              </a:rPr>
              <a:t>scales</a:t>
            </a:r>
          </a:p>
          <a:p>
            <a:pPr marL="914400" lvl="2" indent="0">
              <a:buNone/>
            </a:pPr>
            <a:endParaRPr lang="en-US" sz="2500" dirty="0" smtClean="0">
              <a:latin typeface="Times New Roman" panose="02020603050405020304" pitchFamily="18" charset="0"/>
              <a:cs typeface="Times New Roman" panose="02020603050405020304" pitchFamily="18" charset="0"/>
            </a:endParaRPr>
          </a:p>
          <a:p>
            <a:pPr lvl="1"/>
            <a:r>
              <a:rPr lang="en-US" sz="2500" dirty="0" smtClean="0">
                <a:latin typeface="Times New Roman" panose="02020603050405020304" pitchFamily="18" charset="0"/>
                <a:cs typeface="Times New Roman" panose="02020603050405020304" pitchFamily="18" charset="0"/>
              </a:rPr>
              <a:t>CAMS (Copernicus Atmosphere Monitoring Service</a:t>
            </a:r>
            <a:r>
              <a:rPr lang="en-US" sz="2500" dirty="0" smtClean="0">
                <a:latin typeface="Times New Roman" panose="02020603050405020304" pitchFamily="18" charset="0"/>
                <a:cs typeface="Times New Roman" panose="02020603050405020304" pitchFamily="18" charset="0"/>
              </a:rPr>
              <a:t>), </a:t>
            </a:r>
            <a:r>
              <a:rPr lang="en-US" sz="2500" dirty="0" err="1" smtClean="0">
                <a:latin typeface="Times New Roman" panose="02020603050405020304" pitchFamily="18" charset="0"/>
                <a:cs typeface="Times New Roman" panose="02020603050405020304" pitchFamily="18" charset="0"/>
              </a:rPr>
              <a:t>opéré</a:t>
            </a:r>
            <a:r>
              <a:rPr lang="en-US" sz="2500" dirty="0" smtClean="0">
                <a:latin typeface="Times New Roman" panose="02020603050405020304" pitchFamily="18" charset="0"/>
                <a:cs typeface="Times New Roman" panose="02020603050405020304" pitchFamily="18" charset="0"/>
              </a:rPr>
              <a:t> par ECMWF: </a:t>
            </a:r>
            <a:r>
              <a:rPr lang="en-US" sz="2500" dirty="0" smtClean="0">
                <a:latin typeface="Times New Roman" panose="02020603050405020304" pitchFamily="18" charset="0"/>
                <a:cs typeface="Times New Roman" panose="02020603050405020304" pitchFamily="18" charset="0"/>
              </a:rPr>
              <a:t>air quality/atmospheric composition, climate forcing, ozone et </a:t>
            </a:r>
            <a:r>
              <a:rPr lang="en-US" sz="2500" dirty="0" err="1" smtClean="0">
                <a:latin typeface="Times New Roman" panose="02020603050405020304" pitchFamily="18" charset="0"/>
                <a:cs typeface="Times New Roman" panose="02020603050405020304" pitchFamily="18" charset="0"/>
              </a:rPr>
              <a:t>uv</a:t>
            </a:r>
            <a:r>
              <a:rPr lang="en-US" sz="2500" dirty="0" smtClean="0">
                <a:latin typeface="Times New Roman" panose="02020603050405020304" pitchFamily="18" charset="0"/>
                <a:cs typeface="Times New Roman" panose="02020603050405020304" pitchFamily="18" charset="0"/>
              </a:rPr>
              <a:t>, solar </a:t>
            </a:r>
            <a:r>
              <a:rPr lang="en-US" sz="2500" dirty="0" err="1" smtClean="0">
                <a:latin typeface="Times New Roman" panose="02020603050405020304" pitchFamily="18" charset="0"/>
                <a:cs typeface="Times New Roman" panose="02020603050405020304" pitchFamily="18" charset="0"/>
              </a:rPr>
              <a:t>radiation,emission</a:t>
            </a:r>
            <a:r>
              <a:rPr lang="en-US" sz="2500" dirty="0" smtClean="0">
                <a:latin typeface="Times New Roman" panose="02020603050405020304" pitchFamily="18" charset="0"/>
                <a:cs typeface="Times New Roman" panose="02020603050405020304" pitchFamily="18" charset="0"/>
              </a:rPr>
              <a:t>/surface fluxes</a:t>
            </a:r>
          </a:p>
          <a:p>
            <a:pPr marL="457200" lvl="1" indent="0">
              <a:buNone/>
            </a:pPr>
            <a:endParaRPr lang="en-US" sz="2500" dirty="0" smtClean="0">
              <a:latin typeface="Times New Roman" panose="02020603050405020304" pitchFamily="18" charset="0"/>
              <a:cs typeface="Times New Roman" panose="02020603050405020304" pitchFamily="18" charset="0"/>
            </a:endParaRPr>
          </a:p>
          <a:p>
            <a:pPr lvl="1"/>
            <a:r>
              <a:rPr lang="fr-FR" sz="2500" dirty="0" err="1">
                <a:latin typeface="Times New Roman" panose="02020603050405020304" pitchFamily="18" charset="0"/>
                <a:cs typeface="Times New Roman" panose="02020603050405020304" pitchFamily="18" charset="0"/>
              </a:rPr>
              <a:t>Copernicus</a:t>
            </a:r>
            <a:r>
              <a:rPr lang="fr-FR" sz="2500" dirty="0">
                <a:latin typeface="Times New Roman" panose="02020603050405020304" pitchFamily="18" charset="0"/>
                <a:cs typeface="Times New Roman" panose="02020603050405020304" pitchFamily="18" charset="0"/>
              </a:rPr>
              <a:t> Marine </a:t>
            </a:r>
            <a:r>
              <a:rPr lang="fr-FR" sz="2500" dirty="0" smtClean="0">
                <a:latin typeface="Times New Roman" panose="02020603050405020304" pitchFamily="18" charset="0"/>
                <a:cs typeface="Times New Roman" panose="02020603050405020304" pitchFamily="18" charset="0"/>
              </a:rPr>
              <a:t>Service</a:t>
            </a:r>
            <a:r>
              <a:rPr lang="en-US" sz="2500" dirty="0" smtClean="0">
                <a:latin typeface="Times New Roman" panose="02020603050405020304" pitchFamily="18" charset="0"/>
                <a:cs typeface="Times New Roman" panose="02020603050405020304" pitchFamily="18" charset="0"/>
              </a:rPr>
              <a:t>: </a:t>
            </a:r>
            <a:r>
              <a:rPr lang="en-US" sz="2500" dirty="0" err="1" smtClean="0">
                <a:latin typeface="Times New Roman" panose="02020603050405020304" pitchFamily="18" charset="0"/>
                <a:cs typeface="Times New Roman" panose="02020603050405020304" pitchFamily="18" charset="0"/>
              </a:rPr>
              <a:t>opéré</a:t>
            </a:r>
            <a:r>
              <a:rPr lang="en-US" sz="2500" dirty="0" smtClean="0">
                <a:latin typeface="Times New Roman" panose="02020603050405020304" pitchFamily="18" charset="0"/>
                <a:cs typeface="Times New Roman" panose="02020603050405020304" pitchFamily="18" charset="0"/>
              </a:rPr>
              <a:t> par Mercator-ocean; service </a:t>
            </a:r>
            <a:r>
              <a:rPr lang="en-US" sz="2500" dirty="0" err="1" smtClean="0">
                <a:latin typeface="Times New Roman" panose="02020603050405020304" pitchFamily="18" charset="0"/>
                <a:cs typeface="Times New Roman" panose="02020603050405020304" pitchFamily="18" charset="0"/>
              </a:rPr>
              <a:t>pré-opérationel</a:t>
            </a:r>
            <a:r>
              <a:rPr lang="en-US" sz="2500" dirty="0" smtClean="0">
                <a:latin typeface="Times New Roman" panose="02020603050405020304" pitchFamily="18" charset="0"/>
                <a:cs typeface="Times New Roman" panose="02020603050405020304" pitchFamily="18" charset="0"/>
              </a:rPr>
              <a:t>: </a:t>
            </a:r>
            <a:r>
              <a:rPr lang="en-US" sz="2500" dirty="0" err="1" smtClean="0">
                <a:latin typeface="Times New Roman" panose="02020603050405020304" pitchFamily="18" charset="0"/>
                <a:cs typeface="Times New Roman" panose="02020603050405020304" pitchFamily="18" charset="0"/>
              </a:rPr>
              <a:t>MyOcean</a:t>
            </a:r>
            <a:endParaRPr lang="en-US" sz="2500" dirty="0" smtClean="0">
              <a:latin typeface="Times New Roman" panose="02020603050405020304" pitchFamily="18" charset="0"/>
              <a:cs typeface="Times New Roman" panose="02020603050405020304" pitchFamily="18" charset="0"/>
            </a:endParaRPr>
          </a:p>
          <a:p>
            <a:pPr marL="0" indent="0">
              <a:buNone/>
            </a:pPr>
            <a:endParaRPr lang="fr-FR" sz="2500" dirty="0" smtClean="0">
              <a:solidFill>
                <a:srgbClr val="FF0000"/>
              </a:solidFill>
              <a:latin typeface="Times New Roman" panose="02020603050405020304" pitchFamily="18" charset="0"/>
              <a:cs typeface="Times New Roman" panose="02020603050405020304" pitchFamily="18" charset="0"/>
            </a:endParaRPr>
          </a:p>
          <a:p>
            <a:pPr lvl="1"/>
            <a:r>
              <a:rPr lang="fr-FR" sz="2500" dirty="0" smtClean="0">
                <a:solidFill>
                  <a:srgbClr val="FF0000"/>
                </a:solidFill>
                <a:latin typeface="Times New Roman" panose="02020603050405020304" pitchFamily="18" charset="0"/>
                <a:cs typeface="Times New Roman" panose="02020603050405020304" pitchFamily="18" charset="0"/>
              </a:rPr>
              <a:t>ITT en </a:t>
            </a:r>
            <a:r>
              <a:rPr lang="fr-FR" sz="2500" dirty="0">
                <a:solidFill>
                  <a:srgbClr val="FF0000"/>
                </a:solidFill>
                <a:latin typeface="Times New Roman" panose="02020603050405020304" pitchFamily="18" charset="0"/>
                <a:cs typeface="Times New Roman" panose="02020603050405020304" pitchFamily="18" charset="0"/>
              </a:rPr>
              <a:t>cours: 17 pour CAMS, 2 pour C3S, 8 pour Marine </a:t>
            </a:r>
            <a:r>
              <a:rPr lang="fr-FR" sz="2500" dirty="0" smtClean="0">
                <a:solidFill>
                  <a:srgbClr val="FF0000"/>
                </a:solidFill>
                <a:latin typeface="Times New Roman" panose="02020603050405020304" pitchFamily="18" charset="0"/>
                <a:cs typeface="Times New Roman" panose="02020603050405020304" pitchFamily="18" charset="0"/>
              </a:rPr>
              <a:t>service</a:t>
            </a:r>
            <a:endParaRPr lang="fr-FR" sz="2500" dirty="0">
              <a:solidFill>
                <a:srgbClr val="FF0000"/>
              </a:solidFill>
              <a:latin typeface="Times New Roman" panose="02020603050405020304" pitchFamily="18" charset="0"/>
              <a:cs typeface="Times New Roman" panose="02020603050405020304" pitchFamily="18" charset="0"/>
            </a:endParaRPr>
          </a:p>
          <a:p>
            <a:endParaRPr lang="en-US" sz="2500" dirty="0">
              <a:latin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fr-FR" dirty="0"/>
          </a:p>
        </p:txBody>
      </p:sp>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3022424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Questions autour des </a:t>
            </a: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réanalyses</a:t>
            </a:r>
            <a:r>
              <a:rPr lang="fr-FR" sz="3600" dirty="0">
                <a:solidFill>
                  <a:schemeClr val="accent1">
                    <a:lumMod val="75000"/>
                  </a:schemeClr>
                </a:solidFill>
                <a:latin typeface="Times New Roman" panose="02020603050405020304" pitchFamily="18" charset="0"/>
                <a:cs typeface="Times New Roman" panose="02020603050405020304" pitchFamily="18" charset="0"/>
              </a:rPr>
              <a:t> </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météo à l’IPSL</a:t>
            </a:r>
            <a:endParaRPr lang="fr-FR" sz="36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fontScale="85000" lnSpcReduction="20000"/>
          </a:bodyPr>
          <a:lstStyle/>
          <a:p>
            <a:r>
              <a:rPr lang="fr-FR" dirty="0" smtClean="0">
                <a:latin typeface="Times New Roman" panose="02020603050405020304" pitchFamily="18" charset="0"/>
                <a:cs typeface="Times New Roman" panose="02020603050405020304" pitchFamily="18" charset="0"/>
              </a:rPr>
              <a:t>Vos besoins en jeu de données de </a:t>
            </a:r>
            <a:r>
              <a:rPr lang="fr-FR" dirty="0" err="1" smtClean="0">
                <a:latin typeface="Times New Roman" panose="02020603050405020304" pitchFamily="18" charset="0"/>
                <a:cs typeface="Times New Roman" panose="02020603050405020304" pitchFamily="18" charset="0"/>
              </a:rPr>
              <a:t>réanalyses</a:t>
            </a:r>
            <a:r>
              <a:rPr lang="fr-FR" dirty="0" smtClean="0">
                <a:latin typeface="Times New Roman" panose="02020603050405020304" pitchFamily="18" charset="0"/>
                <a:cs typeface="Times New Roman" panose="02020603050405020304" pitchFamily="18" charset="0"/>
              </a:rPr>
              <a:t>? (résolution, format, ..)</a:t>
            </a:r>
          </a:p>
          <a:p>
            <a:r>
              <a:rPr lang="fr-FR" dirty="0" smtClean="0">
                <a:latin typeface="Times New Roman" panose="02020603050405020304" pitchFamily="18" charset="0"/>
                <a:cs typeface="Times New Roman" panose="02020603050405020304" pitchFamily="18" charset="0"/>
              </a:rPr>
              <a:t>Partager vos jeux de données</a:t>
            </a:r>
          </a:p>
          <a:p>
            <a:r>
              <a:rPr lang="fr-FR" dirty="0" smtClean="0">
                <a:latin typeface="Times New Roman" panose="02020603050405020304" pitchFamily="18" charset="0"/>
                <a:cs typeface="Times New Roman" panose="02020603050405020304" pitchFamily="18" charset="0"/>
              </a:rPr>
              <a:t>Identifier les </a:t>
            </a:r>
            <a:r>
              <a:rPr lang="fr-FR" dirty="0" err="1" smtClean="0">
                <a:latin typeface="Times New Roman" panose="02020603050405020304" pitchFamily="18" charset="0"/>
                <a:cs typeface="Times New Roman" panose="02020603050405020304" pitchFamily="18" charset="0"/>
              </a:rPr>
              <a:t>réanalyses</a:t>
            </a:r>
            <a:r>
              <a:rPr lang="fr-FR" dirty="0" smtClean="0">
                <a:latin typeface="Times New Roman" panose="02020603050405020304" pitchFamily="18" charset="0"/>
                <a:cs typeface="Times New Roman" panose="02020603050405020304" pitchFamily="18" charset="0"/>
              </a:rPr>
              <a:t> d’</a:t>
            </a:r>
            <a:r>
              <a:rPr lang="fr-FR" dirty="0" err="1" smtClean="0">
                <a:latin typeface="Times New Roman" panose="02020603050405020304" pitchFamily="18" charset="0"/>
                <a:cs typeface="Times New Roman" panose="02020603050405020304" pitchFamily="18" charset="0"/>
              </a:rPr>
              <a:t>intêret</a:t>
            </a:r>
            <a:endParaRPr lang="fr-FR" dirty="0" smtClean="0">
              <a:latin typeface="Times New Roman" panose="02020603050405020304" pitchFamily="18" charset="0"/>
              <a:cs typeface="Times New Roman" panose="02020603050405020304" pitchFamily="18" charset="0"/>
            </a:endParaRPr>
          </a:p>
          <a:p>
            <a:r>
              <a:rPr lang="fr-FR" dirty="0" err="1" smtClean="0">
                <a:latin typeface="Times New Roman" panose="02020603050405020304" pitchFamily="18" charset="0"/>
                <a:cs typeface="Times New Roman" panose="02020603050405020304" pitchFamily="18" charset="0"/>
              </a:rPr>
              <a:t>Intéret</a:t>
            </a:r>
            <a:r>
              <a:rPr lang="fr-FR" dirty="0" smtClean="0">
                <a:latin typeface="Times New Roman" panose="02020603050405020304" pitchFamily="18" charset="0"/>
                <a:cs typeface="Times New Roman" panose="02020603050405020304" pitchFamily="18" charset="0"/>
              </a:rPr>
              <a:t> des analyses opérationnelles vs </a:t>
            </a:r>
            <a:r>
              <a:rPr lang="fr-FR" dirty="0" err="1" smtClean="0">
                <a:latin typeface="Times New Roman" panose="02020603050405020304" pitchFamily="18" charset="0"/>
                <a:cs typeface="Times New Roman" panose="02020603050405020304" pitchFamily="18" charset="0"/>
              </a:rPr>
              <a:t>Réanalyse</a:t>
            </a:r>
            <a:r>
              <a:rPr lang="fr-FR" dirty="0" smtClean="0">
                <a:latin typeface="Times New Roman" panose="02020603050405020304" pitchFamily="18" charset="0"/>
                <a:cs typeface="Times New Roman" panose="02020603050405020304" pitchFamily="18" charset="0"/>
              </a:rPr>
              <a:t>??</a:t>
            </a:r>
          </a:p>
          <a:p>
            <a:r>
              <a:rPr lang="fr-FR" dirty="0" smtClean="0">
                <a:latin typeface="Times New Roman" panose="02020603050405020304" pitchFamily="18" charset="0"/>
                <a:cs typeface="Times New Roman" panose="02020603050405020304" pitchFamily="18" charset="0"/>
              </a:rPr>
              <a:t>Partager vos retours d’expérience sur leur </a:t>
            </a:r>
            <a:r>
              <a:rPr lang="fr-FR" dirty="0" smtClean="0">
                <a:latin typeface="Times New Roman" panose="02020603050405020304" pitchFamily="18" charset="0"/>
                <a:cs typeface="Times New Roman" panose="02020603050405020304" pitchFamily="18" charset="0"/>
              </a:rPr>
              <a:t>utilisation</a:t>
            </a:r>
          </a:p>
          <a:p>
            <a:r>
              <a:rPr lang="fr-FR" dirty="0" smtClean="0">
                <a:latin typeface="Times New Roman" panose="02020603050405020304" pitchFamily="18" charset="0"/>
                <a:cs typeface="Times New Roman" panose="02020603050405020304" pitchFamily="18" charset="0"/>
              </a:rPr>
              <a:t>…….</a:t>
            </a:r>
            <a:endParaRPr lang="fr-FR"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r>
              <a:rPr lang="fr-FR" dirty="0" err="1" smtClean="0">
                <a:latin typeface="Times New Roman" panose="02020603050405020304" pitchFamily="18" charset="0"/>
                <a:cs typeface="Times New Roman" panose="02020603050405020304" pitchFamily="18" charset="0"/>
              </a:rPr>
              <a:t>Réanalyses</a:t>
            </a:r>
            <a:r>
              <a:rPr lang="fr-FR" dirty="0" smtClean="0">
                <a:latin typeface="Times New Roman" panose="02020603050405020304" pitchFamily="18" charset="0"/>
                <a:cs typeface="Times New Roman" panose="02020603050405020304" pitchFamily="18" charset="0"/>
              </a:rPr>
              <a:t> disponibles à l’IPSL:</a:t>
            </a:r>
          </a:p>
          <a:p>
            <a:pPr lvl="1"/>
            <a:r>
              <a:rPr lang="fr-FR" dirty="0" smtClean="0">
                <a:latin typeface="Times New Roman" panose="02020603050405020304" pitchFamily="18" charset="0"/>
                <a:cs typeface="Times New Roman" panose="02020603050405020304" pitchFamily="18" charset="0"/>
              </a:rPr>
              <a:t>ERA-40, ERA-</a:t>
            </a:r>
            <a:r>
              <a:rPr lang="fr-FR" dirty="0" err="1" smtClean="0">
                <a:latin typeface="Times New Roman" panose="02020603050405020304" pitchFamily="18" charset="0"/>
                <a:cs typeface="Times New Roman" panose="02020603050405020304" pitchFamily="18" charset="0"/>
              </a:rPr>
              <a:t>Interim</a:t>
            </a:r>
            <a:r>
              <a:rPr lang="fr-FR" dirty="0" smtClean="0">
                <a:latin typeface="Times New Roman" panose="02020603050405020304" pitchFamily="18" charset="0"/>
                <a:cs typeface="Times New Roman" panose="02020603050405020304" pitchFamily="18" charset="0"/>
              </a:rPr>
              <a:t>, ERA-20C, </a:t>
            </a:r>
          </a:p>
          <a:p>
            <a:pPr lvl="1"/>
            <a:r>
              <a:rPr lang="fr-FR" dirty="0" smtClean="0">
                <a:latin typeface="Times New Roman" panose="02020603050405020304" pitchFamily="18" charset="0"/>
                <a:cs typeface="Times New Roman" panose="02020603050405020304" pitchFamily="18" charset="0"/>
              </a:rPr>
              <a:t>NCEP, NCEP-2, </a:t>
            </a:r>
          </a:p>
          <a:p>
            <a:pPr lvl="1"/>
            <a:r>
              <a:rPr lang="fr-FR" dirty="0" smtClean="0">
                <a:latin typeface="Times New Roman" panose="02020603050405020304" pitchFamily="18" charset="0"/>
                <a:cs typeface="Times New Roman" panose="02020603050405020304" pitchFamily="18" charset="0"/>
              </a:rPr>
              <a:t>MERRA, </a:t>
            </a:r>
          </a:p>
          <a:p>
            <a:pPr lvl="1"/>
            <a:r>
              <a:rPr lang="fr-FR" dirty="0" smtClean="0">
                <a:latin typeface="Times New Roman" panose="02020603050405020304" pitchFamily="18" charset="0"/>
                <a:cs typeface="Times New Roman" panose="02020603050405020304" pitchFamily="18" charset="0"/>
              </a:rPr>
              <a:t>CFSR</a:t>
            </a:r>
          </a:p>
        </p:txBody>
      </p:sp>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1026454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38203"/>
            <a:ext cx="10515600" cy="6375748"/>
          </a:xfrm>
        </p:spPr>
        <p:txBody>
          <a:bodyPr>
            <a:normAutofit fontScale="85000" lnSpcReduction="10000"/>
          </a:bodyPr>
          <a:lstStyle/>
          <a:p>
            <a:r>
              <a:rPr lang="en-US" b="1" dirty="0">
                <a:solidFill>
                  <a:schemeClr val="accent1">
                    <a:lumMod val="75000"/>
                  </a:schemeClr>
                </a:solidFill>
                <a:latin typeface="Times New Roman" panose="02020603050405020304" pitchFamily="18" charset="0"/>
                <a:cs typeface="Times New Roman" panose="02020603050405020304" pitchFamily="18" charset="0"/>
              </a:rPr>
              <a:t>CDR</a:t>
            </a:r>
            <a:r>
              <a:rPr lang="en-US" dirty="0">
                <a:solidFill>
                  <a:schemeClr val="accent1">
                    <a:lumMod val="75000"/>
                  </a:schemeClr>
                </a:solidFill>
                <a:latin typeface="Times New Roman" panose="02020603050405020304" pitchFamily="18" charset="0"/>
                <a:cs typeface="Times New Roman" panose="02020603050405020304" pitchFamily="18" charset="0"/>
              </a:rPr>
              <a:t>: </a:t>
            </a:r>
            <a:r>
              <a:rPr lang="en-US" dirty="0" err="1">
                <a:solidFill>
                  <a:schemeClr val="accent1">
                    <a:lumMod val="75000"/>
                  </a:schemeClr>
                </a:solidFill>
                <a:latin typeface="Times New Roman" panose="02020603050405020304" pitchFamily="18" charset="0"/>
                <a:cs typeface="Times New Roman" panose="02020603050405020304" pitchFamily="18" charset="0"/>
              </a:rPr>
              <a:t>Terme</a:t>
            </a:r>
            <a:r>
              <a:rPr lang="en-US" dirty="0">
                <a:solidFill>
                  <a:schemeClr val="accent1">
                    <a:lumMod val="75000"/>
                  </a:schemeClr>
                </a:solidFill>
                <a:latin typeface="Times New Roman" panose="02020603050405020304" pitchFamily="18" charset="0"/>
                <a:cs typeface="Times New Roman" panose="02020603050405020304" pitchFamily="18" charset="0"/>
              </a:rPr>
              <a:t> </a:t>
            </a:r>
            <a:r>
              <a:rPr lang="en-US" dirty="0" err="1">
                <a:solidFill>
                  <a:schemeClr val="accent1">
                    <a:lumMod val="75000"/>
                  </a:schemeClr>
                </a:solidFill>
                <a:latin typeface="Times New Roman" panose="02020603050405020304" pitchFamily="18" charset="0"/>
                <a:cs typeface="Times New Roman" panose="02020603050405020304" pitchFamily="18" charset="0"/>
              </a:rPr>
              <a:t>générique</a:t>
            </a:r>
            <a:endParaRPr lang="en-US" dirty="0">
              <a:solidFill>
                <a:schemeClr val="accent1">
                  <a:lumMod val="75000"/>
                </a:schemeClr>
              </a:solidFill>
              <a:latin typeface="Times New Roman" panose="02020603050405020304" pitchFamily="18" charset="0"/>
              <a:cs typeface="Times New Roman" panose="02020603050405020304" pitchFamily="18" charset="0"/>
            </a:endParaRPr>
          </a:p>
          <a:p>
            <a:pPr marL="457200" lvl="1" indent="0">
              <a:buNone/>
            </a:pPr>
            <a:r>
              <a:rPr lang="en-US" dirty="0">
                <a:latin typeface="Times New Roman" panose="02020603050405020304" pitchFamily="18" charset="0"/>
                <a:cs typeface="Times New Roman" panose="02020603050405020304" pitchFamily="18" charset="0"/>
              </a:rPr>
              <a:t>Climate data record (CDR) is a time series of measurements of sufficient length, consistency, and continuity to determine climate variability and change. These changes may be small and occur over long time periods (seasonal, inter‐annual, and decadal to centennial) compared to the </a:t>
            </a:r>
            <a:r>
              <a:rPr lang="en-US" dirty="0" smtClean="0">
                <a:latin typeface="Times New Roman" panose="02020603050405020304" pitchFamily="18" charset="0"/>
                <a:cs typeface="Times New Roman" panose="02020603050405020304" pitchFamily="18" charset="0"/>
              </a:rPr>
              <a:t>short term </a:t>
            </a:r>
            <a:r>
              <a:rPr lang="en-US" dirty="0">
                <a:latin typeface="Times New Roman" panose="02020603050405020304" pitchFamily="18" charset="0"/>
                <a:cs typeface="Times New Roman" panose="02020603050405020304" pitchFamily="18" charset="0"/>
              </a:rPr>
              <a:t>changes that are monitored for weather forecasting. A CDR is a time series of a climate variable that tries to account for systematic errors and noise in the </a:t>
            </a:r>
            <a:r>
              <a:rPr lang="en-US" dirty="0" smtClean="0">
                <a:latin typeface="Times New Roman" panose="02020603050405020304" pitchFamily="18" charset="0"/>
                <a:cs typeface="Times New Roman" panose="02020603050405020304" pitchFamily="18" charset="0"/>
              </a:rPr>
              <a:t>measurements.</a:t>
            </a:r>
          </a:p>
          <a:p>
            <a:pPr marL="457200" lvl="1" indent="0">
              <a:buNone/>
            </a:pPr>
            <a:endParaRPr lang="en-US" dirty="0" smtClean="0">
              <a:latin typeface="Times New Roman" panose="02020603050405020304" pitchFamily="18" charset="0"/>
              <a:cs typeface="Times New Roman" panose="02020603050405020304" pitchFamily="18" charset="0"/>
            </a:endParaRPr>
          </a:p>
          <a:p>
            <a:r>
              <a:rPr lang="en-US" b="1" dirty="0" smtClean="0">
                <a:solidFill>
                  <a:schemeClr val="accent1">
                    <a:lumMod val="75000"/>
                  </a:schemeClr>
                </a:solidFill>
                <a:latin typeface="Times New Roman" panose="02020603050405020304" pitchFamily="18" charset="0"/>
                <a:cs typeface="Times New Roman" panose="02020603050405020304" pitchFamily="18" charset="0"/>
              </a:rPr>
              <a:t>FCDR</a:t>
            </a:r>
            <a:r>
              <a:rPr lang="en-US" dirty="0" smtClean="0">
                <a:solidFill>
                  <a:schemeClr val="accent1">
                    <a:lumMod val="75000"/>
                  </a:schemeClr>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produits</a:t>
            </a:r>
            <a:r>
              <a:rPr lang="en-US" dirty="0" smtClean="0">
                <a:solidFill>
                  <a:srgbClr val="FF0000"/>
                </a:solidFill>
                <a:latin typeface="Times New Roman" panose="02020603050405020304" pitchFamily="18" charset="0"/>
                <a:cs typeface="Times New Roman" panose="02020603050405020304" pitchFamily="18" charset="0"/>
              </a:rPr>
              <a:t> N1 </a:t>
            </a:r>
          </a:p>
          <a:p>
            <a:pPr marL="457200" lvl="1" indent="0">
              <a:buNone/>
            </a:pPr>
            <a:r>
              <a:rPr lang="en-US" altLang="fr-FR" dirty="0" smtClean="0">
                <a:latin typeface="Times New Roman" panose="02020603050405020304" pitchFamily="18" charset="0"/>
                <a:cs typeface="Times New Roman" panose="02020603050405020304" pitchFamily="18" charset="0"/>
              </a:rPr>
              <a:t>Time series of </a:t>
            </a:r>
            <a:r>
              <a:rPr lang="en-US" altLang="fr-FR" dirty="0" smtClean="0">
                <a:latin typeface="Times New Roman" panose="02020603050405020304" pitchFamily="18" charset="0"/>
                <a:cs typeface="Times New Roman" panose="02020603050405020304" pitchFamily="18" charset="0"/>
              </a:rPr>
              <a:t>re-calibrated and/or inter-calibrated </a:t>
            </a:r>
            <a:r>
              <a:rPr lang="en-US" altLang="fr-FR" dirty="0" smtClean="0">
                <a:latin typeface="Times New Roman" panose="02020603050405020304" pitchFamily="18" charset="0"/>
                <a:cs typeface="Times New Roman" panose="02020603050405020304" pitchFamily="18" charset="0"/>
              </a:rPr>
              <a:t>signals for a family of sensors together with the ancillary data used to calibrate them</a:t>
            </a:r>
            <a:r>
              <a:rPr lang="fr-FR" dirty="0" smtClean="0">
                <a:latin typeface="Times New Roman" panose="02020603050405020304" pitchFamily="18" charset="0"/>
                <a:cs typeface="Times New Roman" panose="02020603050405020304" pitchFamily="18" charset="0"/>
              </a:rPr>
              <a:t>. </a:t>
            </a:r>
          </a:p>
          <a:p>
            <a:pPr marL="457200" lvl="1" indent="0">
              <a:buNone/>
            </a:pPr>
            <a:endParaRPr lang="en-US" b="1" dirty="0" smtClean="0">
              <a:latin typeface="Times New Roman" panose="02020603050405020304" pitchFamily="18" charset="0"/>
              <a:cs typeface="Times New Roman" panose="02020603050405020304" pitchFamily="18" charset="0"/>
            </a:endParaRPr>
          </a:p>
          <a:p>
            <a:r>
              <a:rPr lang="en-US" b="1" dirty="0" smtClean="0">
                <a:solidFill>
                  <a:schemeClr val="accent1">
                    <a:lumMod val="75000"/>
                  </a:schemeClr>
                </a:solidFill>
                <a:latin typeface="Times New Roman" panose="02020603050405020304" pitchFamily="18" charset="0"/>
                <a:cs typeface="Times New Roman" panose="02020603050405020304" pitchFamily="18" charset="0"/>
              </a:rPr>
              <a:t>TCDR</a:t>
            </a:r>
            <a:r>
              <a:rPr lang="en-US" dirty="0" smtClean="0">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produits</a:t>
            </a:r>
            <a:r>
              <a:rPr lang="en-US" dirty="0" smtClean="0">
                <a:solidFill>
                  <a:srgbClr val="FF0000"/>
                </a:solidFill>
                <a:latin typeface="Times New Roman" panose="02020603050405020304" pitchFamily="18" charset="0"/>
                <a:cs typeface="Times New Roman" panose="02020603050405020304" pitchFamily="18" charset="0"/>
              </a:rPr>
              <a:t> N2/N3 </a:t>
            </a:r>
            <a:r>
              <a:rPr lang="en-US" dirty="0" err="1" smtClean="0">
                <a:solidFill>
                  <a:srgbClr val="FF0000"/>
                </a:solidFill>
                <a:latin typeface="Times New Roman" panose="02020603050405020304" pitchFamily="18" charset="0"/>
                <a:cs typeface="Times New Roman" panose="02020603050405020304" pitchFamily="18" charset="0"/>
              </a:rPr>
              <a:t>dérivés</a:t>
            </a:r>
            <a:r>
              <a:rPr lang="en-US" dirty="0" smtClean="0">
                <a:solidFill>
                  <a:srgbClr val="FF0000"/>
                </a:solidFill>
                <a:latin typeface="Times New Roman" panose="02020603050405020304" pitchFamily="18" charset="0"/>
                <a:cs typeface="Times New Roman" panose="02020603050405020304" pitchFamily="18" charset="0"/>
              </a:rPr>
              <a:t> des FCDR (N1)</a:t>
            </a:r>
          </a:p>
          <a:p>
            <a:pPr marL="457200" lvl="1" indent="0">
              <a:buNone/>
            </a:pPr>
            <a:r>
              <a:rPr lang="en-US" dirty="0" smtClean="0">
                <a:latin typeface="Times New Roman" panose="02020603050405020304" pitchFamily="18" charset="0"/>
                <a:cs typeface="Times New Roman" panose="02020603050405020304" pitchFamily="18" charset="0"/>
              </a:rPr>
              <a:t>Thematic </a:t>
            </a:r>
            <a:r>
              <a:rPr lang="en-US" dirty="0">
                <a:latin typeface="Times New Roman" panose="02020603050405020304" pitchFamily="18" charset="0"/>
                <a:cs typeface="Times New Roman" panose="02020603050405020304" pitchFamily="18" charset="0"/>
              </a:rPr>
              <a:t>Climate Data Records are long‐term data records of validated and quality controlled</a:t>
            </a:r>
          </a:p>
          <a:p>
            <a:pPr marL="457200" lvl="1" indent="0">
              <a:buNone/>
            </a:pPr>
            <a:r>
              <a:rPr lang="en-US" dirty="0">
                <a:latin typeface="Times New Roman" panose="02020603050405020304" pitchFamily="18" charset="0"/>
                <a:cs typeface="Times New Roman" panose="02020603050405020304" pitchFamily="18" charset="0"/>
              </a:rPr>
              <a:t>geophysical variables derived from FCDRs. TCDRs are specific to various disciplines, and often</a:t>
            </a:r>
          </a:p>
          <a:p>
            <a:pPr marL="457200" lvl="1" indent="0">
              <a:buNone/>
            </a:pPr>
            <a:r>
              <a:rPr lang="en-US" dirty="0">
                <a:latin typeface="Times New Roman" panose="02020603050405020304" pitchFamily="18" charset="0"/>
                <a:cs typeface="Times New Roman" panose="02020603050405020304" pitchFamily="18" charset="0"/>
              </a:rPr>
              <a:t>generated by blending satellite observations, in situ data, and model output.</a:t>
            </a:r>
          </a:p>
          <a:p>
            <a:endParaRPr lang="en-US" dirty="0">
              <a:latin typeface="Times New Roman" panose="02020603050405020304" pitchFamily="18" charset="0"/>
              <a:cs typeface="Times New Roman" panose="02020603050405020304" pitchFamily="18" charset="0"/>
            </a:endParaRPr>
          </a:p>
          <a:p>
            <a:r>
              <a:rPr lang="en-US" b="1" dirty="0" smtClean="0">
                <a:solidFill>
                  <a:schemeClr val="accent1">
                    <a:lumMod val="75000"/>
                  </a:schemeClr>
                </a:solidFill>
                <a:latin typeface="Times New Roman" panose="02020603050405020304" pitchFamily="18" charset="0"/>
                <a:cs typeface="Times New Roman" panose="02020603050405020304" pitchFamily="18" charset="0"/>
              </a:rPr>
              <a:t>ECV</a:t>
            </a:r>
            <a:r>
              <a:rPr lang="en-US" dirty="0" smtClean="0">
                <a:solidFill>
                  <a:schemeClr val="accent1">
                    <a:lumMod val="75000"/>
                  </a:schemeClr>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produits</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dérivés</a:t>
            </a:r>
            <a:r>
              <a:rPr lang="en-US" dirty="0" smtClean="0">
                <a:solidFill>
                  <a:srgbClr val="FF0000"/>
                </a:solidFill>
                <a:latin typeface="Times New Roman" panose="02020603050405020304" pitchFamily="18" charset="0"/>
                <a:cs typeface="Times New Roman" panose="02020603050405020304" pitchFamily="18" charset="0"/>
              </a:rPr>
              <a:t> des </a:t>
            </a:r>
            <a:r>
              <a:rPr lang="en-US" dirty="0" smtClean="0">
                <a:solidFill>
                  <a:srgbClr val="FF0000"/>
                </a:solidFill>
                <a:latin typeface="Times New Roman" panose="02020603050405020304" pitchFamily="18" charset="0"/>
                <a:cs typeface="Times New Roman" panose="02020603050405020304" pitchFamily="18" charset="0"/>
              </a:rPr>
              <a:t>FCDR: 50 variables </a:t>
            </a:r>
            <a:r>
              <a:rPr lang="en-US" dirty="0" err="1" smtClean="0">
                <a:solidFill>
                  <a:srgbClr val="FF0000"/>
                </a:solidFill>
                <a:latin typeface="Times New Roman" panose="02020603050405020304" pitchFamily="18" charset="0"/>
                <a:cs typeface="Times New Roman" panose="02020603050405020304" pitchFamily="18" charset="0"/>
              </a:rPr>
              <a:t>listées</a:t>
            </a:r>
            <a:r>
              <a:rPr lang="en-US" dirty="0" smtClean="0">
                <a:solidFill>
                  <a:srgbClr val="FF0000"/>
                </a:solidFill>
                <a:latin typeface="Times New Roman" panose="02020603050405020304" pitchFamily="18" charset="0"/>
                <a:cs typeface="Times New Roman" panose="02020603050405020304" pitchFamily="18" charset="0"/>
              </a:rPr>
              <a:t> par GCOS (</a:t>
            </a:r>
            <a:r>
              <a:rPr lang="fr-FR" dirty="0">
                <a:latin typeface="Times New Roman" panose="02020603050405020304" pitchFamily="18" charset="0"/>
                <a:cs typeface="Times New Roman" panose="02020603050405020304" pitchFamily="18" charset="0"/>
              </a:rPr>
              <a:t>Global </a:t>
            </a:r>
            <a:r>
              <a:rPr lang="fr-FR" dirty="0" err="1">
                <a:latin typeface="Times New Roman" panose="02020603050405020304" pitchFamily="18" charset="0"/>
                <a:cs typeface="Times New Roman" panose="02020603050405020304" pitchFamily="18" charset="0"/>
              </a:rPr>
              <a:t>Climate</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Observing</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System)</a:t>
            </a:r>
            <a:endParaRPr lang="en-US" dirty="0" smtClean="0">
              <a:solidFill>
                <a:srgbClr val="FF0000"/>
              </a:solidFill>
              <a:latin typeface="Times New Roman" panose="02020603050405020304" pitchFamily="18" charset="0"/>
              <a:cs typeface="Times New Roman" panose="02020603050405020304" pitchFamily="18" charset="0"/>
            </a:endParaRPr>
          </a:p>
          <a:p>
            <a:pPr marL="457200" lvl="1" indent="0">
              <a:buNone/>
            </a:pPr>
            <a:r>
              <a:rPr lang="en-US" dirty="0" smtClean="0">
                <a:latin typeface="Times New Roman" panose="02020603050405020304" pitchFamily="18" charset="0"/>
                <a:cs typeface="Times New Roman" panose="02020603050405020304" pitchFamily="18" charset="0"/>
              </a:rPr>
              <a:t>Essential </a:t>
            </a:r>
            <a:r>
              <a:rPr lang="en-US" dirty="0">
                <a:latin typeface="Times New Roman" panose="02020603050405020304" pitchFamily="18" charset="0"/>
                <a:cs typeface="Times New Roman" panose="02020603050405020304" pitchFamily="18" charset="0"/>
              </a:rPr>
              <a:t>climate variable (ECV) is a geophysical variable that is associated with climate</a:t>
            </a:r>
          </a:p>
          <a:p>
            <a:pPr marL="457200" lvl="1" indent="0">
              <a:buNone/>
            </a:pPr>
            <a:r>
              <a:rPr lang="en-US" dirty="0">
                <a:latin typeface="Times New Roman" panose="02020603050405020304" pitchFamily="18" charset="0"/>
                <a:cs typeface="Times New Roman" panose="02020603050405020304" pitchFamily="18" charset="0"/>
              </a:rPr>
              <a:t>variation and change as well as the impact of climate change onto Earth.</a:t>
            </a:r>
            <a:endParaRPr lang="fr-FR" dirty="0">
              <a:latin typeface="Times New Roman" panose="02020603050405020304" pitchFamily="18" charset="0"/>
              <a:cs typeface="Times New Roman" panose="02020603050405020304" pitchFamily="18" charset="0"/>
            </a:endParaRPr>
          </a:p>
        </p:txBody>
      </p:sp>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3014207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7" name="Rectangle 3"/>
          <p:cNvSpPr>
            <a:spLocks noChangeArrowheads="1"/>
          </p:cNvSpPr>
          <p:nvPr/>
        </p:nvSpPr>
        <p:spPr bwMode="auto">
          <a:xfrm>
            <a:off x="3019425" y="1047750"/>
            <a:ext cx="6248400" cy="533400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endParaRPr lang="fr-FR"/>
          </a:p>
        </p:txBody>
      </p:sp>
      <p:grpSp>
        <p:nvGrpSpPr>
          <p:cNvPr id="482308" name="Group 4"/>
          <p:cNvGrpSpPr>
            <a:grpSpLocks/>
          </p:cNvGrpSpPr>
          <p:nvPr/>
        </p:nvGrpSpPr>
        <p:grpSpPr bwMode="auto">
          <a:xfrm>
            <a:off x="3371850" y="1181101"/>
            <a:ext cx="5638800" cy="5141913"/>
            <a:chOff x="1200" y="864"/>
            <a:chExt cx="3552" cy="3239"/>
          </a:xfrm>
        </p:grpSpPr>
        <p:sp>
          <p:nvSpPr>
            <p:cNvPr id="482309" name="Text Box 5"/>
            <p:cNvSpPr txBox="1">
              <a:spLocks noChangeArrowheads="1"/>
            </p:cNvSpPr>
            <p:nvPr/>
          </p:nvSpPr>
          <p:spPr bwMode="auto">
            <a:xfrm>
              <a:off x="1944" y="1680"/>
              <a:ext cx="1632" cy="291"/>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fr-FR" sz="1200" b="1" dirty="0" smtClean="0"/>
                <a:t>L1: Sensor </a:t>
              </a:r>
              <a:r>
                <a:rPr lang="en-US" altLang="fr-FR" sz="1200" b="1" dirty="0"/>
                <a:t>Data</a:t>
              </a:r>
              <a:br>
                <a:rPr lang="en-US" altLang="fr-FR" sz="1200" b="1" dirty="0"/>
              </a:br>
              <a:r>
                <a:rPr lang="en-US" altLang="fr-FR" sz="1200" b="1" dirty="0"/>
                <a:t>Records (SDRs)</a:t>
              </a:r>
            </a:p>
          </p:txBody>
        </p:sp>
        <p:sp>
          <p:nvSpPr>
            <p:cNvPr id="482310" name="Rectangle 6"/>
            <p:cNvSpPr>
              <a:spLocks noChangeArrowheads="1"/>
            </p:cNvSpPr>
            <p:nvPr/>
          </p:nvSpPr>
          <p:spPr bwMode="auto">
            <a:xfrm>
              <a:off x="2496" y="2496"/>
              <a:ext cx="2016" cy="1607"/>
            </a:xfrm>
            <a:prstGeom prst="rect">
              <a:avLst/>
            </a:prstGeom>
            <a:solidFill>
              <a:srgbClr val="66FF33">
                <a:alpha val="38000"/>
              </a:srgbClr>
            </a:solidFill>
            <a:ln w="38100">
              <a:solidFill>
                <a:schemeClr val="bg2"/>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82311" name="Text Box 7"/>
            <p:cNvSpPr txBox="1">
              <a:spLocks noChangeArrowheads="1"/>
            </p:cNvSpPr>
            <p:nvPr/>
          </p:nvSpPr>
          <p:spPr bwMode="auto">
            <a:xfrm>
              <a:off x="1488" y="1132"/>
              <a:ext cx="2544" cy="231"/>
            </a:xfrm>
            <a:prstGeom prst="rect">
              <a:avLst/>
            </a:prstGeom>
            <a:solidFill>
              <a:srgbClr val="FF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fr-FR" b="1">
                  <a:solidFill>
                    <a:schemeClr val="bg1"/>
                  </a:solidFill>
                </a:rPr>
                <a:t>Data (Direct &amp; Remotely Sensed)</a:t>
              </a:r>
            </a:p>
          </p:txBody>
        </p:sp>
        <p:sp>
          <p:nvSpPr>
            <p:cNvPr id="482312" name="Text Box 8"/>
            <p:cNvSpPr txBox="1">
              <a:spLocks noChangeArrowheads="1"/>
            </p:cNvSpPr>
            <p:nvPr/>
          </p:nvSpPr>
          <p:spPr bwMode="auto">
            <a:xfrm>
              <a:off x="2904" y="2640"/>
              <a:ext cx="912" cy="352"/>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5000"/>
                </a:lnSpc>
                <a:spcBef>
                  <a:spcPct val="50000"/>
                </a:spcBef>
              </a:pPr>
              <a:r>
                <a:rPr lang="en-US" altLang="fr-FR" sz="1200" b="1"/>
                <a:t>Fundamental Climate Data Records (FCDRs)</a:t>
              </a:r>
            </a:p>
          </p:txBody>
        </p:sp>
        <p:sp>
          <p:nvSpPr>
            <p:cNvPr id="482313" name="Text Box 9"/>
            <p:cNvSpPr txBox="1">
              <a:spLocks noChangeArrowheads="1"/>
            </p:cNvSpPr>
            <p:nvPr/>
          </p:nvSpPr>
          <p:spPr bwMode="auto">
            <a:xfrm>
              <a:off x="2880" y="3648"/>
              <a:ext cx="960" cy="407"/>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fr-FR" sz="1200" b="1"/>
                <a:t>Thematic Climate </a:t>
              </a:r>
              <a:br>
                <a:rPr lang="en-US" altLang="fr-FR" sz="1200" b="1"/>
              </a:br>
              <a:r>
                <a:rPr lang="en-US" altLang="fr-FR" sz="1200" b="1"/>
                <a:t>Data Records</a:t>
              </a:r>
              <a:br>
                <a:rPr lang="en-US" altLang="fr-FR" sz="1200" b="1"/>
              </a:br>
              <a:r>
                <a:rPr lang="en-US" altLang="fr-FR" sz="1200" b="1"/>
                <a:t>(TCDRs)</a:t>
              </a:r>
            </a:p>
          </p:txBody>
        </p:sp>
        <p:sp>
          <p:nvSpPr>
            <p:cNvPr id="482314" name="Text Box 10"/>
            <p:cNvSpPr txBox="1">
              <a:spLocks noChangeArrowheads="1"/>
            </p:cNvSpPr>
            <p:nvPr/>
          </p:nvSpPr>
          <p:spPr bwMode="auto">
            <a:xfrm>
              <a:off x="3792" y="2928"/>
              <a:ext cx="864" cy="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fr-FR" sz="1200" b="1">
                  <a:solidFill>
                    <a:schemeClr val="accent2"/>
                  </a:solidFill>
                </a:rPr>
                <a:t>Climate </a:t>
              </a:r>
              <a:br>
                <a:rPr lang="en-US" altLang="fr-FR" sz="1200" b="1">
                  <a:solidFill>
                    <a:schemeClr val="accent2"/>
                  </a:solidFill>
                </a:rPr>
              </a:br>
              <a:r>
                <a:rPr lang="en-US" altLang="fr-FR" sz="1200" b="1">
                  <a:solidFill>
                    <a:schemeClr val="accent2"/>
                  </a:solidFill>
                </a:rPr>
                <a:t>Data </a:t>
              </a:r>
              <a:br>
                <a:rPr lang="en-US" altLang="fr-FR" sz="1200" b="1">
                  <a:solidFill>
                    <a:schemeClr val="accent2"/>
                  </a:solidFill>
                </a:rPr>
              </a:br>
              <a:r>
                <a:rPr lang="en-US" altLang="fr-FR" sz="1200" b="1">
                  <a:solidFill>
                    <a:schemeClr val="accent2"/>
                  </a:solidFill>
                </a:rPr>
                <a:t>Records or Homogenized Time </a:t>
              </a:r>
              <a:br>
                <a:rPr lang="en-US" altLang="fr-FR" sz="1200" b="1">
                  <a:solidFill>
                    <a:schemeClr val="accent2"/>
                  </a:solidFill>
                </a:rPr>
              </a:br>
              <a:r>
                <a:rPr lang="en-US" altLang="fr-FR" sz="1200" b="1">
                  <a:solidFill>
                    <a:schemeClr val="accent2"/>
                  </a:solidFill>
                </a:rPr>
                <a:t>Series</a:t>
              </a:r>
            </a:p>
          </p:txBody>
        </p:sp>
        <p:sp>
          <p:nvSpPr>
            <p:cNvPr id="482315" name="Text Box 11"/>
            <p:cNvSpPr txBox="1">
              <a:spLocks noChangeArrowheads="1"/>
            </p:cNvSpPr>
            <p:nvPr/>
          </p:nvSpPr>
          <p:spPr bwMode="auto">
            <a:xfrm>
              <a:off x="3360" y="2064"/>
              <a:ext cx="12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fr-FR" sz="1200" b="1" dirty="0">
                  <a:solidFill>
                    <a:schemeClr val="accent2"/>
                  </a:solidFill>
                </a:rPr>
                <a:t>Homogenization </a:t>
              </a:r>
              <a:br>
                <a:rPr lang="en-US" altLang="fr-FR" sz="1200" b="1" dirty="0">
                  <a:solidFill>
                    <a:schemeClr val="accent2"/>
                  </a:solidFill>
                </a:rPr>
              </a:br>
              <a:r>
                <a:rPr lang="en-US" altLang="fr-FR" sz="1200" b="1" dirty="0">
                  <a:solidFill>
                    <a:schemeClr val="accent2"/>
                  </a:solidFill>
                </a:rPr>
                <a:t>and Calibration</a:t>
              </a:r>
            </a:p>
          </p:txBody>
        </p:sp>
        <p:sp>
          <p:nvSpPr>
            <p:cNvPr id="482316" name="Text Box 12"/>
            <p:cNvSpPr txBox="1">
              <a:spLocks noChangeArrowheads="1"/>
            </p:cNvSpPr>
            <p:nvPr/>
          </p:nvSpPr>
          <p:spPr bwMode="auto">
            <a:xfrm>
              <a:off x="2832" y="1392"/>
              <a:ext cx="12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fr-FR" sz="1200" b="1">
                  <a:solidFill>
                    <a:schemeClr val="accent2"/>
                  </a:solidFill>
                </a:rPr>
                <a:t>Time-tagged </a:t>
              </a:r>
              <a:br>
                <a:rPr lang="en-US" altLang="fr-FR" sz="1200" b="1">
                  <a:solidFill>
                    <a:schemeClr val="accent2"/>
                  </a:solidFill>
                </a:rPr>
              </a:br>
              <a:r>
                <a:rPr lang="en-US" altLang="fr-FR" sz="1200" b="1">
                  <a:solidFill>
                    <a:schemeClr val="accent2"/>
                  </a:solidFill>
                </a:rPr>
                <a:t>Geo-Referenced</a:t>
              </a:r>
            </a:p>
          </p:txBody>
        </p:sp>
        <p:sp>
          <p:nvSpPr>
            <p:cNvPr id="482317" name="Line 13"/>
            <p:cNvSpPr>
              <a:spLocks noChangeShapeType="1"/>
            </p:cNvSpPr>
            <p:nvPr/>
          </p:nvSpPr>
          <p:spPr bwMode="auto">
            <a:xfrm>
              <a:off x="2112" y="1968"/>
              <a:ext cx="0" cy="576"/>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82318" name="Line 14"/>
            <p:cNvSpPr>
              <a:spLocks noChangeShapeType="1"/>
            </p:cNvSpPr>
            <p:nvPr/>
          </p:nvSpPr>
          <p:spPr bwMode="auto">
            <a:xfrm>
              <a:off x="3360" y="1968"/>
              <a:ext cx="0" cy="67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82319" name="Line 15"/>
            <p:cNvSpPr>
              <a:spLocks noChangeShapeType="1"/>
            </p:cNvSpPr>
            <p:nvPr/>
          </p:nvSpPr>
          <p:spPr bwMode="auto">
            <a:xfrm>
              <a:off x="3360" y="2976"/>
              <a:ext cx="0" cy="67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82320" name="Line 16"/>
            <p:cNvSpPr>
              <a:spLocks noChangeShapeType="1"/>
            </p:cNvSpPr>
            <p:nvPr/>
          </p:nvSpPr>
          <p:spPr bwMode="auto">
            <a:xfrm>
              <a:off x="2756" y="1344"/>
              <a:ext cx="0" cy="35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82321" name="Text Box 17"/>
            <p:cNvSpPr txBox="1">
              <a:spLocks noChangeArrowheads="1"/>
            </p:cNvSpPr>
            <p:nvPr/>
          </p:nvSpPr>
          <p:spPr bwMode="auto">
            <a:xfrm>
              <a:off x="1200" y="2016"/>
              <a:ext cx="912"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altLang="fr-FR" sz="1200" b="1">
                  <a:solidFill>
                    <a:schemeClr val="accent2"/>
                  </a:solidFill>
                </a:rPr>
                <a:t>Converted to </a:t>
              </a:r>
              <a:br>
                <a:rPr lang="en-US" altLang="fr-FR" sz="1200" b="1">
                  <a:solidFill>
                    <a:schemeClr val="accent2"/>
                  </a:solidFill>
                </a:rPr>
              </a:br>
              <a:r>
                <a:rPr lang="en-US" altLang="fr-FR" sz="1200" b="1">
                  <a:solidFill>
                    <a:schemeClr val="accent2"/>
                  </a:solidFill>
                </a:rPr>
                <a:t>Bio-Geophysical Variables</a:t>
              </a:r>
            </a:p>
          </p:txBody>
        </p:sp>
        <p:sp>
          <p:nvSpPr>
            <p:cNvPr id="482322" name="Text Box 18"/>
            <p:cNvSpPr txBox="1">
              <a:spLocks noChangeArrowheads="1"/>
            </p:cNvSpPr>
            <p:nvPr/>
          </p:nvSpPr>
          <p:spPr bwMode="auto">
            <a:xfrm>
              <a:off x="1584" y="2544"/>
              <a:ext cx="816" cy="523"/>
            </a:xfrm>
            <a:prstGeom prst="rect">
              <a:avLst/>
            </a:prstGeom>
            <a:solidFill>
              <a:srgbClr val="FF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fr-FR" sz="1200" b="1" dirty="0" smtClean="0"/>
                <a:t>L2+: Environmental</a:t>
              </a:r>
              <a:r>
                <a:rPr lang="en-US" altLang="fr-FR" sz="1200" b="1" dirty="0"/>
                <a:t/>
              </a:r>
              <a:br>
                <a:rPr lang="en-US" altLang="fr-FR" sz="1200" b="1" dirty="0"/>
              </a:br>
              <a:r>
                <a:rPr lang="en-US" altLang="fr-FR" sz="1200" b="1" dirty="0"/>
                <a:t>Data Records</a:t>
              </a:r>
              <a:br>
                <a:rPr lang="en-US" altLang="fr-FR" sz="1200" b="1" dirty="0"/>
              </a:br>
              <a:r>
                <a:rPr lang="en-US" altLang="fr-FR" sz="1200" b="1" dirty="0"/>
                <a:t>(EDRs)</a:t>
              </a:r>
            </a:p>
          </p:txBody>
        </p:sp>
        <p:sp>
          <p:nvSpPr>
            <p:cNvPr id="482323" name="Text Box 19"/>
            <p:cNvSpPr txBox="1">
              <a:spLocks noChangeArrowheads="1"/>
            </p:cNvSpPr>
            <p:nvPr/>
          </p:nvSpPr>
          <p:spPr bwMode="auto">
            <a:xfrm>
              <a:off x="2448" y="3072"/>
              <a:ext cx="912"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altLang="fr-FR" sz="1200" b="1">
                  <a:solidFill>
                    <a:schemeClr val="accent2"/>
                  </a:solidFill>
                </a:rPr>
                <a:t>Converted to </a:t>
              </a:r>
              <a:br>
                <a:rPr lang="en-US" altLang="fr-FR" sz="1200" b="1">
                  <a:solidFill>
                    <a:schemeClr val="accent2"/>
                  </a:solidFill>
                </a:rPr>
              </a:br>
              <a:r>
                <a:rPr lang="en-US" altLang="fr-FR" sz="1200" b="1">
                  <a:solidFill>
                    <a:schemeClr val="accent2"/>
                  </a:solidFill>
                </a:rPr>
                <a:t>Bio-Geophysical Variables</a:t>
              </a:r>
            </a:p>
          </p:txBody>
        </p:sp>
        <p:sp>
          <p:nvSpPr>
            <p:cNvPr id="482324" name="Text Box 20"/>
            <p:cNvSpPr txBox="1">
              <a:spLocks noChangeArrowheads="1"/>
            </p:cNvSpPr>
            <p:nvPr/>
          </p:nvSpPr>
          <p:spPr bwMode="auto">
            <a:xfrm>
              <a:off x="1248" y="864"/>
              <a:ext cx="35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fr-FR" sz="2400" b="1"/>
                <a:t>Climate Data Records</a:t>
              </a:r>
            </a:p>
          </p:txBody>
        </p:sp>
      </p:grpSp>
    </p:spTree>
    <p:extLst>
      <p:ext uri="{BB962C8B-B14F-4D97-AF65-F5344CB8AC3E}">
        <p14:creationId xmlns:p14="http://schemas.microsoft.com/office/powerpoint/2010/main" val="28101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35652"/>
            <a:ext cx="10515600" cy="1325563"/>
          </a:xfrm>
        </p:spPr>
        <p:txBody>
          <a:bodyPr>
            <a:normAutofit/>
          </a:bodyPr>
          <a:lstStyle/>
          <a:p>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Qui produit les FCDR/TCDR?</a:t>
            </a:r>
            <a:endParaRPr lang="fr-FR" sz="36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Espace réservé du pied de page 2"/>
          <p:cNvSpPr>
            <a:spLocks noGrp="1"/>
          </p:cNvSpPr>
          <p:nvPr>
            <p:ph type="ftr" sz="quarter" idx="11"/>
          </p:nvPr>
        </p:nvSpPr>
        <p:spPr/>
        <p:txBody>
          <a:bodyPr/>
          <a:lstStyle/>
          <a:p>
            <a:r>
              <a:rPr lang="fr-FR" smtClean="0"/>
              <a:t>Groupe tendances et variabliltés, pôle observation, 12/02/2015</a:t>
            </a:r>
            <a:endParaRPr lang="fr-FR"/>
          </a:p>
        </p:txBody>
      </p:sp>
      <p:sp>
        <p:nvSpPr>
          <p:cNvPr id="4" name="Rectangle 3"/>
          <p:cNvSpPr/>
          <p:nvPr/>
        </p:nvSpPr>
        <p:spPr>
          <a:xfrm>
            <a:off x="231913" y="1225689"/>
            <a:ext cx="11728174" cy="5355312"/>
          </a:xfrm>
          <a:prstGeom prst="rect">
            <a:avLst/>
          </a:prstGeom>
        </p:spPr>
        <p:txBody>
          <a:bodyPr wrap="square">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NOAA/NCDC Climate Data </a:t>
            </a:r>
            <a:r>
              <a:rPr lang="en-US" dirty="0" smtClean="0">
                <a:latin typeface="Times New Roman" panose="02020603050405020304" pitchFamily="18" charset="0"/>
                <a:cs typeface="Times New Roman" panose="02020603050405020304" pitchFamily="18" charset="0"/>
              </a:rPr>
              <a:t>Records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NASA Earth </a:t>
            </a:r>
            <a:r>
              <a:rPr lang="en-US" dirty="0">
                <a:latin typeface="Times New Roman" panose="02020603050405020304" pitchFamily="18" charset="0"/>
                <a:cs typeface="Times New Roman" panose="02020603050405020304" pitchFamily="18" charset="0"/>
              </a:rPr>
              <a:t>Science Data Records program / </a:t>
            </a:r>
            <a:r>
              <a:rPr lang="en-US" dirty="0" err="1" smtClean="0">
                <a:latin typeface="Times New Roman" panose="02020603050405020304" pitchFamily="18" charset="0"/>
                <a:cs typeface="Times New Roman" panose="02020603050405020304" pitchFamily="18" charset="0"/>
              </a:rPr>
              <a:t>MEaSURES</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CM SAF</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ESA/</a:t>
            </a:r>
            <a:r>
              <a:rPr lang="en-US" dirty="0" err="1" smtClean="0">
                <a:latin typeface="Times New Roman" panose="02020603050405020304" pitchFamily="18" charset="0"/>
                <a:cs typeface="Times New Roman" panose="02020603050405020304" pitchFamily="18" charset="0"/>
              </a:rPr>
              <a:t>Projet</a:t>
            </a:r>
            <a:r>
              <a:rPr lang="en-US" dirty="0" smtClean="0">
                <a:latin typeface="Times New Roman" panose="02020603050405020304" pitchFamily="18" charset="0"/>
                <a:cs typeface="Times New Roman" panose="02020603050405020304" pitchFamily="18" charset="0"/>
              </a:rPr>
              <a:t> Climate Change Initiative (CCI)</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err="1" smtClean="0">
                <a:latin typeface="Times New Roman" panose="02020603050405020304" pitchFamily="18" charset="0"/>
                <a:cs typeface="Times New Roman" panose="02020603050405020304" pitchFamily="18" charset="0"/>
              </a:rPr>
              <a:t>Projets</a:t>
            </a:r>
            <a:r>
              <a:rPr lang="en-US" dirty="0" smtClean="0">
                <a:latin typeface="Times New Roman" panose="02020603050405020304" pitchFamily="18" charset="0"/>
                <a:cs typeface="Times New Roman" panose="02020603050405020304" pitchFamily="18" charset="0"/>
              </a:rPr>
              <a:t> type COPERNICUS, …..</a:t>
            </a:r>
          </a:p>
          <a:p>
            <a:pPr marL="285750" indent="-285750">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Collaboration/coordination </a:t>
            </a:r>
            <a:r>
              <a:rPr lang="en-US" dirty="0" err="1" smtClean="0">
                <a:latin typeface="Times New Roman" panose="02020603050405020304" pitchFamily="18" charset="0"/>
                <a:cs typeface="Times New Roman" panose="02020603050405020304" pitchFamily="18" charset="0"/>
              </a:rPr>
              <a:t>internationale</a:t>
            </a:r>
            <a:r>
              <a:rPr lang="en-US" dirty="0" smtClean="0">
                <a:latin typeface="Times New Roman" panose="02020603050405020304" pitchFamily="18" charset="0"/>
                <a:cs typeface="Times New Roman" panose="02020603050405020304" pitchFamily="18" charset="0"/>
              </a:rPr>
              <a:t> via GSICS (Global </a:t>
            </a:r>
            <a:r>
              <a:rPr lang="en-US" dirty="0">
                <a:latin typeface="Times New Roman" panose="02020603050405020304" pitchFamily="18" charset="0"/>
                <a:cs typeface="Times New Roman" panose="02020603050405020304" pitchFamily="18" charset="0"/>
              </a:rPr>
              <a:t>Space-based Inter-calibration </a:t>
            </a:r>
            <a:r>
              <a:rPr lang="en-US" dirty="0" smtClean="0">
                <a:latin typeface="Times New Roman" panose="02020603050405020304" pitchFamily="18" charset="0"/>
                <a:cs typeface="Times New Roman" panose="02020603050405020304" pitchFamily="18" charset="0"/>
              </a:rPr>
              <a:t>System) et SCOPE-CM (Sustained </a:t>
            </a:r>
            <a:r>
              <a:rPr lang="en-US" dirty="0">
                <a:latin typeface="Times New Roman" panose="02020603050405020304" pitchFamily="18" charset="0"/>
                <a:cs typeface="Times New Roman" panose="02020603050405020304" pitchFamily="18" charset="0"/>
              </a:rPr>
              <a:t>and Coordinated Processing of Environmental Satellite Data for Climate </a:t>
            </a:r>
            <a:r>
              <a:rPr lang="en-US" dirty="0" smtClean="0">
                <a:latin typeface="Times New Roman" panose="02020603050405020304" pitchFamily="18" charset="0"/>
                <a:cs typeface="Times New Roman" panose="02020603050405020304" pitchFamily="18" charset="0"/>
              </a:rPr>
              <a:t>Monitoring). </a:t>
            </a: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SCOPE-CM </a:t>
            </a:r>
            <a:r>
              <a:rPr lang="en-US" dirty="0">
                <a:latin typeface="Times New Roman" panose="02020603050405020304" pitchFamily="18" charset="0"/>
                <a:cs typeface="Times New Roman" panose="02020603050405020304" pitchFamily="18" charset="0"/>
              </a:rPr>
              <a:t>is a network of agencies and operators of environmental satellite systems (CMA, EUMETSAT, JMA, NOAA) and interfaces with WMO, WCRP, GCOS, CGMS, CEOS and GEO. It offers its support to coordinate and facilitate international activities to </a:t>
            </a:r>
            <a:r>
              <a:rPr lang="en-US" dirty="0">
                <a:solidFill>
                  <a:srgbClr val="FF0000"/>
                </a:solidFill>
                <a:latin typeface="Times New Roman" panose="02020603050405020304" pitchFamily="18" charset="0"/>
                <a:cs typeface="Times New Roman" panose="02020603050405020304" pitchFamily="18" charset="0"/>
              </a:rPr>
              <a:t>generate Climate Data Records (CDR) from multi-agency satellite data</a:t>
            </a:r>
            <a:r>
              <a:rPr lang="en-US" dirty="0">
                <a:latin typeface="Times New Roman" panose="02020603050405020304" pitchFamily="18" charset="0"/>
                <a:cs typeface="Times New Roman" panose="02020603050405020304" pitchFamily="18" charset="0"/>
              </a:rPr>
              <a:t>. Within SCOPE-CM, the contributing </a:t>
            </a:r>
            <a:r>
              <a:rPr lang="en-US" dirty="0" err="1">
                <a:latin typeface="Times New Roman" panose="02020603050405020304" pitchFamily="18" charset="0"/>
                <a:cs typeface="Times New Roman" panose="02020603050405020304" pitchFamily="18" charset="0"/>
              </a:rPr>
              <a:t>organisations</a:t>
            </a:r>
            <a:r>
              <a:rPr lang="en-US" dirty="0">
                <a:latin typeface="Times New Roman" panose="02020603050405020304" pitchFamily="18" charset="0"/>
                <a:cs typeface="Times New Roman" panose="02020603050405020304" pitchFamily="18" charset="0"/>
              </a:rPr>
              <a:t> coordinate their scientific and technical development activities and cooperate on the basis of shared and distributed responsibilities for the generation of global products.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3531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Quelques exemples de distribution de CDR</a:t>
            </a:r>
            <a:endParaRPr lang="fr-FR" sz="36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288235" y="1825625"/>
            <a:ext cx="11817626" cy="4351338"/>
          </a:xfrm>
        </p:spPr>
        <p:txBody>
          <a:bodyPr>
            <a:normAutofit fontScale="77500" lnSpcReduction="20000"/>
          </a:bodyPr>
          <a:lstStyle/>
          <a:p>
            <a:r>
              <a:rPr lang="fr-FR" dirty="0">
                <a:latin typeface="Times New Roman" panose="02020603050405020304" pitchFamily="18" charset="0"/>
                <a:cs typeface="Times New Roman" panose="02020603050405020304" pitchFamily="18" charset="0"/>
              </a:rPr>
              <a:t>NOAA </a:t>
            </a:r>
            <a:r>
              <a:rPr lang="fr-FR" dirty="0" err="1">
                <a:latin typeface="Times New Roman" panose="02020603050405020304" pitchFamily="18" charset="0"/>
                <a:cs typeface="Times New Roman" panose="02020603050405020304" pitchFamily="18" charset="0"/>
              </a:rPr>
              <a:t>Climate</a:t>
            </a:r>
            <a:r>
              <a:rPr lang="fr-FR" dirty="0">
                <a:latin typeface="Times New Roman" panose="02020603050405020304" pitchFamily="18" charset="0"/>
                <a:cs typeface="Times New Roman" panose="02020603050405020304" pitchFamily="18" charset="0"/>
              </a:rPr>
              <a:t> Data Record </a:t>
            </a:r>
            <a:r>
              <a:rPr lang="fr-FR" dirty="0" smtClean="0">
                <a:latin typeface="Times New Roman" panose="02020603050405020304" pitchFamily="18" charset="0"/>
                <a:cs typeface="Times New Roman" panose="02020603050405020304" pitchFamily="18" charset="0"/>
              </a:rPr>
              <a:t>Program</a:t>
            </a:r>
          </a:p>
          <a:p>
            <a:pPr marL="0" indent="0">
              <a:buNone/>
            </a:pPr>
            <a:r>
              <a:rPr lang="fr-FR" dirty="0" smtClean="0">
                <a:latin typeface="Times New Roman" panose="02020603050405020304" pitchFamily="18" charset="0"/>
                <a:cs typeface="Times New Roman" panose="02020603050405020304" pitchFamily="18" charset="0"/>
              </a:rPr>
              <a:t>http://www.ncdc.noaa.gov/cdr/operationalcdrs.html</a:t>
            </a:r>
          </a:p>
          <a:p>
            <a:pPr lvl="1"/>
            <a:r>
              <a:rPr lang="fr-FR" dirty="0" smtClean="0">
                <a:latin typeface="Times New Roman" panose="02020603050405020304" pitchFamily="18" charset="0"/>
                <a:cs typeface="Times New Roman" panose="02020603050405020304" pitchFamily="18" charset="0"/>
              </a:rPr>
              <a:t>FCDR: N1 SSMI, SSMI/S, N1 AMSU</a:t>
            </a:r>
          </a:p>
          <a:p>
            <a:pPr lvl="1"/>
            <a:r>
              <a:rPr lang="fr-FR" dirty="0" smtClean="0">
                <a:latin typeface="Times New Roman" panose="02020603050405020304" pitchFamily="18" charset="0"/>
                <a:cs typeface="Times New Roman" panose="02020603050405020304" pitchFamily="18" charset="0"/>
              </a:rPr>
              <a:t>TCDR: cloud </a:t>
            </a:r>
            <a:r>
              <a:rPr lang="fr-FR" dirty="0" err="1" smtClean="0">
                <a:latin typeface="Times New Roman" panose="02020603050405020304" pitchFamily="18" charset="0"/>
                <a:cs typeface="Times New Roman" panose="02020603050405020304" pitchFamily="18" charset="0"/>
              </a:rPr>
              <a:t>Properties</a:t>
            </a:r>
            <a:r>
              <a:rPr lang="fr-FR" dirty="0" smtClean="0">
                <a:latin typeface="Times New Roman" panose="02020603050405020304" pitchFamily="18" charset="0"/>
                <a:cs typeface="Times New Roman" panose="02020603050405020304" pitchFamily="18" charset="0"/>
              </a:rPr>
              <a:t>, OLR, SST, NDVI, ..</a:t>
            </a:r>
          </a:p>
          <a:p>
            <a:pPr marL="457200" lvl="1" indent="0">
              <a:buNone/>
            </a:pPr>
            <a:endParaRPr lang="fr-FR" dirty="0" smtClean="0">
              <a:latin typeface="Times New Roman" panose="02020603050405020304" pitchFamily="18" charset="0"/>
              <a:cs typeface="Times New Roman" panose="02020603050405020304" pitchFamily="18" charset="0"/>
            </a:endParaRPr>
          </a:p>
          <a:p>
            <a:pPr marL="457200" lvl="1" indent="0">
              <a:buNone/>
            </a:pPr>
            <a:endParaRPr lang="fr-FR"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Projet</a:t>
            </a:r>
            <a:r>
              <a:rPr lang="en-US" dirty="0" smtClean="0">
                <a:latin typeface="Times New Roman" panose="02020603050405020304" pitchFamily="18" charset="0"/>
                <a:cs typeface="Times New Roman" panose="02020603050405020304" pitchFamily="18" charset="0"/>
              </a:rPr>
              <a:t> NASA </a:t>
            </a:r>
            <a:r>
              <a:rPr lang="en-US" dirty="0" err="1" smtClean="0">
                <a:latin typeface="Times New Roman" panose="02020603050405020304" pitchFamily="18" charset="0"/>
                <a:cs typeface="Times New Roman" panose="02020603050405020304" pitchFamily="18" charset="0"/>
              </a:rPr>
              <a:t>MEaSUREs</a:t>
            </a:r>
            <a:r>
              <a:rPr lang="en-US" dirty="0">
                <a:latin typeface="Times New Roman" panose="02020603050405020304" pitchFamily="18" charset="0"/>
                <a:cs typeface="Times New Roman" panose="02020603050405020304" pitchFamily="18" charset="0"/>
              </a:rPr>
              <a:t>: Making Earth System Data Records for Use in Research </a:t>
            </a:r>
            <a:r>
              <a:rPr lang="en-US" dirty="0" smtClean="0">
                <a:latin typeface="Times New Roman" panose="02020603050405020304" pitchFamily="18" charset="0"/>
                <a:cs typeface="Times New Roman" panose="02020603050405020304" pitchFamily="18" charset="0"/>
              </a:rPr>
              <a:t>Environments </a:t>
            </a:r>
            <a:endParaRPr lang="en-US" dirty="0" smtClean="0">
              <a:latin typeface="Times New Roman" panose="02020603050405020304" pitchFamily="18" charset="0"/>
              <a:cs typeface="Times New Roman" panose="02020603050405020304" pitchFamily="18" charset="0"/>
            </a:endParaRPr>
          </a:p>
          <a:p>
            <a:pPr lvl="1"/>
            <a:r>
              <a:rPr lang="en-US" dirty="0" smtClean="0">
                <a:latin typeface="Times New Roman" panose="02020603050405020304" pitchFamily="18" charset="0"/>
                <a:cs typeface="Times New Roman" panose="02020603050405020304" pitchFamily="18" charset="0"/>
              </a:rPr>
              <a:t>ESDR (</a:t>
            </a:r>
            <a:r>
              <a:rPr lang="fr-FR" dirty="0" err="1">
                <a:latin typeface="Times New Roman" panose="02020603050405020304" pitchFamily="18" charset="0"/>
                <a:cs typeface="Times New Roman" panose="02020603050405020304" pitchFamily="18" charset="0"/>
              </a:rPr>
              <a:t>Earth</a:t>
            </a:r>
            <a:r>
              <a:rPr lang="fr-FR" dirty="0">
                <a:latin typeface="Times New Roman" panose="02020603050405020304" pitchFamily="18" charset="0"/>
                <a:cs typeface="Times New Roman" panose="02020603050405020304" pitchFamily="18" charset="0"/>
              </a:rPr>
              <a:t> System Data </a:t>
            </a:r>
            <a:r>
              <a:rPr lang="fr-FR" dirty="0" smtClean="0">
                <a:latin typeface="Times New Roman" panose="02020603050405020304" pitchFamily="18" charset="0"/>
                <a:cs typeface="Times New Roman" panose="02020603050405020304" pitchFamily="18" charset="0"/>
              </a:rPr>
              <a:t>Records</a:t>
            </a:r>
            <a:r>
              <a:rPr lang="fr-FR" dirty="0" smtClean="0"/>
              <a:t>) </a:t>
            </a:r>
            <a:r>
              <a:rPr lang="fr-FR" dirty="0" smtClean="0">
                <a:latin typeface="Times New Roman" panose="02020603050405020304" pitchFamily="18" charset="0"/>
                <a:cs typeface="Times New Roman" panose="02020603050405020304" pitchFamily="18" charset="0"/>
              </a:rPr>
              <a:t>via les DAAC, classé selon différentes thématiques</a:t>
            </a:r>
            <a:endParaRPr lang="en-US" dirty="0" smtClean="0">
              <a:latin typeface="Times New Roman" panose="02020603050405020304" pitchFamily="18" charset="0"/>
              <a:cs typeface="Times New Roman" panose="02020603050405020304" pitchFamily="18" charset="0"/>
            </a:endParaRPr>
          </a:p>
          <a:p>
            <a:pPr marL="0" indent="0">
              <a:buNone/>
            </a:pPr>
            <a:endParaRPr lang="fr-FR" dirty="0" smtClean="0">
              <a:latin typeface="Times New Roman" panose="02020603050405020304" pitchFamily="18" charset="0"/>
              <a:cs typeface="Times New Roman" panose="02020603050405020304" pitchFamily="18" charset="0"/>
            </a:endParaRPr>
          </a:p>
          <a:p>
            <a:r>
              <a:rPr lang="fr-FR" dirty="0" smtClean="0">
                <a:latin typeface="Times New Roman" panose="02020603050405020304" pitchFamily="18" charset="0"/>
                <a:cs typeface="Times New Roman" panose="02020603050405020304" pitchFamily="18" charset="0"/>
              </a:rPr>
              <a:t>Satellite Application Facility for </a:t>
            </a:r>
            <a:r>
              <a:rPr lang="fr-FR" dirty="0" err="1" smtClean="0">
                <a:latin typeface="Times New Roman" panose="02020603050405020304" pitchFamily="18" charset="0"/>
                <a:cs typeface="Times New Roman" panose="02020603050405020304" pitchFamily="18" charset="0"/>
              </a:rPr>
              <a:t>Climate</a:t>
            </a:r>
            <a:r>
              <a:rPr lang="fr-FR" dirty="0" smtClean="0">
                <a:latin typeface="Times New Roman" panose="02020603050405020304" pitchFamily="18" charset="0"/>
                <a:cs typeface="Times New Roman" panose="02020603050405020304" pitchFamily="18" charset="0"/>
              </a:rPr>
              <a:t> Monitoring (CM-SAF)</a:t>
            </a:r>
          </a:p>
          <a:p>
            <a:pPr marL="0" indent="0">
              <a:buNone/>
            </a:pPr>
            <a:r>
              <a:rPr lang="fr-FR" dirty="0" smtClean="0">
                <a:latin typeface="Times New Roman" panose="02020603050405020304" pitchFamily="18" charset="0"/>
                <a:cs typeface="Times New Roman" panose="02020603050405020304" pitchFamily="18" charset="0"/>
              </a:rPr>
              <a:t> http</a:t>
            </a:r>
            <a:r>
              <a:rPr lang="fr-FR" dirty="0">
                <a:latin typeface="Times New Roman" panose="02020603050405020304" pitchFamily="18" charset="0"/>
                <a:cs typeface="Times New Roman" panose="02020603050405020304" pitchFamily="18" charset="0"/>
              </a:rPr>
              <a:t>://www.cmsaf.eu</a:t>
            </a:r>
            <a:r>
              <a:rPr lang="fr-FR" dirty="0" smtClean="0">
                <a:latin typeface="Times New Roman" panose="02020603050405020304" pitchFamily="18" charset="0"/>
                <a:cs typeface="Times New Roman" panose="02020603050405020304" pitchFamily="18" charset="0"/>
              </a:rPr>
              <a:t>/</a:t>
            </a:r>
          </a:p>
          <a:p>
            <a:pPr lvl="1"/>
            <a:r>
              <a:rPr lang="fr-FR" dirty="0" smtClean="0">
                <a:latin typeface="Times New Roman" panose="02020603050405020304" pitchFamily="18" charset="0"/>
                <a:cs typeface="Times New Roman" panose="02020603050405020304" pitchFamily="18" charset="0"/>
              </a:rPr>
              <a:t>FCDR: N1 SSMI, SSMI/S</a:t>
            </a:r>
          </a:p>
          <a:p>
            <a:pPr lvl="1"/>
            <a:r>
              <a:rPr lang="fr-FR" dirty="0" smtClean="0">
                <a:latin typeface="Times New Roman" panose="02020603050405020304" pitchFamily="18" charset="0"/>
                <a:cs typeface="Times New Roman" panose="02020603050405020304" pitchFamily="18" charset="0"/>
              </a:rPr>
              <a:t>TCDR : cloud </a:t>
            </a:r>
            <a:r>
              <a:rPr lang="fr-FR" dirty="0" err="1" smtClean="0">
                <a:latin typeface="Times New Roman" panose="02020603050405020304" pitchFamily="18" charset="0"/>
                <a:cs typeface="Times New Roman" panose="02020603050405020304" pitchFamily="18" charset="0"/>
              </a:rPr>
              <a:t>properties</a:t>
            </a:r>
            <a:r>
              <a:rPr lang="fr-FR" dirty="0" smtClean="0">
                <a:latin typeface="Times New Roman" panose="02020603050405020304" pitchFamily="18" charset="0"/>
                <a:cs typeface="Times New Roman" panose="02020603050405020304" pitchFamily="18" charset="0"/>
              </a:rPr>
              <a:t>, water </a:t>
            </a:r>
            <a:r>
              <a:rPr lang="fr-FR" dirty="0" err="1" smtClean="0">
                <a:latin typeface="Times New Roman" panose="02020603050405020304" pitchFamily="18" charset="0"/>
                <a:cs typeface="Times New Roman" panose="02020603050405020304" pitchFamily="18" charset="0"/>
              </a:rPr>
              <a:t>vapor</a:t>
            </a:r>
            <a:r>
              <a:rPr lang="fr-FR" dirty="0" smtClean="0">
                <a:latin typeface="Times New Roman" panose="02020603050405020304" pitchFamily="18" charset="0"/>
                <a:cs typeface="Times New Roman" panose="02020603050405020304" pitchFamily="18" charset="0"/>
              </a:rPr>
              <a:t>, radiative budget </a:t>
            </a:r>
            <a:r>
              <a:rPr lang="fr-FR" dirty="0" err="1" smtClean="0">
                <a:latin typeface="Times New Roman" panose="02020603050405020304" pitchFamily="18" charset="0"/>
                <a:cs typeface="Times New Roman" panose="02020603050405020304" pitchFamily="18" charset="0"/>
              </a:rPr>
              <a:t>products,SST</a:t>
            </a:r>
            <a:r>
              <a:rPr lang="fr-FR" dirty="0" smtClean="0">
                <a:latin typeface="Times New Roman" panose="02020603050405020304" pitchFamily="18" charset="0"/>
                <a:cs typeface="Times New Roman" panose="02020603050405020304" pitchFamily="18" charset="0"/>
              </a:rPr>
              <a:t>, ..</a:t>
            </a:r>
          </a:p>
          <a:p>
            <a:endParaRPr lang="fr-FR" dirty="0" smtClean="0"/>
          </a:p>
          <a:p>
            <a:endParaRPr lang="fr-FR" dirty="0"/>
          </a:p>
        </p:txBody>
      </p:sp>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3975451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stretch>
            <a:fillRect/>
          </a:stretch>
        </p:blipFill>
        <p:spPr>
          <a:xfrm>
            <a:off x="-3430" y="-1131515"/>
            <a:ext cx="12198859" cy="9121030"/>
          </a:xfrm>
          <a:prstGeom prst="rect">
            <a:avLst/>
          </a:prstGeom>
        </p:spPr>
      </p:pic>
      <p:sp>
        <p:nvSpPr>
          <p:cNvPr id="4" name="ZoneTexte 3"/>
          <p:cNvSpPr txBox="1"/>
          <p:nvPr/>
        </p:nvSpPr>
        <p:spPr>
          <a:xfrm>
            <a:off x="-3430" y="0"/>
            <a:ext cx="2171864" cy="3944983"/>
          </a:xfrm>
          <a:prstGeom prst="rect">
            <a:avLst/>
          </a:prstGeom>
          <a:noFill/>
          <a:ln w="57150">
            <a:solidFill>
              <a:srgbClr val="FF0000"/>
            </a:solidFill>
          </a:ln>
        </p:spPr>
        <p:txBody>
          <a:bodyPr wrap="square" rtlCol="0">
            <a:spAutoFit/>
          </a:bodyPr>
          <a:lstStyle/>
          <a:p>
            <a:r>
              <a:rPr lang="en-US" dirty="0" smtClean="0"/>
              <a:t>In 2010, WCRP and GCOS asked for an international approach to ensure </a:t>
            </a:r>
            <a:r>
              <a:rPr lang="en-US" dirty="0" smtClean="0">
                <a:solidFill>
                  <a:srgbClr val="FF0000"/>
                </a:solidFill>
              </a:rPr>
              <a:t>transparency, traceability,</a:t>
            </a:r>
            <a:r>
              <a:rPr lang="en-US" dirty="0" smtClean="0"/>
              <a:t> and sound scientific judgment</a:t>
            </a:r>
          </a:p>
          <a:p>
            <a:r>
              <a:rPr lang="en-US" dirty="0" smtClean="0"/>
              <a:t> in the generation of Essential Climate Variables/Climate Data Records (ECV/CDRs) </a:t>
            </a:r>
          </a:p>
          <a:p>
            <a:endParaRPr lang="fr-FR" dirty="0"/>
          </a:p>
        </p:txBody>
      </p:sp>
      <p:sp>
        <p:nvSpPr>
          <p:cNvPr id="5" name="Espace réservé du pied de page 4"/>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4293748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stretch>
            <a:fillRect/>
          </a:stretch>
        </p:blipFill>
        <p:spPr>
          <a:xfrm>
            <a:off x="-3430" y="-1131515"/>
            <a:ext cx="12198859" cy="9121030"/>
          </a:xfrm>
          <a:prstGeom prst="rect">
            <a:avLst/>
          </a:prstGeom>
        </p:spPr>
      </p:pic>
      <p:sp>
        <p:nvSpPr>
          <p:cNvPr id="3" name="Espace réservé du pied de page 2"/>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3949733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Core</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 climax </a:t>
            </a: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project</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 (FP7): </a:t>
            </a: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Coordinating</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 </a:t>
            </a: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earth</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 observation data validation for </a:t>
            </a: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Re-analysis</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 for </a:t>
            </a:r>
            <a:r>
              <a:rPr lang="fr-FR" sz="3600" dirty="0" err="1" smtClean="0">
                <a:solidFill>
                  <a:schemeClr val="accent1">
                    <a:lumMod val="75000"/>
                  </a:schemeClr>
                </a:solidFill>
                <a:latin typeface="Times New Roman" panose="02020603050405020304" pitchFamily="18" charset="0"/>
                <a:cs typeface="Times New Roman" panose="02020603050405020304" pitchFamily="18" charset="0"/>
              </a:rPr>
              <a:t>Climate</a:t>
            </a:r>
            <a:r>
              <a:rPr lang="fr-FR" sz="3600" dirty="0" smtClean="0">
                <a:solidFill>
                  <a:schemeClr val="accent1">
                    <a:lumMod val="75000"/>
                  </a:schemeClr>
                </a:solidFill>
                <a:latin typeface="Times New Roman" panose="02020603050405020304" pitchFamily="18" charset="0"/>
                <a:cs typeface="Times New Roman" panose="02020603050405020304" pitchFamily="18" charset="0"/>
              </a:rPr>
              <a:t> Services</a:t>
            </a:r>
            <a:endParaRPr lang="fr-FR" sz="36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838200" y="1520688"/>
            <a:ext cx="10515600" cy="5055476"/>
          </a:xfrm>
        </p:spPr>
        <p:txBody>
          <a:bodyPr>
            <a:normAutofit lnSpcReduction="10000"/>
          </a:bodyPr>
          <a:lstStyle/>
          <a:p>
            <a:endParaRPr lang="en-US" dirty="0" smtClean="0"/>
          </a:p>
          <a:p>
            <a:pPr marL="0" indent="0">
              <a:buNone/>
            </a:pPr>
            <a:r>
              <a:rPr lang="en-US" dirty="0" smtClean="0">
                <a:solidFill>
                  <a:schemeClr val="accent1">
                    <a:lumMod val="75000"/>
                  </a:schemeClr>
                </a:solidFill>
                <a:latin typeface="Times New Roman" panose="02020603050405020304" pitchFamily="18" charset="0"/>
                <a:cs typeface="Times New Roman" panose="02020603050405020304" pitchFamily="18" charset="0"/>
              </a:rPr>
              <a:t>Objectives of the project:</a:t>
            </a:r>
          </a:p>
          <a:p>
            <a:pPr marL="0" indent="0">
              <a:buNone/>
            </a:pPr>
            <a:endParaRPr lang="en-US" dirty="0">
              <a:latin typeface="Times New Roman" panose="02020603050405020304" pitchFamily="18" charset="0"/>
              <a:cs typeface="Times New Roman" panose="02020603050405020304" pitchFamily="18" charset="0"/>
            </a:endParaRPr>
          </a:p>
          <a:p>
            <a:pPr lvl="1"/>
            <a:r>
              <a:rPr lang="en-US" dirty="0" smtClean="0">
                <a:latin typeface="Times New Roman" panose="02020603050405020304" pitchFamily="18" charset="0"/>
                <a:cs typeface="Times New Roman" panose="02020603050405020304" pitchFamily="18" charset="0"/>
              </a:rPr>
              <a:t>Coordinate </a:t>
            </a:r>
            <a:r>
              <a:rPr lang="en-US" dirty="0">
                <a:latin typeface="Times New Roman" panose="02020603050405020304" pitchFamily="18" charset="0"/>
                <a:cs typeface="Times New Roman" panose="02020603050405020304" pitchFamily="18" charset="0"/>
              </a:rPr>
              <a:t>with COPERNICUS on-going activities and contribute to the formulation of the COPERNICUS climate service </a:t>
            </a:r>
            <a:r>
              <a:rPr lang="en-US" dirty="0" smtClean="0">
                <a:latin typeface="Times New Roman" panose="02020603050405020304" pitchFamily="18" charset="0"/>
                <a:cs typeface="Times New Roman" panose="02020603050405020304" pitchFamily="18" charset="0"/>
              </a:rPr>
              <a:t>theme</a:t>
            </a:r>
          </a:p>
          <a:p>
            <a:pPr lvl="1"/>
            <a:r>
              <a:rPr lang="en-US" dirty="0" smtClean="0">
                <a:latin typeface="Times New Roman" panose="02020603050405020304" pitchFamily="18" charset="0"/>
                <a:cs typeface="Times New Roman" panose="02020603050405020304" pitchFamily="18" charset="0"/>
              </a:rPr>
              <a:t>Propose </a:t>
            </a:r>
            <a:r>
              <a:rPr lang="en-US" dirty="0">
                <a:latin typeface="Times New Roman" panose="02020603050405020304" pitchFamily="18" charset="0"/>
                <a:cs typeface="Times New Roman" panose="02020603050405020304" pitchFamily="18" charset="0"/>
              </a:rPr>
              <a:t>a structured process for delivering ECVs through the </a:t>
            </a:r>
            <a:r>
              <a:rPr lang="en-US" dirty="0">
                <a:solidFill>
                  <a:srgbClr val="FF0000"/>
                </a:solidFill>
                <a:latin typeface="Times New Roman" panose="02020603050405020304" pitchFamily="18" charset="0"/>
                <a:cs typeface="Times New Roman" panose="02020603050405020304" pitchFamily="18" charset="0"/>
              </a:rPr>
              <a:t>stepped and quality controlled elaboration of Climate Data Records </a:t>
            </a:r>
            <a:r>
              <a:rPr lang="en-US" dirty="0">
                <a:latin typeface="Times New Roman" panose="02020603050405020304" pitchFamily="18" charset="0"/>
                <a:cs typeface="Times New Roman" panose="02020603050405020304" pitchFamily="18" charset="0"/>
              </a:rPr>
              <a:t>(CDR), the latter being derived from </a:t>
            </a:r>
            <a:r>
              <a:rPr lang="en-US" dirty="0" err="1">
                <a:latin typeface="Times New Roman" panose="02020603050405020304" pitchFamily="18" charset="0"/>
                <a:cs typeface="Times New Roman" panose="02020603050405020304" pitchFamily="18" charset="0"/>
              </a:rPr>
              <a:t>prioritisation</a:t>
            </a:r>
            <a:r>
              <a:rPr lang="en-US" dirty="0">
                <a:latin typeface="Times New Roman" panose="02020603050405020304" pitchFamily="18" charset="0"/>
                <a:cs typeface="Times New Roman" panose="02020603050405020304" pitchFamily="18" charset="0"/>
              </a:rPr>
              <a:t> of the most appropriate input data sets</a:t>
            </a:r>
          </a:p>
          <a:p>
            <a:pPr lvl="1"/>
            <a:r>
              <a:rPr lang="en-US" dirty="0">
                <a:latin typeface="Times New Roman" panose="02020603050405020304" pitchFamily="18" charset="0"/>
                <a:cs typeface="Times New Roman" panose="02020603050405020304" pitchFamily="18" charset="0"/>
              </a:rPr>
              <a:t>Propose a </a:t>
            </a:r>
            <a:r>
              <a:rPr lang="en-US" dirty="0">
                <a:solidFill>
                  <a:srgbClr val="FF0000"/>
                </a:solidFill>
                <a:latin typeface="Times New Roman" panose="02020603050405020304" pitchFamily="18" charset="0"/>
                <a:cs typeface="Times New Roman" panose="02020603050405020304" pitchFamily="18" charset="0"/>
              </a:rPr>
              <a:t>validation process aiming at qualifying the accuracy </a:t>
            </a:r>
            <a:r>
              <a:rPr lang="en-US" dirty="0">
                <a:latin typeface="Times New Roman" panose="02020603050405020304" pitchFamily="18" charset="0"/>
                <a:cs typeface="Times New Roman" panose="02020603050405020304" pitchFamily="18" charset="0"/>
              </a:rPr>
              <a:t>of the climate variables </a:t>
            </a:r>
            <a:endParaRPr lang="en-US" dirty="0" smtClean="0">
              <a:latin typeface="Times New Roman" panose="02020603050405020304" pitchFamily="18" charset="0"/>
              <a:cs typeface="Times New Roman" panose="02020603050405020304" pitchFamily="18" charset="0"/>
            </a:endParaRPr>
          </a:p>
          <a:p>
            <a:pPr lvl="1"/>
            <a:r>
              <a:rPr lang="en-US" dirty="0" smtClean="0">
                <a:latin typeface="Times New Roman" panose="02020603050405020304" pitchFamily="18" charset="0"/>
                <a:cs typeface="Times New Roman" panose="02020603050405020304" pitchFamily="18" charset="0"/>
              </a:rPr>
              <a:t>Propose </a:t>
            </a:r>
            <a:r>
              <a:rPr lang="en-US" dirty="0">
                <a:latin typeface="Times New Roman" panose="02020603050405020304" pitchFamily="18" charset="0"/>
                <a:cs typeface="Times New Roman" panose="02020603050405020304" pitchFamily="18" charset="0"/>
              </a:rPr>
              <a:t>a feedback mechanism ensuring that the results of the re-analysis process get appropriately reflected into updates of the CDR</a:t>
            </a:r>
          </a:p>
          <a:p>
            <a:pPr lvl="1"/>
            <a:r>
              <a:rPr lang="en-US" dirty="0">
                <a:latin typeface="Times New Roman" panose="02020603050405020304" pitchFamily="18" charset="0"/>
                <a:cs typeface="Times New Roman" panose="02020603050405020304" pitchFamily="18" charset="0"/>
              </a:rPr>
              <a:t>Propose a process to compare </a:t>
            </a:r>
            <a:r>
              <a:rPr lang="en-US" dirty="0" err="1">
                <a:latin typeface="Times New Roman" panose="02020603050405020304" pitchFamily="18" charset="0"/>
                <a:cs typeface="Times New Roman" panose="02020603050405020304" pitchFamily="18" charset="0"/>
              </a:rPr>
              <a:t>reanalyses</a:t>
            </a:r>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Espace réservé du pied de page 3"/>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3711869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03868"/>
            <a:ext cx="10515600" cy="424015"/>
          </a:xfrm>
        </p:spPr>
        <p:txBody>
          <a:bodyPr>
            <a:normAutofit fontScale="90000"/>
          </a:bodyPr>
          <a:lstStyle/>
          <a:p>
            <a:r>
              <a:rPr lang="fr-FR" dirty="0"/>
              <a:t/>
            </a:r>
            <a:br>
              <a:rPr lang="fr-FR" dirty="0"/>
            </a:br>
            <a:r>
              <a:rPr lang="fr-FR" sz="4000" dirty="0" err="1">
                <a:solidFill>
                  <a:schemeClr val="accent1">
                    <a:lumMod val="75000"/>
                  </a:schemeClr>
                </a:solidFill>
                <a:latin typeface="Times New Roman" panose="02020603050405020304" pitchFamily="18" charset="0"/>
                <a:cs typeface="Times New Roman" panose="02020603050405020304" pitchFamily="18" charset="0"/>
              </a:rPr>
              <a:t>Core</a:t>
            </a:r>
            <a:r>
              <a:rPr lang="fr-FR" sz="4000" dirty="0">
                <a:solidFill>
                  <a:schemeClr val="accent1">
                    <a:lumMod val="75000"/>
                  </a:schemeClr>
                </a:solidFill>
                <a:latin typeface="Times New Roman" panose="02020603050405020304" pitchFamily="18" charset="0"/>
                <a:cs typeface="Times New Roman" panose="02020603050405020304" pitchFamily="18" charset="0"/>
              </a:rPr>
              <a:t>-Climax: System </a:t>
            </a:r>
            <a:r>
              <a:rPr lang="fr-FR" sz="4000" dirty="0" err="1">
                <a:solidFill>
                  <a:schemeClr val="accent1">
                    <a:lumMod val="75000"/>
                  </a:schemeClr>
                </a:solidFill>
                <a:latin typeface="Times New Roman" panose="02020603050405020304" pitchFamily="18" charset="0"/>
                <a:cs typeface="Times New Roman" panose="02020603050405020304" pitchFamily="18" charset="0"/>
              </a:rPr>
              <a:t>Maturity</a:t>
            </a:r>
            <a:r>
              <a:rPr lang="fr-FR" sz="4000" dirty="0">
                <a:solidFill>
                  <a:schemeClr val="accent1">
                    <a:lumMod val="75000"/>
                  </a:schemeClr>
                </a:solidFill>
                <a:latin typeface="Times New Roman" panose="02020603050405020304" pitchFamily="18" charset="0"/>
                <a:cs typeface="Times New Roman" panose="02020603050405020304" pitchFamily="18" charset="0"/>
              </a:rPr>
              <a:t> Matrix </a:t>
            </a: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136480178"/>
              </p:ext>
            </p:extLst>
          </p:nvPr>
        </p:nvGraphicFramePr>
        <p:xfrm>
          <a:off x="195943" y="921558"/>
          <a:ext cx="11716309" cy="5078410"/>
        </p:xfrm>
        <a:graphic>
          <a:graphicData uri="http://schemas.openxmlformats.org/drawingml/2006/table">
            <a:tbl>
              <a:tblPr/>
              <a:tblGrid>
                <a:gridCol w="720565"/>
                <a:gridCol w="1358172"/>
                <a:gridCol w="1699493"/>
                <a:gridCol w="1981557"/>
                <a:gridCol w="2228067"/>
                <a:gridCol w="2228067"/>
                <a:gridCol w="1500388"/>
              </a:tblGrid>
              <a:tr h="409440">
                <a:tc>
                  <a:txBody>
                    <a:bodyPr/>
                    <a:lstStyle/>
                    <a:p>
                      <a:pPr algn="ctr" rtl="0" fontAlgn="ctr"/>
                      <a:r>
                        <a:rPr lang="fr-FR" sz="700" b="1" i="0" u="none" strike="noStrike" dirty="0" err="1">
                          <a:solidFill>
                            <a:srgbClr val="000000"/>
                          </a:solidFill>
                          <a:effectLst/>
                          <a:latin typeface="Times New Roman" panose="02020603050405020304" pitchFamily="18" charset="0"/>
                        </a:rPr>
                        <a:t>Maturity</a:t>
                      </a:r>
                      <a:r>
                        <a:rPr lang="fr-FR" sz="700" b="0" i="0" u="none" strike="noStrike" dirty="0">
                          <a:solidFill>
                            <a:srgbClr val="800080"/>
                          </a:solidFill>
                          <a:effectLst/>
                          <a:latin typeface="Times New Roman" panose="02020603050405020304" pitchFamily="18" charset="0"/>
                        </a:rPr>
                        <a:t> </a:t>
                      </a:r>
                      <a:endParaRPr lang="fr-FR" sz="700" b="1" i="0" u="none" strike="noStrike" dirty="0">
                        <a:solidFill>
                          <a:srgbClr val="000000"/>
                        </a:solidFill>
                        <a:effectLst/>
                        <a:latin typeface="Times New Roman" panose="02020603050405020304" pitchFamily="18" charset="0"/>
                      </a:endParaRP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SOFTWARE READINESS</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METADATA</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USER DOCUMENTATION</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UNCERTAINTY CHARACTERISATION</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PUBLIC ACCESS, </a:t>
                      </a:r>
                      <a:br>
                        <a:rPr lang="fr-FR" sz="600" b="1" i="0" u="none" strike="noStrike" dirty="0">
                          <a:solidFill>
                            <a:srgbClr val="000000"/>
                          </a:solidFill>
                          <a:effectLst/>
                          <a:latin typeface="Times New Roman" panose="02020603050405020304" pitchFamily="18" charset="0"/>
                        </a:rPr>
                      </a:br>
                      <a:r>
                        <a:rPr lang="fr-FR" sz="600" b="1" i="0" u="none" strike="noStrike" dirty="0">
                          <a:solidFill>
                            <a:srgbClr val="000000"/>
                          </a:solidFill>
                          <a:effectLst/>
                          <a:latin typeface="Times New Roman" panose="02020603050405020304" pitchFamily="18" charset="0"/>
                        </a:rPr>
                        <a:t>FEEDBACK, UPDATE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1" i="0" u="none" strike="noStrike" dirty="0">
                          <a:solidFill>
                            <a:srgbClr val="000000"/>
                          </a:solidFill>
                          <a:effectLst/>
                          <a:latin typeface="Times New Roman" panose="02020603050405020304" pitchFamily="18" charset="0"/>
                        </a:rPr>
                        <a:t>USAGE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r>
              <a:tr h="747287">
                <a:tc>
                  <a:txBody>
                    <a:bodyPr/>
                    <a:lstStyle/>
                    <a:p>
                      <a:pPr algn="ctr" rtl="0" fontAlgn="ctr"/>
                      <a:r>
                        <a:rPr lang="fr-FR" sz="600" b="1" i="0" u="none" strike="noStrike">
                          <a:solidFill>
                            <a:srgbClr val="000000"/>
                          </a:solidFill>
                          <a:effectLst/>
                          <a:latin typeface="Times New Roman" panose="02020603050405020304" pitchFamily="18" charset="0"/>
                        </a:rPr>
                        <a:t>1</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6B9B8"/>
                    </a:solidFill>
                  </a:tcPr>
                </a:tc>
                <a:tc>
                  <a:txBody>
                    <a:bodyPr/>
                    <a:lstStyle/>
                    <a:p>
                      <a:pPr algn="ctr" rtl="0" fontAlgn="ctr"/>
                      <a:r>
                        <a:rPr lang="fr-FR" sz="600" b="0" i="0" u="none" strike="noStrike">
                          <a:solidFill>
                            <a:srgbClr val="000000"/>
                          </a:solidFill>
                          <a:effectLst/>
                          <a:latin typeface="Times New Roman" panose="02020603050405020304" pitchFamily="18" charset="0"/>
                        </a:rPr>
                        <a:t>Conceptual development</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None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Limited scientific description of the methodology available from PI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None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Restricted  availability from PI</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None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r>
              <a:tr h="646302">
                <a:tc>
                  <a:txBody>
                    <a:bodyPr/>
                    <a:lstStyle/>
                    <a:p>
                      <a:pPr algn="ctr" rtl="0" fontAlgn="ctr"/>
                      <a:r>
                        <a:rPr lang="fr-FR" sz="600" b="1" i="0" u="none" strike="noStrike">
                          <a:solidFill>
                            <a:srgbClr val="000000"/>
                          </a:solidFill>
                          <a:effectLst/>
                          <a:latin typeface="Times New Roman" panose="02020603050405020304" pitchFamily="18" charset="0"/>
                        </a:rPr>
                        <a:t>2</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6B8B7"/>
                    </a:solidFill>
                  </a:tcPr>
                </a:tc>
                <a:tc>
                  <a:txBody>
                    <a:bodyPr/>
                    <a:lstStyle/>
                    <a:p>
                      <a:pPr algn="ctr" rtl="0" fontAlgn="ctr"/>
                      <a:r>
                        <a:rPr lang="fr-FR" sz="600" b="0" i="0" u="none" strike="noStrike">
                          <a:solidFill>
                            <a:srgbClr val="000000"/>
                          </a:solidFill>
                          <a:effectLst/>
                          <a:latin typeface="Times New Roman" panose="02020603050405020304" pitchFamily="18" charset="0"/>
                        </a:rPr>
                        <a:t>Research grade code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Research grade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Comprehensive scientific description of the methodology, report on limited validation, and limited product user guide available from PI; paper on methodology is sumitted for peer-review</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Standard uncertainty nomenclature is idenitified or defined; limited validation done; limited information on uncertainty available</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Data avaliable from PI, feedback through scientific exchange, irregular updates by PI</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Research: Benefits for  applications  identified</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DSS: Potential benefits identified</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r>
              <a:tr h="706892">
                <a:tc>
                  <a:txBody>
                    <a:bodyPr/>
                    <a:lstStyle/>
                    <a:p>
                      <a:pPr algn="ctr" rtl="0" fontAlgn="ctr"/>
                      <a:r>
                        <a:rPr lang="fr-FR" sz="600" b="1" i="0" u="none" strike="noStrike">
                          <a:solidFill>
                            <a:srgbClr val="000000"/>
                          </a:solidFill>
                          <a:effectLst/>
                          <a:latin typeface="Times New Roman" panose="02020603050405020304" pitchFamily="18" charset="0"/>
                        </a:rPr>
                        <a:t>3</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FF35B"/>
                    </a:solidFill>
                  </a:tcPr>
                </a:tc>
                <a:tc>
                  <a:txBody>
                    <a:bodyPr/>
                    <a:lstStyle/>
                    <a:p>
                      <a:pPr algn="ctr" rtl="0" fontAlgn="ctr"/>
                      <a:r>
                        <a:rPr lang="en-US" sz="600" b="0" i="0" u="none" strike="noStrike">
                          <a:solidFill>
                            <a:srgbClr val="000000"/>
                          </a:solidFill>
                          <a:effectLst/>
                          <a:latin typeface="Times New Roman" panose="02020603050405020304" pitchFamily="18" charset="0"/>
                        </a:rPr>
                        <a:t>Research code with partially applied  standards; code contains header and comments, and a README file; PI affirms portability, numerical reproducibility and no security problems</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Standards defined or identified; sufficient to use and understand the data and extract discovery metadata</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2 + paper on methodology published; comprehensive validation report available from PI and a paper on validation is submitted; comprehensive user guide is available from PI; Limited description of operations cocept available from PI</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2 + standard nomenclature applied; validation extended to full product data coverage, comprehensive information on uncertainty available; methods for automated monitoring defined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Data and documentation publically available from PI, feedback through scientifc exchange, irregular updates by PI</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 Research: Benefits for applications demonstrated.</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DSS: Use occuring and benefits emerging</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r>
              <a:tr h="706892">
                <a:tc>
                  <a:txBody>
                    <a:bodyPr/>
                    <a:lstStyle/>
                    <a:p>
                      <a:pPr algn="ctr" rtl="0" fontAlgn="ctr"/>
                      <a:r>
                        <a:rPr lang="fr-FR" sz="600" b="1" i="0" u="none" strike="noStrike">
                          <a:solidFill>
                            <a:srgbClr val="000000"/>
                          </a:solidFill>
                          <a:effectLst/>
                          <a:latin typeface="Times New Roman" panose="02020603050405020304" pitchFamily="18" charset="0"/>
                        </a:rPr>
                        <a:t>4</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FF35B"/>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3 + draft software installation/user manual available; 3rd party affirms  portability and numerical reproducibility; passes data providers security review</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dirty="0">
                          <a:solidFill>
                            <a:srgbClr val="000000"/>
                          </a:solidFill>
                          <a:effectLst/>
                          <a:latin typeface="Times New Roman" panose="02020603050405020304" pitchFamily="18" charset="0"/>
                        </a:rPr>
                        <a:t>Score 3 + standards systematically applied; meets international standards for the data set; enhanced discovery metadata; limited location level metadata</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Score 3 + comprehensive scientific description available from data provider; report on inter comparison available from PI; paper on validation published; user guide available from data provider; comprehensive description of operations concept available from PI</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3 + procedures to establish SI traceability are defined; (inter)comparison against corresponding CDRs (other methods, models, etc); quantitative estimates of uncertainty provided within the product characterising more or less uncertain data points; automated monitoring partially implemented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Data record and documentation available from data provider and under data provider's version control; Data provider establishes feedback mechanism; regular updates by PI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3 +</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Research: Citations on product usage in occurring</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DSS: societal and economical benefits discussed</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r>
              <a:tr h="814609">
                <a:tc>
                  <a:txBody>
                    <a:bodyPr/>
                    <a:lstStyle/>
                    <a:p>
                      <a:pPr algn="ctr" rtl="0" fontAlgn="ctr"/>
                      <a:r>
                        <a:rPr lang="fr-FR" sz="600" b="1" i="0" u="none" strike="noStrike">
                          <a:solidFill>
                            <a:srgbClr val="000000"/>
                          </a:solidFill>
                          <a:effectLst/>
                          <a:latin typeface="Times New Roman" panose="02020603050405020304" pitchFamily="18" charset="0"/>
                        </a:rPr>
                        <a:t>5</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7E4BC"/>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4 + operational code following standards, actions to achieve full compliance are defined; software installation/user manual complete; 3rd party installs the code operationally</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4+ fully compliant with standards; complete discovery metadata; complete location level metadata</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4 + comprehensive scientific description maintained by data provider; report on data assessment results exists; user guide is regularly updated with updates on product and validation; description on practical implementation is available from data provider</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Score 4 + SI traceability partly established; data provider participated in one inter-national data assessment; comprehensive validation of the quantitative uncertainty estimates; automated quality monitoring fully implemented (all production levels)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4 +  soure code archived by Data Provider; feedback mechanism and international data quality assessment are considered in periodic data record updates by Data Provider</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4+</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Research:  product becomes reference for certain applications</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DSS: Societal and economic benefits are demonstrated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r>
              <a:tr h="935791">
                <a:tc>
                  <a:txBody>
                    <a:bodyPr/>
                    <a:lstStyle/>
                    <a:p>
                      <a:pPr algn="ctr" rtl="0" fontAlgn="ctr"/>
                      <a:r>
                        <a:rPr lang="fr-FR" sz="600" b="1" i="0" u="none" strike="noStrike">
                          <a:solidFill>
                            <a:srgbClr val="000000"/>
                          </a:solidFill>
                          <a:effectLst/>
                          <a:latin typeface="Times New Roman" panose="02020603050405020304" pitchFamily="18" charset="0"/>
                        </a:rPr>
                        <a:t>6</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E4BC"/>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5 + fully compliant with standards; Turnkey System</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fr-FR" sz="600" b="0" i="0" u="none" strike="noStrike">
                          <a:solidFill>
                            <a:srgbClr val="000000"/>
                          </a:solidFill>
                          <a:effectLst/>
                          <a:latin typeface="Times New Roman" panose="02020603050405020304" pitchFamily="18" charset="0"/>
                        </a:rPr>
                        <a:t>Score 5 + regularly updated</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5 + journal papers on product updates are and more comprehensive validation and validation of quantitative uncertainty estimates are published; operations concept regularly updated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5 + SI traceability established; data provider participated in multiple inter-national data assessment and incorporating feedbacks into the product development cycle; temporal and spatial error covariance quantified;  Automated monitoring in place with results fed back to other accessible information, e.g. meta data or documentation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5 +  source code available to the public and capability for continuous data provisions established (ICDR)</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EEF3"/>
                    </a:solidFill>
                  </a:tcPr>
                </a:tc>
                <a:tc>
                  <a:txBody>
                    <a:bodyPr/>
                    <a:lstStyle/>
                    <a:p>
                      <a:pPr algn="ctr" rtl="0" fontAlgn="ctr"/>
                      <a:r>
                        <a:rPr lang="en-US" sz="600" b="0" i="0" u="none" strike="noStrike">
                          <a:solidFill>
                            <a:srgbClr val="000000"/>
                          </a:solidFill>
                          <a:effectLst/>
                          <a:latin typeface="Times New Roman" panose="02020603050405020304" pitchFamily="18" charset="0"/>
                        </a:rPr>
                        <a:t>Score 5 + </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Research: Product and its applications becomes references  in multiple research field</a:t>
                      </a:r>
                      <a:br>
                        <a:rPr lang="en-US" sz="600" b="0" i="0" u="none" strike="noStrike">
                          <a:solidFill>
                            <a:srgbClr val="000000"/>
                          </a:solidFill>
                          <a:effectLst/>
                          <a:latin typeface="Times New Roman" panose="02020603050405020304" pitchFamily="18" charset="0"/>
                        </a:rPr>
                      </a:br>
                      <a:r>
                        <a:rPr lang="en-US" sz="600" b="0" i="0" u="none" strike="noStrike">
                          <a:solidFill>
                            <a:srgbClr val="000000"/>
                          </a:solidFill>
                          <a:effectLst/>
                          <a:latin typeface="Times New Roman" panose="02020603050405020304" pitchFamily="18" charset="0"/>
                        </a:rPr>
                        <a:t>DSS: Influence on decision and policy making demonstrated </a:t>
                      </a:r>
                    </a:p>
                  </a:txBody>
                  <a:tcPr marL="5893" marR="5893" marT="589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EF3"/>
                    </a:solidFill>
                  </a:tcPr>
                </a:tc>
              </a:tr>
              <a:tr h="111197">
                <a:tc>
                  <a:txBody>
                    <a:bodyPr/>
                    <a:lstStyle/>
                    <a:p>
                      <a:pPr algn="ctr" rtl="0" fontAlgn="ctr"/>
                      <a:r>
                        <a:rPr lang="fr-FR" sz="600" b="1" i="0" u="none" strike="noStrike">
                          <a:solidFill>
                            <a:srgbClr val="000000"/>
                          </a:solidFill>
                          <a:effectLst/>
                          <a:latin typeface="Times New Roman" panose="02020603050405020304" pitchFamily="18" charset="0"/>
                        </a:rPr>
                        <a:t> </a:t>
                      </a:r>
                    </a:p>
                  </a:txBody>
                  <a:tcPr marL="5893" marR="5893" marT="5893"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c>
                  <a:txBody>
                    <a:bodyPr/>
                    <a:lstStyle/>
                    <a:p>
                      <a:pPr algn="ctr" rtl="0" fontAlgn="ctr"/>
                      <a:r>
                        <a:rPr lang="fr-FR" sz="600" b="0" i="0" u="none" strike="noStrike">
                          <a:solidFill>
                            <a:srgbClr val="000000"/>
                          </a:solidFill>
                          <a:effectLst/>
                          <a:latin typeface="Times New Roman" panose="02020603050405020304" pitchFamily="18" charset="0"/>
                        </a:rPr>
                        <a:t> </a:t>
                      </a:r>
                    </a:p>
                  </a:txBody>
                  <a:tcPr marL="5893" marR="5893" marT="5893"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c>
                  <a:txBody>
                    <a:bodyPr/>
                    <a:lstStyle/>
                    <a:p>
                      <a:pPr algn="ctr" rtl="0" fontAlgn="ctr"/>
                      <a:r>
                        <a:rPr lang="fr-FR" sz="600" b="0" i="0" u="none" strike="noStrike" dirty="0">
                          <a:solidFill>
                            <a:srgbClr val="000000"/>
                          </a:solidFill>
                          <a:effectLst/>
                          <a:latin typeface="Times New Roman" panose="02020603050405020304" pitchFamily="18" charset="0"/>
                        </a:rPr>
                        <a:t> </a:t>
                      </a:r>
                    </a:p>
                  </a:txBody>
                  <a:tcPr marL="5893" marR="5893" marT="5893"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c>
                  <a:txBody>
                    <a:bodyPr/>
                    <a:lstStyle/>
                    <a:p>
                      <a:pPr algn="ctr" rtl="0" fontAlgn="ctr"/>
                      <a:r>
                        <a:rPr lang="fr-FR" sz="600" b="0" i="0" u="none" strike="noStrike" dirty="0">
                          <a:solidFill>
                            <a:srgbClr val="000000"/>
                          </a:solidFill>
                          <a:effectLst/>
                          <a:latin typeface="Times New Roman" panose="02020603050405020304" pitchFamily="18" charset="0"/>
                        </a:rPr>
                        <a:t> </a:t>
                      </a:r>
                    </a:p>
                  </a:txBody>
                  <a:tcPr marL="5893" marR="5893" marT="5893"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c>
                  <a:txBody>
                    <a:bodyPr/>
                    <a:lstStyle/>
                    <a:p>
                      <a:pPr algn="ctr" rtl="0" fontAlgn="ctr"/>
                      <a:r>
                        <a:rPr lang="fr-FR" sz="600" b="0" i="0" u="none" strike="noStrike">
                          <a:solidFill>
                            <a:srgbClr val="000000"/>
                          </a:solidFill>
                          <a:effectLst/>
                          <a:latin typeface="Times New Roman" panose="02020603050405020304" pitchFamily="18" charset="0"/>
                        </a:rPr>
                        <a:t> </a:t>
                      </a:r>
                    </a:p>
                  </a:txBody>
                  <a:tcPr marL="5893" marR="5893" marT="5893"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c>
                  <a:txBody>
                    <a:bodyPr/>
                    <a:lstStyle/>
                    <a:p>
                      <a:pPr algn="ctr" rtl="0" fontAlgn="ctr"/>
                      <a:r>
                        <a:rPr lang="fr-FR" sz="600" b="0" i="0" u="none" strike="noStrike">
                          <a:solidFill>
                            <a:srgbClr val="000000"/>
                          </a:solidFill>
                          <a:effectLst/>
                          <a:latin typeface="Times New Roman" panose="02020603050405020304" pitchFamily="18" charset="0"/>
                        </a:rPr>
                        <a:t> </a:t>
                      </a:r>
                    </a:p>
                  </a:txBody>
                  <a:tcPr marL="5893" marR="5893" marT="5893"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c>
                  <a:txBody>
                    <a:bodyPr/>
                    <a:lstStyle/>
                    <a:p>
                      <a:pPr algn="ctr" rtl="0" fontAlgn="ctr"/>
                      <a:r>
                        <a:rPr lang="fr-FR" sz="600" b="0" i="0" u="none" strike="noStrike" dirty="0">
                          <a:solidFill>
                            <a:srgbClr val="000000"/>
                          </a:solidFill>
                          <a:effectLst/>
                          <a:latin typeface="Times New Roman" panose="02020603050405020304" pitchFamily="18" charset="0"/>
                        </a:rPr>
                        <a:t> </a:t>
                      </a:r>
                    </a:p>
                  </a:txBody>
                  <a:tcPr marL="5893" marR="5893" marT="5893"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r>
            </a:tbl>
          </a:graphicData>
        </a:graphic>
      </p:graphicFrame>
      <p:sp>
        <p:nvSpPr>
          <p:cNvPr id="7" name="Espace réservé du pied de page 6"/>
          <p:cNvSpPr>
            <a:spLocks noGrp="1"/>
          </p:cNvSpPr>
          <p:nvPr>
            <p:ph type="ftr" sz="quarter" idx="11"/>
          </p:nvPr>
        </p:nvSpPr>
        <p:spPr/>
        <p:txBody>
          <a:bodyPr/>
          <a:lstStyle/>
          <a:p>
            <a:r>
              <a:rPr lang="fr-FR" smtClean="0"/>
              <a:t>Groupe tendances et variabliltés, pôle observation, 12/02/2015</a:t>
            </a:r>
            <a:endParaRPr lang="fr-FR"/>
          </a:p>
        </p:txBody>
      </p:sp>
    </p:spTree>
    <p:extLst>
      <p:ext uri="{BB962C8B-B14F-4D97-AF65-F5344CB8AC3E}">
        <p14:creationId xmlns:p14="http://schemas.microsoft.com/office/powerpoint/2010/main" val="3762493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2354</TotalTime>
  <Words>2033</Words>
  <Application>Microsoft Office PowerPoint</Application>
  <PresentationFormat>Grand écran</PresentationFormat>
  <Paragraphs>248</Paragraphs>
  <Slides>13</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Calibri Light</vt:lpstr>
      <vt:lpstr>Times New Roman</vt:lpstr>
      <vt:lpstr>Wingdings</vt:lpstr>
      <vt:lpstr>Thème Office</vt:lpstr>
      <vt:lpstr>Présentation PowerPoint</vt:lpstr>
      <vt:lpstr>Présentation PowerPoint</vt:lpstr>
      <vt:lpstr>Présentation PowerPoint</vt:lpstr>
      <vt:lpstr>Qui produit les FCDR/TCDR?</vt:lpstr>
      <vt:lpstr>Quelques exemples de distribution de CDR</vt:lpstr>
      <vt:lpstr>Présentation PowerPoint</vt:lpstr>
      <vt:lpstr>Présentation PowerPoint</vt:lpstr>
      <vt:lpstr>Core climax project (FP7): Coordinating earth observation data validation for Re-analysis for Climate Services</vt:lpstr>
      <vt:lpstr> Core-Climax: System Maturity Matrix </vt:lpstr>
      <vt:lpstr>Présentation PowerPoint</vt:lpstr>
      <vt:lpstr>Présentation PowerPoint</vt:lpstr>
      <vt:lpstr> </vt:lpstr>
      <vt:lpstr>Questions autour des réanalyses météo à l’IPSL</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Sophie Cloché</dc:creator>
  <cp:lastModifiedBy>Sophie Cloché</cp:lastModifiedBy>
  <cp:revision>114</cp:revision>
  <cp:lastPrinted>2015-02-10T17:13:03Z</cp:lastPrinted>
  <dcterms:created xsi:type="dcterms:W3CDTF">2015-02-09T12:55:45Z</dcterms:created>
  <dcterms:modified xsi:type="dcterms:W3CDTF">2015-02-11T21:08:03Z</dcterms:modified>
</cp:coreProperties>
</file>