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83" d="100"/>
          <a:sy n="183" d="100"/>
        </p:scale>
        <p:origin x="-9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55E18-C1C1-DB40-BE63-DA0D09D9C6F4}" type="datetimeFigureOut">
              <a:rPr lang="fr-FR" smtClean="0"/>
              <a:t>28/05/15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D7E3F-0FDE-E64E-B5AF-86F38DBFAA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6050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55E18-C1C1-DB40-BE63-DA0D09D9C6F4}" type="datetimeFigureOut">
              <a:rPr lang="fr-FR" smtClean="0"/>
              <a:t>28/05/15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D7E3F-0FDE-E64E-B5AF-86F38DBFAA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0922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55E18-C1C1-DB40-BE63-DA0D09D9C6F4}" type="datetimeFigureOut">
              <a:rPr lang="fr-FR" smtClean="0"/>
              <a:t>28/05/15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D7E3F-0FDE-E64E-B5AF-86F38DBFAA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6716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55E18-C1C1-DB40-BE63-DA0D09D9C6F4}" type="datetimeFigureOut">
              <a:rPr lang="fr-FR" smtClean="0"/>
              <a:t>28/05/15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D7E3F-0FDE-E64E-B5AF-86F38DBFAA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5492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55E18-C1C1-DB40-BE63-DA0D09D9C6F4}" type="datetimeFigureOut">
              <a:rPr lang="fr-FR" smtClean="0"/>
              <a:t>28/05/15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D7E3F-0FDE-E64E-B5AF-86F38DBFAA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2351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55E18-C1C1-DB40-BE63-DA0D09D9C6F4}" type="datetimeFigureOut">
              <a:rPr lang="fr-FR" smtClean="0"/>
              <a:t>28/05/15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D7E3F-0FDE-E64E-B5AF-86F38DBFAA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0513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55E18-C1C1-DB40-BE63-DA0D09D9C6F4}" type="datetimeFigureOut">
              <a:rPr lang="fr-FR" smtClean="0"/>
              <a:t>28/05/15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D7E3F-0FDE-E64E-B5AF-86F38DBFAA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5583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55E18-C1C1-DB40-BE63-DA0D09D9C6F4}" type="datetimeFigureOut">
              <a:rPr lang="fr-FR" smtClean="0"/>
              <a:t>28/05/15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D7E3F-0FDE-E64E-B5AF-86F38DBFAA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48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55E18-C1C1-DB40-BE63-DA0D09D9C6F4}" type="datetimeFigureOut">
              <a:rPr lang="fr-FR" smtClean="0"/>
              <a:t>28/05/15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D7E3F-0FDE-E64E-B5AF-86F38DBFAA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0173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55E18-C1C1-DB40-BE63-DA0D09D9C6F4}" type="datetimeFigureOut">
              <a:rPr lang="fr-FR" smtClean="0"/>
              <a:t>28/05/15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D7E3F-0FDE-E64E-B5AF-86F38DBFAA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6945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55E18-C1C1-DB40-BE63-DA0D09D9C6F4}" type="datetimeFigureOut">
              <a:rPr lang="fr-FR" smtClean="0"/>
              <a:t>28/05/15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D7E3F-0FDE-E64E-B5AF-86F38DBFAA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5927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E55E18-C1C1-DB40-BE63-DA0D09D9C6F4}" type="datetimeFigureOut">
              <a:rPr lang="fr-FR" smtClean="0"/>
              <a:t>28/05/15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D7E3F-0FDE-E64E-B5AF-86F38DBFAA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6532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665659"/>
            <a:ext cx="7772400" cy="1470025"/>
          </a:xfrm>
        </p:spPr>
        <p:txBody>
          <a:bodyPr/>
          <a:lstStyle/>
          <a:p>
            <a:r>
              <a:rPr lang="fr-FR" dirty="0" smtClean="0"/>
              <a:t>SIRTA-</a:t>
            </a:r>
            <a:r>
              <a:rPr lang="fr-FR" i="1" dirty="0" smtClean="0">
                <a:solidFill>
                  <a:srgbClr val="FF0000"/>
                </a:solidFill>
              </a:rPr>
              <a:t>Re</a:t>
            </a:r>
            <a:r>
              <a:rPr lang="fr-FR" dirty="0" smtClean="0"/>
              <a:t>OBS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3421434"/>
            <a:ext cx="9144000" cy="1752600"/>
          </a:xfrm>
        </p:spPr>
        <p:txBody>
          <a:bodyPr>
            <a:normAutofit fontScale="70000" lnSpcReduction="20000"/>
          </a:bodyPr>
          <a:lstStyle/>
          <a:p>
            <a:r>
              <a:rPr lang="fr-FR" dirty="0" smtClean="0"/>
              <a:t>M. Chiriaco</a:t>
            </a:r>
            <a:r>
              <a:rPr lang="fr-FR" baseline="30000" dirty="0" smtClean="0"/>
              <a:t>(1)</a:t>
            </a:r>
            <a:r>
              <a:rPr lang="fr-FR" dirty="0" smtClean="0"/>
              <a:t>, J. </a:t>
            </a:r>
            <a:r>
              <a:rPr lang="fr-FR" dirty="0" err="1" smtClean="0"/>
              <a:t>Badosa</a:t>
            </a:r>
            <a:r>
              <a:rPr lang="fr-FR" baseline="30000" dirty="0" smtClean="0"/>
              <a:t>(2)</a:t>
            </a:r>
            <a:r>
              <a:rPr lang="fr-FR" dirty="0" smtClean="0"/>
              <a:t>, J. Lopez</a:t>
            </a:r>
            <a:r>
              <a:rPr lang="fr-FR" baseline="30000" dirty="0" smtClean="0"/>
              <a:t>(3)</a:t>
            </a:r>
            <a:r>
              <a:rPr lang="fr-FR" dirty="0" smtClean="0"/>
              <a:t>, M. Haeffelin</a:t>
            </a:r>
            <a:r>
              <a:rPr lang="fr-FR" baseline="30000" dirty="0" smtClean="0"/>
              <a:t>(3)</a:t>
            </a:r>
            <a:r>
              <a:rPr lang="fr-FR" dirty="0" smtClean="0"/>
              <a:t>, J.-C. Dupont</a:t>
            </a:r>
            <a:r>
              <a:rPr lang="fr-FR" baseline="30000" dirty="0" smtClean="0"/>
              <a:t>(3)</a:t>
            </a:r>
            <a:r>
              <a:rPr lang="fr-FR" dirty="0" smtClean="0"/>
              <a:t>, M.-A. Drouin</a:t>
            </a:r>
            <a:r>
              <a:rPr lang="fr-FR" baseline="30000" dirty="0" smtClean="0"/>
              <a:t>(2)</a:t>
            </a:r>
            <a:r>
              <a:rPr lang="fr-FR" dirty="0" smtClean="0"/>
              <a:t>, S. Bastin</a:t>
            </a:r>
            <a:r>
              <a:rPr lang="fr-FR" baseline="30000" dirty="0" smtClean="0"/>
              <a:t>(1)</a:t>
            </a:r>
            <a:r>
              <a:rPr lang="fr-FR" dirty="0" smtClean="0"/>
              <a:t>, et al. </a:t>
            </a:r>
          </a:p>
          <a:p>
            <a:pPr marL="514350" indent="-514350">
              <a:buAutoNum type="arabicParenBoth"/>
            </a:pPr>
            <a:r>
              <a:rPr lang="fr-FR" dirty="0" smtClean="0"/>
              <a:t>LATMOS</a:t>
            </a:r>
          </a:p>
          <a:p>
            <a:pPr marL="514350" indent="-514350">
              <a:buAutoNum type="arabicParenBoth"/>
            </a:pPr>
            <a:r>
              <a:rPr lang="fr-FR" dirty="0" smtClean="0"/>
              <a:t>LMD</a:t>
            </a:r>
          </a:p>
          <a:p>
            <a:pPr marL="514350" indent="-514350">
              <a:buAutoNum type="arabicParenBoth"/>
            </a:pPr>
            <a:r>
              <a:rPr lang="fr-FR" dirty="0" smtClean="0"/>
              <a:t>IPSL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0" y="5446485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u="sng" dirty="0" smtClean="0"/>
              <a:t>Financements</a:t>
            </a:r>
            <a:r>
              <a:rPr lang="fr-FR" sz="1600" i="1" dirty="0" smtClean="0"/>
              <a:t> : école polytechnique, puis projet européen EUCLIPSE, puis actuellement LABEX IPSL</a:t>
            </a:r>
          </a:p>
          <a:p>
            <a:r>
              <a:rPr lang="fr-FR" sz="1600" i="1" dirty="0" smtClean="0">
                <a:sym typeface="Wingdings"/>
              </a:rPr>
              <a:t> Projet futur? : CDS Paris-Saclay</a:t>
            </a:r>
            <a:endParaRPr lang="fr-FR" sz="1600" i="1" dirty="0"/>
          </a:p>
        </p:txBody>
      </p:sp>
    </p:spTree>
    <p:extLst>
      <p:ext uri="{BB962C8B-B14F-4D97-AF65-F5344CB8AC3E}">
        <p14:creationId xmlns:p14="http://schemas.microsoft.com/office/powerpoint/2010/main" val="3394660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-53109"/>
            <a:ext cx="8229600" cy="821813"/>
          </a:xfrm>
        </p:spPr>
        <p:txBody>
          <a:bodyPr>
            <a:normAutofit fontScale="90000"/>
          </a:bodyPr>
          <a:lstStyle/>
          <a:p>
            <a:r>
              <a:rPr lang="fr-FR" sz="4800" dirty="0" smtClean="0"/>
              <a:t>Enjeux</a:t>
            </a:r>
            <a:endParaRPr lang="fr-FR" sz="4800" dirty="0"/>
          </a:p>
        </p:txBody>
      </p:sp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>
          <a:xfrm>
            <a:off x="0" y="566865"/>
            <a:ext cx="9144000" cy="54483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1600" b="1" dirty="0" smtClean="0"/>
              <a:t>Objectifs</a:t>
            </a:r>
            <a:r>
              <a:rPr lang="fr-FR" sz="1600" dirty="0" smtClean="0"/>
              <a:t> </a:t>
            </a:r>
          </a:p>
          <a:p>
            <a:pPr lvl="1"/>
            <a:r>
              <a:rPr lang="fr-FR" sz="1400" dirty="0" smtClean="0"/>
              <a:t>Etudier la </a:t>
            </a:r>
            <a:r>
              <a:rPr lang="fr-FR" sz="1400" dirty="0" smtClean="0">
                <a:solidFill>
                  <a:srgbClr val="2F5897"/>
                </a:solidFill>
              </a:rPr>
              <a:t>variabilité naturelle de l’atmosphère </a:t>
            </a:r>
            <a:r>
              <a:rPr lang="fr-FR" sz="1400" dirty="0" smtClean="0"/>
              <a:t>et les </a:t>
            </a:r>
            <a:r>
              <a:rPr lang="fr-FR" sz="1400" dirty="0" smtClean="0">
                <a:solidFill>
                  <a:srgbClr val="2F5897"/>
                </a:solidFill>
              </a:rPr>
              <a:t>rétroactions</a:t>
            </a:r>
            <a:r>
              <a:rPr lang="fr-FR" sz="1400" dirty="0" smtClean="0"/>
              <a:t> climatiques </a:t>
            </a:r>
          </a:p>
          <a:p>
            <a:pPr lvl="1"/>
            <a:r>
              <a:rPr lang="fr-FR" sz="1400" dirty="0" smtClean="0"/>
              <a:t>Comprendre les </a:t>
            </a:r>
            <a:r>
              <a:rPr lang="fr-FR" sz="1400" dirty="0" smtClean="0">
                <a:solidFill>
                  <a:srgbClr val="2F5897"/>
                </a:solidFill>
              </a:rPr>
              <a:t>processus atmosphériques </a:t>
            </a:r>
            <a:r>
              <a:rPr lang="fr-FR" sz="1400" dirty="0" smtClean="0"/>
              <a:t>à </a:t>
            </a:r>
            <a:r>
              <a:rPr lang="fr-FR" sz="1400" dirty="0" smtClean="0">
                <a:solidFill>
                  <a:srgbClr val="2F5897"/>
                </a:solidFill>
              </a:rPr>
              <a:t>différentes échelles </a:t>
            </a:r>
            <a:r>
              <a:rPr lang="fr-FR" sz="1400" dirty="0" smtClean="0"/>
              <a:t>spatio-temporelles</a:t>
            </a:r>
          </a:p>
          <a:p>
            <a:pPr marL="0" indent="0">
              <a:buNone/>
            </a:pPr>
            <a:r>
              <a:rPr lang="fr-FR" sz="1600" b="1" dirty="0" smtClean="0"/>
              <a:t>Problématique</a:t>
            </a:r>
            <a:r>
              <a:rPr lang="fr-FR" sz="1600" dirty="0" smtClean="0"/>
              <a:t> </a:t>
            </a:r>
          </a:p>
          <a:p>
            <a:pPr lvl="1"/>
            <a:r>
              <a:rPr lang="fr-FR" sz="1400" dirty="0" smtClean="0"/>
              <a:t>Evolution de notre environnement complexe car contrôlée par de nombreux processus </a:t>
            </a:r>
            <a:r>
              <a:rPr lang="fr-FR" sz="1400" dirty="0" smtClean="0">
                <a:solidFill>
                  <a:schemeClr val="tx2"/>
                </a:solidFill>
              </a:rPr>
              <a:t>physiques</a:t>
            </a:r>
            <a:r>
              <a:rPr lang="fr-FR" sz="1400" dirty="0" smtClean="0"/>
              <a:t>, </a:t>
            </a:r>
            <a:r>
              <a:rPr lang="fr-FR" sz="1400" dirty="0" smtClean="0">
                <a:solidFill>
                  <a:srgbClr val="2F5897"/>
                </a:solidFill>
              </a:rPr>
              <a:t>chimiques</a:t>
            </a:r>
            <a:r>
              <a:rPr lang="fr-FR" sz="1400" dirty="0" smtClean="0"/>
              <a:t>, </a:t>
            </a:r>
            <a:r>
              <a:rPr lang="fr-FR" sz="1400" dirty="0" smtClean="0">
                <a:solidFill>
                  <a:srgbClr val="2F5897"/>
                </a:solidFill>
              </a:rPr>
              <a:t>dynamiques</a:t>
            </a:r>
            <a:r>
              <a:rPr lang="fr-FR" sz="1400" dirty="0" smtClean="0"/>
              <a:t>, </a:t>
            </a:r>
            <a:r>
              <a:rPr lang="fr-FR" sz="1400" dirty="0" smtClean="0">
                <a:solidFill>
                  <a:srgbClr val="2F5897"/>
                </a:solidFill>
              </a:rPr>
              <a:t>radiatifs</a:t>
            </a:r>
            <a:r>
              <a:rPr lang="fr-FR" sz="1400" dirty="0" smtClean="0"/>
              <a:t>, </a:t>
            </a:r>
            <a:r>
              <a:rPr lang="fr-FR" sz="1400" dirty="0" smtClean="0">
                <a:solidFill>
                  <a:srgbClr val="2F5897"/>
                </a:solidFill>
              </a:rPr>
              <a:t>biologiques</a:t>
            </a:r>
            <a:endParaRPr lang="fr-FR" sz="1400" dirty="0" smtClean="0"/>
          </a:p>
          <a:p>
            <a:pPr lvl="1"/>
            <a:r>
              <a:rPr lang="fr-FR" sz="1400" dirty="0" smtClean="0"/>
              <a:t>Ces processus opèrent à des </a:t>
            </a:r>
            <a:r>
              <a:rPr lang="fr-FR" sz="1400" dirty="0" smtClean="0">
                <a:solidFill>
                  <a:srgbClr val="2F5897"/>
                </a:solidFill>
              </a:rPr>
              <a:t>échelles de temps </a:t>
            </a:r>
            <a:r>
              <a:rPr lang="fr-FR" sz="1400" dirty="0" smtClean="0"/>
              <a:t>et </a:t>
            </a:r>
            <a:r>
              <a:rPr lang="fr-FR" sz="1400" dirty="0" smtClean="0">
                <a:solidFill>
                  <a:srgbClr val="2F5897"/>
                </a:solidFill>
              </a:rPr>
              <a:t>d’espace</a:t>
            </a:r>
            <a:r>
              <a:rPr lang="fr-FR" sz="1400" dirty="0" smtClean="0"/>
              <a:t> </a:t>
            </a:r>
            <a:r>
              <a:rPr lang="fr-FR" sz="1400" dirty="0" smtClean="0">
                <a:solidFill>
                  <a:srgbClr val="2F5897"/>
                </a:solidFill>
              </a:rPr>
              <a:t>très diverses </a:t>
            </a:r>
            <a:r>
              <a:rPr lang="fr-FR" sz="1400" dirty="0" smtClean="0"/>
              <a:t>; </a:t>
            </a:r>
          </a:p>
          <a:p>
            <a:pPr lvl="1"/>
            <a:r>
              <a:rPr lang="fr-FR" sz="1400" dirty="0" smtClean="0"/>
              <a:t>Ils impliquent un </a:t>
            </a:r>
            <a:r>
              <a:rPr lang="fr-FR" sz="1400" dirty="0" smtClean="0">
                <a:solidFill>
                  <a:srgbClr val="2F5897"/>
                </a:solidFill>
              </a:rPr>
              <a:t>grand nombre de variables </a:t>
            </a:r>
            <a:r>
              <a:rPr lang="fr-FR" sz="1400" dirty="0" smtClean="0"/>
              <a:t>de la colonne atmosphérique</a:t>
            </a:r>
          </a:p>
          <a:p>
            <a:pPr marL="0" indent="0">
              <a:buNone/>
            </a:pPr>
            <a:r>
              <a:rPr lang="fr-FR" sz="1600" b="1" dirty="0" smtClean="0"/>
              <a:t>Besoins en observations</a:t>
            </a:r>
            <a:endParaRPr lang="fr-FR" sz="1600" dirty="0" smtClean="0"/>
          </a:p>
          <a:p>
            <a:pPr lvl="1"/>
            <a:r>
              <a:rPr lang="fr-FR" sz="1400" dirty="0" smtClean="0"/>
              <a:t>Jeux de données </a:t>
            </a:r>
            <a:r>
              <a:rPr lang="fr-FR" sz="1400" dirty="0" smtClean="0">
                <a:solidFill>
                  <a:srgbClr val="2F5897"/>
                </a:solidFill>
              </a:rPr>
              <a:t>pluriannuels</a:t>
            </a:r>
            <a:r>
              <a:rPr lang="fr-FR" sz="1400" dirty="0" smtClean="0"/>
              <a:t>, </a:t>
            </a:r>
            <a:r>
              <a:rPr lang="fr-FR" sz="1400" dirty="0" smtClean="0">
                <a:solidFill>
                  <a:srgbClr val="2F5897"/>
                </a:solidFill>
              </a:rPr>
              <a:t>multi-paramètres</a:t>
            </a:r>
            <a:r>
              <a:rPr lang="fr-FR" sz="1400" dirty="0" smtClean="0"/>
              <a:t>, </a:t>
            </a:r>
            <a:r>
              <a:rPr lang="fr-FR" sz="1400" dirty="0" smtClean="0">
                <a:solidFill>
                  <a:srgbClr val="2F5897"/>
                </a:solidFill>
              </a:rPr>
              <a:t>multi-compartiments</a:t>
            </a:r>
          </a:p>
          <a:p>
            <a:pPr lvl="1"/>
            <a:r>
              <a:rPr lang="fr-FR" sz="1400" dirty="0" smtClean="0">
                <a:solidFill>
                  <a:srgbClr val="2F5897"/>
                </a:solidFill>
              </a:rPr>
              <a:t>Harmonisés</a:t>
            </a:r>
            <a:r>
              <a:rPr lang="fr-FR" sz="1400" dirty="0" smtClean="0"/>
              <a:t> et </a:t>
            </a:r>
            <a:r>
              <a:rPr lang="fr-FR" sz="1400" dirty="0" smtClean="0">
                <a:solidFill>
                  <a:srgbClr val="2F5897"/>
                </a:solidFill>
              </a:rPr>
              <a:t>standardisés</a:t>
            </a:r>
            <a:r>
              <a:rPr lang="fr-FR" sz="1400" dirty="0" smtClean="0"/>
              <a:t> et dont la qualité et la représentativité sont contrôlés</a:t>
            </a:r>
          </a:p>
          <a:p>
            <a:pPr marL="0" indent="0">
              <a:buNone/>
            </a:pPr>
            <a:r>
              <a:rPr lang="fr-FR" sz="1600" b="1" dirty="0" smtClean="0"/>
              <a:t>Trois freins</a:t>
            </a:r>
            <a:r>
              <a:rPr lang="fr-FR" sz="1600" dirty="0" smtClean="0"/>
              <a:t> : </a:t>
            </a:r>
          </a:p>
          <a:p>
            <a:pPr lvl="1"/>
            <a:r>
              <a:rPr lang="fr-FR" sz="1400" dirty="0" smtClean="0"/>
              <a:t>La très grande </a:t>
            </a:r>
            <a:r>
              <a:rPr lang="fr-FR" sz="1400" dirty="0" smtClean="0">
                <a:solidFill>
                  <a:srgbClr val="2F5897"/>
                </a:solidFill>
              </a:rPr>
              <a:t>disparité</a:t>
            </a:r>
            <a:r>
              <a:rPr lang="fr-FR" sz="1400" dirty="0" smtClean="0"/>
              <a:t> des observations</a:t>
            </a:r>
          </a:p>
          <a:p>
            <a:pPr lvl="1"/>
            <a:r>
              <a:rPr lang="fr-FR" sz="1400" dirty="0" smtClean="0"/>
              <a:t>La </a:t>
            </a:r>
            <a:r>
              <a:rPr lang="fr-FR" sz="1400" dirty="0" smtClean="0">
                <a:solidFill>
                  <a:srgbClr val="2F5897"/>
                </a:solidFill>
              </a:rPr>
              <a:t>faible ampleur </a:t>
            </a:r>
            <a:r>
              <a:rPr lang="fr-FR" sz="1400" dirty="0" smtClean="0"/>
              <a:t>des signaux que l’on cherche à mettre en évidence</a:t>
            </a:r>
          </a:p>
          <a:p>
            <a:pPr lvl="1"/>
            <a:r>
              <a:rPr lang="fr-FR" sz="1400" dirty="0" smtClean="0"/>
              <a:t>Les connexions complexes entre processus à </a:t>
            </a:r>
            <a:r>
              <a:rPr lang="fr-FR" sz="1400" dirty="0" smtClean="0">
                <a:solidFill>
                  <a:srgbClr val="2F5897"/>
                </a:solidFill>
              </a:rPr>
              <a:t>l’échelles locale </a:t>
            </a:r>
            <a:r>
              <a:rPr lang="fr-FR" sz="1400" dirty="0" smtClean="0"/>
              <a:t>et anomalies à l’</a:t>
            </a:r>
            <a:r>
              <a:rPr lang="fr-FR" sz="1400" dirty="0" smtClean="0">
                <a:solidFill>
                  <a:srgbClr val="2F5897"/>
                </a:solidFill>
              </a:rPr>
              <a:t>échelle climatique</a:t>
            </a:r>
          </a:p>
          <a:p>
            <a:endParaRPr lang="fr-FR" sz="1600" dirty="0" smtClean="0"/>
          </a:p>
          <a:p>
            <a:pPr marL="0" indent="0">
              <a:buNone/>
            </a:pPr>
            <a:r>
              <a:rPr lang="fr-FR" sz="1600" dirty="0" smtClean="0">
                <a:sym typeface="Wingdings"/>
              </a:rPr>
              <a:t> </a:t>
            </a:r>
            <a:r>
              <a:rPr lang="fr-FR" sz="1600" dirty="0" smtClean="0"/>
              <a:t>L’IPSL – SIRTA – peut répondre à ça car dispose d’observations répondant aux critères : </a:t>
            </a:r>
          </a:p>
          <a:p>
            <a:pPr lvl="1"/>
            <a:r>
              <a:rPr lang="fr-FR" sz="1400" dirty="0" smtClean="0"/>
              <a:t>Jusqu’à </a:t>
            </a:r>
            <a:r>
              <a:rPr lang="fr-FR" sz="1400" b="1" dirty="0" smtClean="0">
                <a:solidFill>
                  <a:srgbClr val="2F5897"/>
                </a:solidFill>
              </a:rPr>
              <a:t>12 ans </a:t>
            </a:r>
            <a:r>
              <a:rPr lang="fr-FR" sz="1400" dirty="0" smtClean="0"/>
              <a:t>de mesures </a:t>
            </a:r>
            <a:r>
              <a:rPr lang="fr-FR" sz="1400" b="1" dirty="0" smtClean="0">
                <a:solidFill>
                  <a:srgbClr val="2F5897"/>
                </a:solidFill>
              </a:rPr>
              <a:t>continues</a:t>
            </a:r>
            <a:r>
              <a:rPr lang="fr-FR" sz="1400" dirty="0" smtClean="0"/>
              <a:t> </a:t>
            </a:r>
            <a:r>
              <a:rPr lang="fr-FR" sz="1400" b="1" dirty="0" smtClean="0">
                <a:solidFill>
                  <a:srgbClr val="2F5897"/>
                </a:solidFill>
              </a:rPr>
              <a:t>multi-paramètres</a:t>
            </a:r>
          </a:p>
          <a:p>
            <a:pPr lvl="1"/>
            <a:r>
              <a:rPr lang="fr-FR" sz="1400" dirty="0" smtClean="0"/>
              <a:t>Des méthodes éprouvées pour réaliser jeux de mesures </a:t>
            </a:r>
            <a:r>
              <a:rPr lang="fr-FR" sz="1400" b="1" dirty="0" smtClean="0">
                <a:solidFill>
                  <a:srgbClr val="2F5897"/>
                </a:solidFill>
              </a:rPr>
              <a:t>cohérents sur le long-terme </a:t>
            </a:r>
            <a:r>
              <a:rPr lang="fr-FR" sz="1400" dirty="0" smtClean="0"/>
              <a:t>(calibration, synchronisation, traitements) </a:t>
            </a:r>
            <a:r>
              <a:rPr lang="fr-FR" sz="1400" dirty="0" smtClean="0">
                <a:sym typeface="Wingdings"/>
              </a:rPr>
              <a:t> </a:t>
            </a:r>
            <a:r>
              <a:rPr lang="fr-FR" sz="1400" dirty="0" smtClean="0">
                <a:solidFill>
                  <a:srgbClr val="2F5897"/>
                </a:solidFill>
                <a:sym typeface="Wingdings"/>
              </a:rPr>
              <a:t>passer de l’échelle du cycle diurne à l’échelle de la décennie</a:t>
            </a:r>
            <a:endParaRPr lang="fr-FR" sz="1400" dirty="0" smtClean="0">
              <a:solidFill>
                <a:srgbClr val="2F5897"/>
              </a:solidFill>
            </a:endParaRPr>
          </a:p>
          <a:p>
            <a:pPr marL="0" indent="0">
              <a:buNone/>
            </a:pPr>
            <a:endParaRPr lang="fr-FR" sz="900" dirty="0" smtClean="0"/>
          </a:p>
        </p:txBody>
      </p:sp>
      <p:sp>
        <p:nvSpPr>
          <p:cNvPr id="6" name="ZoneTexte 5"/>
          <p:cNvSpPr txBox="1"/>
          <p:nvPr/>
        </p:nvSpPr>
        <p:spPr>
          <a:xfrm>
            <a:off x="1682751" y="6326190"/>
            <a:ext cx="5921375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ym typeface="Wingdings"/>
              </a:rPr>
              <a:t> Homogénéisation/synthèse d’observations SIRTA-</a:t>
            </a:r>
            <a:r>
              <a:rPr lang="fr-FR" i="1" dirty="0" smtClean="0">
                <a:solidFill>
                  <a:srgbClr val="FF0000"/>
                </a:solidFill>
                <a:sym typeface="Wingdings"/>
              </a:rPr>
              <a:t>Re</a:t>
            </a:r>
            <a:r>
              <a:rPr lang="fr-FR" dirty="0" smtClean="0">
                <a:sym typeface="Wingdings"/>
              </a:rPr>
              <a:t>OBS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47987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66095"/>
          </a:xfrm>
        </p:spPr>
        <p:txBody>
          <a:bodyPr/>
          <a:lstStyle/>
          <a:p>
            <a:r>
              <a:rPr lang="fr-FR" dirty="0" smtClean="0"/>
              <a:t>SIRTA-</a:t>
            </a:r>
            <a:r>
              <a:rPr lang="fr-FR" i="1" dirty="0" smtClean="0">
                <a:solidFill>
                  <a:srgbClr val="FF0000"/>
                </a:solidFill>
              </a:rPr>
              <a:t>Re</a:t>
            </a:r>
            <a:r>
              <a:rPr lang="fr-FR" dirty="0" smtClean="0"/>
              <a:t>OBS (1)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97832" y="887395"/>
            <a:ext cx="865410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latin typeface="+mj-lt"/>
              </a:rPr>
              <a:t>SIRTA-</a:t>
            </a:r>
            <a:r>
              <a:rPr lang="fr-FR" b="1" i="1" dirty="0" smtClean="0">
                <a:solidFill>
                  <a:srgbClr val="FF0000"/>
                </a:solidFill>
                <a:latin typeface="+mj-lt"/>
              </a:rPr>
              <a:t>Re</a:t>
            </a:r>
            <a:r>
              <a:rPr lang="fr-FR" b="1" i="1" dirty="0" smtClean="0">
                <a:latin typeface="+mj-lt"/>
              </a:rPr>
              <a:t>OBS </a:t>
            </a:r>
            <a:r>
              <a:rPr lang="fr-FR" dirty="0" smtClean="0">
                <a:latin typeface="+mj-lt"/>
              </a:rPr>
              <a:t>: synthèse de 10ans+ d’observations multi-paramètres au SIRTA</a:t>
            </a:r>
          </a:p>
          <a:p>
            <a:r>
              <a:rPr lang="fr-FR" i="1" dirty="0" smtClean="0">
                <a:solidFill>
                  <a:srgbClr val="FF0000"/>
                </a:solidFill>
                <a:latin typeface="+mj-lt"/>
              </a:rPr>
              <a:t>Re</a:t>
            </a:r>
            <a:r>
              <a:rPr lang="fr-FR" dirty="0" smtClean="0">
                <a:latin typeface="+mj-lt"/>
              </a:rPr>
              <a:t> = </a:t>
            </a:r>
            <a:r>
              <a:rPr lang="fr-FR" i="1" dirty="0" smtClean="0">
                <a:solidFill>
                  <a:srgbClr val="FF0000"/>
                </a:solidFill>
                <a:latin typeface="+mj-lt"/>
              </a:rPr>
              <a:t>Ré</a:t>
            </a:r>
            <a:r>
              <a:rPr lang="fr-FR" dirty="0" smtClean="0">
                <a:latin typeface="+mj-lt"/>
              </a:rPr>
              <a:t>étalonnage</a:t>
            </a:r>
          </a:p>
          <a:p>
            <a:r>
              <a:rPr lang="fr-FR" dirty="0">
                <a:latin typeface="+mj-lt"/>
              </a:rPr>
              <a:t>	</a:t>
            </a:r>
            <a:r>
              <a:rPr lang="fr-FR" i="1" dirty="0" err="1" smtClean="0">
                <a:solidFill>
                  <a:srgbClr val="FF0000"/>
                </a:solidFill>
                <a:latin typeface="+mj-lt"/>
              </a:rPr>
              <a:t>Re</a:t>
            </a:r>
            <a:r>
              <a:rPr lang="fr-FR" dirty="0" err="1" smtClean="0">
                <a:latin typeface="+mj-lt"/>
              </a:rPr>
              <a:t>contrôle</a:t>
            </a:r>
            <a:r>
              <a:rPr lang="fr-FR" dirty="0" smtClean="0">
                <a:latin typeface="+mj-lt"/>
              </a:rPr>
              <a:t>-qualité</a:t>
            </a:r>
          </a:p>
          <a:p>
            <a:r>
              <a:rPr lang="fr-FR" dirty="0">
                <a:latin typeface="+mj-lt"/>
              </a:rPr>
              <a:t>	</a:t>
            </a:r>
            <a:r>
              <a:rPr lang="fr-FR" i="1" dirty="0" err="1" smtClean="0">
                <a:solidFill>
                  <a:srgbClr val="FF0000"/>
                </a:solidFill>
                <a:latin typeface="+mj-lt"/>
              </a:rPr>
              <a:t>Re</a:t>
            </a:r>
            <a:r>
              <a:rPr lang="fr-FR" dirty="0" err="1" smtClean="0">
                <a:latin typeface="+mj-lt"/>
              </a:rPr>
              <a:t>moyennage</a:t>
            </a:r>
            <a:endParaRPr lang="fr-FR" dirty="0" smtClean="0">
              <a:latin typeface="+mj-lt"/>
            </a:endParaRPr>
          </a:p>
          <a:p>
            <a:r>
              <a:rPr lang="fr-FR" dirty="0">
                <a:latin typeface="+mj-lt"/>
              </a:rPr>
              <a:t> </a:t>
            </a:r>
            <a:r>
              <a:rPr lang="fr-FR" dirty="0" smtClean="0">
                <a:latin typeface="+mj-lt"/>
              </a:rPr>
              <a:t>        </a:t>
            </a:r>
            <a:r>
              <a:rPr lang="fr-FR" i="1" dirty="0" smtClean="0">
                <a:solidFill>
                  <a:srgbClr val="FF0000"/>
                </a:solidFill>
                <a:latin typeface="+mj-lt"/>
              </a:rPr>
              <a:t>Re</a:t>
            </a:r>
            <a:r>
              <a:rPr lang="fr-FR" dirty="0" smtClean="0">
                <a:latin typeface="+mj-lt"/>
              </a:rPr>
              <a:t>traitement</a:t>
            </a:r>
          </a:p>
          <a:p>
            <a:r>
              <a:rPr lang="fr-FR" dirty="0">
                <a:latin typeface="+mj-lt"/>
              </a:rPr>
              <a:t> </a:t>
            </a:r>
            <a:r>
              <a:rPr lang="fr-FR" dirty="0" smtClean="0">
                <a:latin typeface="+mj-lt"/>
              </a:rPr>
              <a:t>        </a:t>
            </a:r>
            <a:r>
              <a:rPr lang="fr-FR" i="1" dirty="0" err="1" smtClean="0">
                <a:solidFill>
                  <a:srgbClr val="FF0000"/>
                </a:solidFill>
                <a:latin typeface="+mj-lt"/>
              </a:rPr>
              <a:t>Ré</a:t>
            </a:r>
            <a:r>
              <a:rPr lang="fr-FR" dirty="0" err="1" smtClean="0">
                <a:latin typeface="+mj-lt"/>
              </a:rPr>
              <a:t>expertise</a:t>
            </a:r>
            <a:endParaRPr lang="fr-FR" dirty="0" smtClean="0">
              <a:latin typeface="+mj-lt"/>
            </a:endParaRPr>
          </a:p>
          <a:p>
            <a:r>
              <a:rPr lang="fr-FR" dirty="0">
                <a:latin typeface="+mj-lt"/>
              </a:rPr>
              <a:t> </a:t>
            </a:r>
            <a:r>
              <a:rPr lang="fr-FR" dirty="0" smtClean="0">
                <a:latin typeface="+mj-lt"/>
              </a:rPr>
              <a:t>        …</a:t>
            </a:r>
            <a:endParaRPr lang="fr-FR" dirty="0">
              <a:latin typeface="+mj-lt"/>
            </a:endParaRP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456722" y="3351967"/>
            <a:ext cx="5298303" cy="21051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Wingdings" charset="2"/>
              <a:buChar char="Ø"/>
            </a:pPr>
            <a:r>
              <a:rPr lang="fr-FR" sz="1800" smtClean="0">
                <a:latin typeface="+mj-lt"/>
              </a:rPr>
              <a:t>Harmonisation traitement/inversion</a:t>
            </a:r>
          </a:p>
          <a:p>
            <a:pPr lvl="1">
              <a:buFont typeface="Wingdings" charset="2"/>
              <a:buChar char="Ø"/>
            </a:pPr>
            <a:r>
              <a:rPr lang="fr-FR" sz="1800" smtClean="0">
                <a:latin typeface="+mj-lt"/>
              </a:rPr>
              <a:t>Synchronisations et moyennes horaires</a:t>
            </a:r>
          </a:p>
          <a:p>
            <a:pPr lvl="1">
              <a:buFont typeface="Wingdings" charset="2"/>
              <a:buChar char="Ø"/>
            </a:pPr>
            <a:r>
              <a:rPr lang="fr-FR" sz="1800" smtClean="0">
                <a:latin typeface="+mj-lt"/>
              </a:rPr>
              <a:t>Contrôle qualité ++</a:t>
            </a:r>
          </a:p>
          <a:p>
            <a:pPr lvl="1">
              <a:buFont typeface="Wingdings" charset="2"/>
              <a:buChar char="Ø"/>
            </a:pPr>
            <a:r>
              <a:rPr lang="fr-FR" sz="1800" smtClean="0">
                <a:latin typeface="+mj-lt"/>
              </a:rPr>
              <a:t>Nomenclature standardisée</a:t>
            </a:r>
          </a:p>
          <a:p>
            <a:pPr lvl="1">
              <a:buFont typeface="Wingdings" charset="2"/>
              <a:buChar char="Ø"/>
            </a:pPr>
            <a:r>
              <a:rPr lang="fr-FR" sz="1800" smtClean="0">
                <a:latin typeface="+mj-lt"/>
              </a:rPr>
              <a:t>Évaluation incertitudes, représentativité</a:t>
            </a:r>
          </a:p>
          <a:p>
            <a:pPr lvl="1">
              <a:buFont typeface="Wingdings" charset="2"/>
              <a:buChar char="Ø"/>
            </a:pPr>
            <a:r>
              <a:rPr lang="fr-FR" sz="1800" smtClean="0">
                <a:latin typeface="+mj-lt"/>
              </a:rPr>
              <a:t>Documentation</a:t>
            </a:r>
            <a:endParaRPr lang="fr-FR" sz="1800" dirty="0">
              <a:latin typeface="+mj-lt"/>
            </a:endParaRPr>
          </a:p>
        </p:txBody>
      </p:sp>
      <p:grpSp>
        <p:nvGrpSpPr>
          <p:cNvPr id="7" name="Grouper 6"/>
          <p:cNvGrpSpPr/>
          <p:nvPr/>
        </p:nvGrpSpPr>
        <p:grpSpPr>
          <a:xfrm>
            <a:off x="4862056" y="1416615"/>
            <a:ext cx="1785937" cy="1496218"/>
            <a:chOff x="781842" y="1123157"/>
            <a:chExt cx="1785937" cy="1496218"/>
          </a:xfrm>
        </p:grpSpPr>
        <p:sp>
          <p:nvSpPr>
            <p:cNvPr id="8" name="Ellipse 7"/>
            <p:cNvSpPr/>
            <p:nvPr/>
          </p:nvSpPr>
          <p:spPr>
            <a:xfrm>
              <a:off x="877073" y="1123157"/>
              <a:ext cx="1647033" cy="1496218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+mj-lt"/>
              </a:endParaRPr>
            </a:p>
          </p:txBody>
        </p:sp>
        <p:sp>
          <p:nvSpPr>
            <p:cNvPr id="9" name="ZoneTexte 8"/>
            <p:cNvSpPr txBox="1"/>
            <p:nvPr/>
          </p:nvSpPr>
          <p:spPr>
            <a:xfrm>
              <a:off x="781842" y="1218407"/>
              <a:ext cx="178593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+mj-lt"/>
                </a:rPr>
                <a:t>SIRTA</a:t>
              </a:r>
            </a:p>
            <a:p>
              <a:pPr algn="ctr"/>
              <a:r>
                <a:rPr lang="fr-FR" dirty="0" smtClean="0">
                  <a:solidFill>
                    <a:schemeClr val="bg1"/>
                  </a:solidFill>
                  <a:latin typeface="+mj-lt"/>
                </a:rPr>
                <a:t>Surface, 2m, </a:t>
              </a:r>
              <a:r>
                <a:rPr lang="fr-FR" u="sng" dirty="0" smtClean="0">
                  <a:solidFill>
                    <a:schemeClr val="bg1"/>
                  </a:solidFill>
                  <a:latin typeface="+mj-lt"/>
                </a:rPr>
                <a:t>profils verticaux</a:t>
              </a:r>
              <a:endParaRPr lang="fr-FR" u="sng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0" name="Grouper 9"/>
          <p:cNvGrpSpPr/>
          <p:nvPr/>
        </p:nvGrpSpPr>
        <p:grpSpPr>
          <a:xfrm>
            <a:off x="2390360" y="1940373"/>
            <a:ext cx="1595437" cy="1079500"/>
            <a:chOff x="357187" y="2579687"/>
            <a:chExt cx="1595437" cy="1079500"/>
          </a:xfrm>
        </p:grpSpPr>
        <p:sp>
          <p:nvSpPr>
            <p:cNvPr id="11" name="Ellipse 10"/>
            <p:cNvSpPr/>
            <p:nvPr/>
          </p:nvSpPr>
          <p:spPr>
            <a:xfrm>
              <a:off x="357187" y="2579687"/>
              <a:ext cx="1595437" cy="10795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+mj-lt"/>
              </a:endParaRPr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357187" y="2595563"/>
              <a:ext cx="159543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>
                  <a:solidFill>
                    <a:srgbClr val="FFFFFF"/>
                  </a:solidFill>
                  <a:latin typeface="+mj-lt"/>
                </a:rPr>
                <a:t>Stations Météo-France proches</a:t>
              </a:r>
              <a:endParaRPr lang="fr-FR" dirty="0">
                <a:solidFill>
                  <a:srgbClr val="FFFFFF"/>
                </a:solidFill>
                <a:latin typeface="+mj-lt"/>
              </a:endParaRPr>
            </a:p>
          </p:txBody>
        </p:sp>
      </p:grpSp>
      <p:grpSp>
        <p:nvGrpSpPr>
          <p:cNvPr id="13" name="Grouper 12"/>
          <p:cNvGrpSpPr/>
          <p:nvPr/>
        </p:nvGrpSpPr>
        <p:grpSpPr>
          <a:xfrm>
            <a:off x="51245" y="5588715"/>
            <a:ext cx="1341440" cy="1246195"/>
            <a:chOff x="349248" y="3730615"/>
            <a:chExt cx="1341440" cy="1246195"/>
          </a:xfrm>
        </p:grpSpPr>
        <p:sp>
          <p:nvSpPr>
            <p:cNvPr id="14" name="Ellipse 13"/>
            <p:cNvSpPr/>
            <p:nvPr/>
          </p:nvSpPr>
          <p:spPr>
            <a:xfrm>
              <a:off x="349248" y="3730615"/>
              <a:ext cx="1325563" cy="124619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+mj-lt"/>
              </a:endParaRPr>
            </a:p>
          </p:txBody>
        </p:sp>
        <p:sp>
          <p:nvSpPr>
            <p:cNvPr id="15" name="ZoneTexte 14"/>
            <p:cNvSpPr txBox="1"/>
            <p:nvPr/>
          </p:nvSpPr>
          <p:spPr>
            <a:xfrm>
              <a:off x="357187" y="3881438"/>
              <a:ext cx="133350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>
                  <a:solidFill>
                    <a:srgbClr val="FFFFFF"/>
                  </a:solidFill>
                  <a:latin typeface="+mj-lt"/>
                </a:rPr>
                <a:t>Extraction mesures satellite</a:t>
              </a:r>
              <a:endParaRPr lang="fr-FR" dirty="0">
                <a:solidFill>
                  <a:srgbClr val="FFFFFF"/>
                </a:solidFill>
                <a:latin typeface="+mj-lt"/>
              </a:endParaRPr>
            </a:p>
          </p:txBody>
        </p:sp>
      </p:grpSp>
      <p:sp>
        <p:nvSpPr>
          <p:cNvPr id="16" name="Rectangle à coins arrondis 15"/>
          <p:cNvSpPr/>
          <p:nvPr/>
        </p:nvSpPr>
        <p:spPr>
          <a:xfrm>
            <a:off x="882485" y="3311364"/>
            <a:ext cx="4810380" cy="2225086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+mj-lt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6445092" y="3270548"/>
            <a:ext cx="2683607" cy="23083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+mj-lt"/>
                <a:sym typeface="Wingdings"/>
              </a:rPr>
              <a:t>SIRTA-</a:t>
            </a:r>
            <a:r>
              <a:rPr lang="fr-FR" b="1" i="1" dirty="0" smtClean="0">
                <a:solidFill>
                  <a:srgbClr val="FF0000"/>
                </a:solidFill>
                <a:latin typeface="+mj-lt"/>
                <a:sym typeface="Wingdings"/>
              </a:rPr>
              <a:t>Re</a:t>
            </a:r>
            <a:r>
              <a:rPr lang="fr-FR" b="1" i="1" dirty="0" smtClean="0">
                <a:latin typeface="+mj-lt"/>
                <a:sym typeface="Wingdings"/>
              </a:rPr>
              <a:t>OBS</a:t>
            </a:r>
          </a:p>
          <a:p>
            <a:pPr marL="285750" indent="-285750" algn="ctr">
              <a:buFont typeface="Wingdings" charset="2"/>
              <a:buChar char="ü"/>
            </a:pPr>
            <a:r>
              <a:rPr lang="fr-FR" dirty="0" smtClean="0">
                <a:latin typeface="+mj-lt"/>
                <a:sym typeface="Wingdings"/>
              </a:rPr>
              <a:t>Synthèse décennale d’une quarantaine de paramètres atmosphériques </a:t>
            </a:r>
          </a:p>
          <a:p>
            <a:pPr marL="285750" indent="-285750" algn="ctr">
              <a:buFont typeface="Wingdings" charset="2"/>
              <a:buChar char="ü"/>
            </a:pPr>
            <a:r>
              <a:rPr lang="fr-FR" dirty="0" smtClean="0">
                <a:latin typeface="+mj-lt"/>
              </a:rPr>
              <a:t>Un jeu de données multi-paramètres unique en Europe</a:t>
            </a:r>
            <a:endParaRPr lang="fr-FR" dirty="0">
              <a:latin typeface="+mj-lt"/>
            </a:endParaRPr>
          </a:p>
        </p:txBody>
      </p:sp>
      <p:cxnSp>
        <p:nvCxnSpPr>
          <p:cNvPr id="18" name="Connecteur droit avec flèche 17"/>
          <p:cNvCxnSpPr>
            <a:stCxn id="8" idx="4"/>
          </p:cNvCxnSpPr>
          <p:nvPr/>
        </p:nvCxnSpPr>
        <p:spPr>
          <a:xfrm flipH="1">
            <a:off x="5461000" y="2912833"/>
            <a:ext cx="319804" cy="4391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 flipV="1">
            <a:off x="1370757" y="5588715"/>
            <a:ext cx="430335" cy="54282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>
            <a:endCxn id="6" idx="0"/>
          </p:cNvCxnSpPr>
          <p:nvPr/>
        </p:nvCxnSpPr>
        <p:spPr>
          <a:xfrm flipH="1">
            <a:off x="3105874" y="3019463"/>
            <a:ext cx="2468" cy="3325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er 20"/>
          <p:cNvGrpSpPr/>
          <p:nvPr/>
        </p:nvGrpSpPr>
        <p:grpSpPr>
          <a:xfrm>
            <a:off x="3906510" y="5715709"/>
            <a:ext cx="2801438" cy="1074153"/>
            <a:chOff x="766542" y="1136387"/>
            <a:chExt cx="1785937" cy="1587812"/>
          </a:xfrm>
          <a:noFill/>
        </p:grpSpPr>
        <p:sp>
          <p:nvSpPr>
            <p:cNvPr id="22" name="Ellipse 21"/>
            <p:cNvSpPr/>
            <p:nvPr/>
          </p:nvSpPr>
          <p:spPr>
            <a:xfrm>
              <a:off x="768615" y="1136387"/>
              <a:ext cx="1742264" cy="1587812"/>
            </a:xfrm>
            <a:prstGeom prst="ellipse">
              <a:avLst/>
            </a:prstGeom>
            <a:grpFill/>
            <a:ln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+mj-lt"/>
              </a:endParaRPr>
            </a:p>
          </p:txBody>
        </p:sp>
        <p:sp>
          <p:nvSpPr>
            <p:cNvPr id="23" name="ZoneTexte 22"/>
            <p:cNvSpPr txBox="1"/>
            <p:nvPr/>
          </p:nvSpPr>
          <p:spPr>
            <a:xfrm>
              <a:off x="766542" y="1418607"/>
              <a:ext cx="1785937" cy="120032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tx2"/>
                  </a:solidFill>
                  <a:latin typeface="+mj-lt"/>
                </a:rPr>
                <a:t>Autres mesures continues en région parisienne</a:t>
              </a:r>
              <a:endParaRPr lang="fr-FR" dirty="0">
                <a:solidFill>
                  <a:schemeClr val="tx2"/>
                </a:solidFill>
                <a:latin typeface="+mj-lt"/>
              </a:endParaRPr>
            </a:p>
          </p:txBody>
        </p:sp>
      </p:grpSp>
      <p:cxnSp>
        <p:nvCxnSpPr>
          <p:cNvPr id="24" name="Connecteur droit avec flèche 23"/>
          <p:cNvCxnSpPr>
            <a:stCxn id="22" idx="2"/>
          </p:cNvCxnSpPr>
          <p:nvPr/>
        </p:nvCxnSpPr>
        <p:spPr>
          <a:xfrm flipH="1" flipV="1">
            <a:off x="3313545" y="5588716"/>
            <a:ext cx="596217" cy="664070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Flèche vers la droite 24"/>
          <p:cNvSpPr/>
          <p:nvPr/>
        </p:nvSpPr>
        <p:spPr>
          <a:xfrm>
            <a:off x="5755025" y="4098636"/>
            <a:ext cx="690067" cy="6350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4199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0" y="21830"/>
            <a:ext cx="9144000" cy="772652"/>
          </a:xfrm>
        </p:spPr>
        <p:txBody>
          <a:bodyPr>
            <a:noAutofit/>
          </a:bodyPr>
          <a:lstStyle/>
          <a:p>
            <a:r>
              <a:rPr lang="fr-FR" sz="3200" dirty="0" smtClean="0"/>
              <a:t>Chemin suivi pour chaque source de SIRTA-</a:t>
            </a:r>
            <a:r>
              <a:rPr lang="fr-FR" sz="3200" i="1" dirty="0" smtClean="0">
                <a:solidFill>
                  <a:srgbClr val="FF0000"/>
                </a:solidFill>
              </a:rPr>
              <a:t>Re</a:t>
            </a:r>
            <a:r>
              <a:rPr lang="fr-FR" sz="3200" dirty="0" smtClean="0"/>
              <a:t>OBS</a:t>
            </a:r>
            <a:endParaRPr lang="fr-FR" sz="3200" dirty="0"/>
          </a:p>
        </p:txBody>
      </p:sp>
      <p:sp>
        <p:nvSpPr>
          <p:cNvPr id="5" name="ZoneTexte 4"/>
          <p:cNvSpPr txBox="1"/>
          <p:nvPr/>
        </p:nvSpPr>
        <p:spPr>
          <a:xfrm>
            <a:off x="0" y="1178291"/>
            <a:ext cx="9144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Une approche </a:t>
            </a:r>
            <a:r>
              <a:rPr lang="fr-FR" b="1" dirty="0" smtClean="0">
                <a:solidFill>
                  <a:srgbClr val="2F5897"/>
                </a:solidFill>
              </a:rPr>
              <a:t>scientifique</a:t>
            </a:r>
            <a:r>
              <a:rPr lang="fr-FR" dirty="0" smtClean="0">
                <a:solidFill>
                  <a:srgbClr val="2F5897"/>
                </a:solidFill>
              </a:rPr>
              <a:t> </a:t>
            </a:r>
            <a:r>
              <a:rPr lang="fr-F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pour le développement de la méthode dans son ensemble</a:t>
            </a:r>
          </a:p>
          <a:p>
            <a:pPr marL="285750" indent="-285750">
              <a:buFont typeface="Wingdings" charset="2"/>
              <a:buChar char="Ø"/>
            </a:pPr>
            <a:endParaRPr lang="fr-FR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85750" indent="-285750">
              <a:buFont typeface="Wingdings" charset="2"/>
              <a:buChar char="Ø"/>
            </a:pPr>
            <a:r>
              <a:rPr lang="fr-F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Pour chaque paramètre complexe (inversion, algorithme, synergies instrumentale) </a:t>
            </a:r>
            <a:r>
              <a:rPr lang="fr-FR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/>
              </a:rPr>
              <a:t></a:t>
            </a:r>
            <a:r>
              <a:rPr lang="fr-F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une </a:t>
            </a:r>
            <a:r>
              <a:rPr lang="fr-FR" b="1" dirty="0" smtClean="0">
                <a:solidFill>
                  <a:srgbClr val="2F5897"/>
                </a:solidFill>
              </a:rPr>
              <a:t>interaction</a:t>
            </a:r>
            <a:r>
              <a:rPr lang="fr-FR" dirty="0" smtClean="0">
                <a:solidFill>
                  <a:srgbClr val="2F5897"/>
                </a:solidFill>
              </a:rPr>
              <a:t> </a:t>
            </a:r>
            <a:r>
              <a:rPr lang="fr-F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avec le PI de l’instrument et/ou le développeur de l’algorithme</a:t>
            </a:r>
          </a:p>
          <a:p>
            <a:pPr lvl="1"/>
            <a:endParaRPr lang="fr-FR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85750" indent="-285750">
              <a:buFont typeface="Wingdings" charset="2"/>
              <a:buChar char="Ø"/>
            </a:pPr>
            <a:r>
              <a:rPr lang="fr-F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Utilisation des méthodes de référence des </a:t>
            </a:r>
            <a:r>
              <a:rPr lang="fr-FR" b="1" dirty="0" smtClean="0">
                <a:solidFill>
                  <a:srgbClr val="2F5897"/>
                </a:solidFill>
              </a:rPr>
              <a:t>réseaux</a:t>
            </a:r>
            <a:r>
              <a:rPr lang="fr-FR" dirty="0" smtClean="0">
                <a:solidFill>
                  <a:srgbClr val="2F5897"/>
                </a:solidFill>
              </a:rPr>
              <a:t> </a:t>
            </a:r>
            <a:r>
              <a:rPr lang="fr-F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internationaux, selon le paramètre et l’algorithme : AERONET, </a:t>
            </a: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GRUAN, BSRN, </a:t>
            </a:r>
            <a:r>
              <a:rPr lang="fr-F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ACTRIS, ORAURE, ROSEA…</a:t>
            </a:r>
            <a:endParaRPr lang="fr-FR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fr-FR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85750" indent="-285750">
              <a:buFont typeface="Wingdings" charset="2"/>
              <a:buChar char="Ø"/>
            </a:pPr>
            <a:r>
              <a:rPr lang="fr-F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Du </a:t>
            </a:r>
            <a:r>
              <a:rPr lang="fr-FR" b="1" dirty="0" smtClean="0">
                <a:solidFill>
                  <a:srgbClr val="2F5897"/>
                </a:solidFill>
              </a:rPr>
              <a:t>développement informatique </a:t>
            </a:r>
            <a:r>
              <a:rPr lang="fr-F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pour traitement, synchronisation, contrôle qualité, nomenclature, et mise en forme des données</a:t>
            </a:r>
          </a:p>
          <a:p>
            <a:pPr marL="285750" indent="-285750">
              <a:buFont typeface="Wingdings" charset="2"/>
              <a:buChar char="Ø"/>
            </a:pPr>
            <a:endParaRPr lang="fr-FR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030423" y="4665891"/>
            <a:ext cx="7093140" cy="1477328"/>
          </a:xfrm>
          <a:prstGeom prst="rect">
            <a:avLst/>
          </a:prstGeom>
          <a:noFill/>
          <a:ln w="38100" cmpd="sng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fr-FR" u="sng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Besoins pour finaliser </a:t>
            </a:r>
            <a:r>
              <a:rPr lang="fr-FR" u="sng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SIRTA-</a:t>
            </a:r>
            <a:r>
              <a:rPr lang="fr-FR" i="1" u="sng" dirty="0" smtClean="0">
                <a:solidFill>
                  <a:srgbClr val="FF0000"/>
                </a:solidFill>
              </a:rPr>
              <a:t>Re</a:t>
            </a:r>
            <a:r>
              <a:rPr lang="fr-FR" u="sng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OBS et </a:t>
            </a:r>
            <a:r>
              <a:rPr lang="fr-FR" u="sng" dirty="0">
                <a:solidFill>
                  <a:schemeClr val="tx1">
                    <a:lumMod val="50000"/>
                    <a:lumOff val="50000"/>
                  </a:schemeClr>
                </a:solidFill>
              </a:rPr>
              <a:t>étendre son exploitation</a:t>
            </a: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</a:t>
            </a:r>
          </a:p>
          <a:p>
            <a:pPr marL="742950" lvl="1" indent="-285750">
              <a:buFont typeface="Wingdings" charset="2"/>
              <a:buChar char="ü"/>
            </a:pP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Intégrer de nouvelles variables importantes dans </a:t>
            </a:r>
            <a:r>
              <a:rPr lang="fr-F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SIRTA-</a:t>
            </a:r>
            <a:r>
              <a:rPr lang="fr-FR" i="1" dirty="0" smtClean="0">
                <a:solidFill>
                  <a:srgbClr val="FF0000"/>
                </a:solidFill>
              </a:rPr>
              <a:t>Re</a:t>
            </a:r>
            <a:r>
              <a:rPr lang="fr-F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OBS</a:t>
            </a:r>
            <a:endParaRPr lang="fr-FR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742950" lvl="1" indent="-285750">
              <a:buFont typeface="Wingdings" charset="2"/>
              <a:buChar char="ü"/>
            </a:pP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Développer les routines </a:t>
            </a:r>
            <a:r>
              <a:rPr lang="fr-F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pour mettre </a:t>
            </a: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à jour le fichier </a:t>
            </a:r>
            <a:r>
              <a:rPr lang="fr-F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automatiquement chaque mois</a:t>
            </a:r>
            <a:endParaRPr lang="fr-FR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742950" lvl="1" indent="-285750">
              <a:buFont typeface="Wingdings" charset="2"/>
              <a:buChar char="ü"/>
            </a:pP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Créer la documentation pour les </a:t>
            </a:r>
            <a:r>
              <a:rPr lang="fr-F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utilisateurs</a:t>
            </a:r>
            <a:endParaRPr lang="fr-FR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912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66095"/>
          </a:xfrm>
        </p:spPr>
        <p:txBody>
          <a:bodyPr/>
          <a:lstStyle/>
          <a:p>
            <a:r>
              <a:rPr lang="fr-FR" dirty="0" smtClean="0"/>
              <a:t>SIRTA-</a:t>
            </a:r>
            <a:r>
              <a:rPr lang="fr-FR" i="1" dirty="0" smtClean="0">
                <a:solidFill>
                  <a:srgbClr val="FF0000"/>
                </a:solidFill>
              </a:rPr>
              <a:t>Re</a:t>
            </a:r>
            <a:r>
              <a:rPr lang="fr-FR" dirty="0" smtClean="0"/>
              <a:t>OBS : contenu (1)</a:t>
            </a:r>
            <a:endParaRPr lang="fr-FR" dirty="0"/>
          </a:p>
        </p:txBody>
      </p:sp>
      <p:grpSp>
        <p:nvGrpSpPr>
          <p:cNvPr id="5" name="Grouper 4"/>
          <p:cNvGrpSpPr/>
          <p:nvPr/>
        </p:nvGrpSpPr>
        <p:grpSpPr>
          <a:xfrm>
            <a:off x="61964" y="1470667"/>
            <a:ext cx="9082036" cy="3630972"/>
            <a:chOff x="61964" y="1470667"/>
            <a:chExt cx="9082036" cy="3630972"/>
          </a:xfrm>
        </p:grpSpPr>
        <p:pic>
          <p:nvPicPr>
            <p:cNvPr id="6" name="Image 5" descr="Bar_numdays_meanhours_groups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964" y="1470667"/>
              <a:ext cx="9082036" cy="3630972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615508" y="1470667"/>
              <a:ext cx="6755010" cy="23555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8" name="ZoneTexte 7"/>
          <p:cNvSpPr txBox="1"/>
          <p:nvPr/>
        </p:nvSpPr>
        <p:spPr>
          <a:xfrm>
            <a:off x="934959" y="1455085"/>
            <a:ext cx="19244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Stations MF</a:t>
            </a:r>
            <a:endParaRPr lang="fr-FR" sz="1400" dirty="0"/>
          </a:p>
        </p:txBody>
      </p:sp>
      <p:sp>
        <p:nvSpPr>
          <p:cNvPr id="9" name="Double flèche horizontale 8"/>
          <p:cNvSpPr/>
          <p:nvPr/>
        </p:nvSpPr>
        <p:spPr>
          <a:xfrm>
            <a:off x="740176" y="1552504"/>
            <a:ext cx="264902" cy="165203"/>
          </a:xfrm>
          <a:prstGeom prst="leftRightArrow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10" name="ZoneTexte 9"/>
          <p:cNvSpPr txBox="1"/>
          <p:nvPr/>
        </p:nvSpPr>
        <p:spPr>
          <a:xfrm>
            <a:off x="2313998" y="1455085"/>
            <a:ext cx="32645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Mesures </a:t>
            </a:r>
            <a:r>
              <a:rPr lang="fr-FR" sz="1400" i="1" dirty="0" err="1" smtClean="0"/>
              <a:t>advanced</a:t>
            </a:r>
            <a:endParaRPr lang="fr-FR" sz="1400" i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4421535" y="1467304"/>
            <a:ext cx="39189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/>
              <a:t>Paramètres restitués à partir des observations</a:t>
            </a:r>
            <a:endParaRPr lang="fr-FR" sz="1400" dirty="0"/>
          </a:p>
        </p:txBody>
      </p:sp>
      <p:sp>
        <p:nvSpPr>
          <p:cNvPr id="13" name="ZoneTexte 12"/>
          <p:cNvSpPr txBox="1"/>
          <p:nvPr/>
        </p:nvSpPr>
        <p:spPr>
          <a:xfrm>
            <a:off x="1577737" y="5611369"/>
            <a:ext cx="5518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2003 – 2014 pour les données les plus anciennes</a:t>
            </a:r>
            <a:endParaRPr lang="fr-FR" b="1" dirty="0"/>
          </a:p>
        </p:txBody>
      </p:sp>
      <p:sp>
        <p:nvSpPr>
          <p:cNvPr id="14" name="ZoneTexte 13"/>
          <p:cNvSpPr txBox="1"/>
          <p:nvPr/>
        </p:nvSpPr>
        <p:spPr>
          <a:xfrm>
            <a:off x="4844503" y="5164980"/>
            <a:ext cx="4091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+ 11 ans de profils lidar nuages/aérosols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6096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87867"/>
          </a:xfrm>
        </p:spPr>
        <p:txBody>
          <a:bodyPr/>
          <a:lstStyle/>
          <a:p>
            <a:r>
              <a:rPr lang="fr-FR" dirty="0" smtClean="0"/>
              <a:t>SIRTA-</a:t>
            </a:r>
            <a:r>
              <a:rPr lang="fr-FR" i="1" dirty="0" smtClean="0">
                <a:solidFill>
                  <a:srgbClr val="FF0000"/>
                </a:solidFill>
              </a:rPr>
              <a:t>Re</a:t>
            </a:r>
            <a:r>
              <a:rPr lang="fr-FR" dirty="0" smtClean="0"/>
              <a:t>OBS : contenu (2)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9403"/>
            <a:ext cx="9144000" cy="5489184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0" y="780071"/>
            <a:ext cx="80787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Exemple de contenu pour le flux LW descendant (page web temporaire </a:t>
            </a:r>
            <a:r>
              <a:rPr lang="fr-FR" i="1" dirty="0" err="1" smtClean="0"/>
              <a:t>google</a:t>
            </a:r>
            <a:r>
              <a:rPr lang="fr-FR" i="1" dirty="0" smtClean="0"/>
              <a:t>-drive</a:t>
            </a:r>
            <a:r>
              <a:rPr lang="fr-FR" dirty="0" smtClean="0"/>
              <a:t>)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5537200" y="6513211"/>
            <a:ext cx="360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i="1" dirty="0" smtClean="0"/>
              <a:t>©J. </a:t>
            </a:r>
            <a:r>
              <a:rPr lang="fr-FR" sz="1600" i="1" dirty="0" err="1" smtClean="0"/>
              <a:t>Badosa</a:t>
            </a:r>
            <a:endParaRPr lang="fr-FR" sz="1600" i="1" dirty="0"/>
          </a:p>
        </p:txBody>
      </p:sp>
    </p:spTree>
    <p:extLst>
      <p:ext uri="{BB962C8B-B14F-4D97-AF65-F5344CB8AC3E}">
        <p14:creationId xmlns:p14="http://schemas.microsoft.com/office/powerpoint/2010/main" val="20805400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0" y="-77780"/>
            <a:ext cx="9144000" cy="852283"/>
          </a:xfrm>
        </p:spPr>
        <p:txBody>
          <a:bodyPr/>
          <a:lstStyle/>
          <a:p>
            <a:r>
              <a:rPr lang="fr-FR" sz="4800" dirty="0" smtClean="0"/>
              <a:t>Etudes basées sur SIRTA-</a:t>
            </a:r>
            <a:r>
              <a:rPr lang="fr-FR" sz="4800" i="1" dirty="0" smtClean="0">
                <a:solidFill>
                  <a:srgbClr val="FF0000"/>
                </a:solidFill>
              </a:rPr>
              <a:t>Re</a:t>
            </a:r>
            <a:r>
              <a:rPr lang="fr-FR" sz="4800" dirty="0" smtClean="0"/>
              <a:t>OBS +…</a:t>
            </a:r>
            <a:endParaRPr lang="fr-FR" sz="4800" dirty="0"/>
          </a:p>
        </p:txBody>
      </p:sp>
      <p:sp>
        <p:nvSpPr>
          <p:cNvPr id="5" name="ZoneTexte 4"/>
          <p:cNvSpPr txBox="1"/>
          <p:nvPr/>
        </p:nvSpPr>
        <p:spPr>
          <a:xfrm>
            <a:off x="0" y="715682"/>
            <a:ext cx="9144000" cy="5432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1600" b="1" dirty="0" smtClean="0">
                <a:solidFill>
                  <a:srgbClr val="7F7F7F"/>
                </a:solidFill>
              </a:rPr>
              <a:t>Evaluation modèles </a:t>
            </a:r>
          </a:p>
          <a:p>
            <a:pPr marL="742950" lvl="1" indent="-285750">
              <a:spcBef>
                <a:spcPts val="600"/>
              </a:spcBef>
              <a:buFont typeface="Wingdings" charset="2"/>
              <a:buChar char="Ø"/>
            </a:pPr>
            <a:r>
              <a:rPr lang="fr-FR" sz="1600" dirty="0" smtClean="0">
                <a:solidFill>
                  <a:schemeClr val="tx2"/>
                </a:solidFill>
              </a:rPr>
              <a:t>2 Etudes sur l’influence combinée de la physique atmosphérique et de l’hydrologie du sol au SIRTA </a:t>
            </a:r>
            <a:r>
              <a:rPr lang="fr-FR" sz="1600" dirty="0" smtClean="0">
                <a:solidFill>
                  <a:srgbClr val="7F7F7F"/>
                </a:solidFill>
              </a:rPr>
              <a:t>: + LMDZ, </a:t>
            </a:r>
            <a:r>
              <a:rPr lang="fr-FR" sz="1600" i="1" dirty="0" smtClean="0">
                <a:solidFill>
                  <a:srgbClr val="7F7F7F"/>
                </a:solidFill>
              </a:rPr>
              <a:t>Cheruy et al. 2012</a:t>
            </a:r>
            <a:r>
              <a:rPr lang="fr-FR" sz="1600" dirty="0" smtClean="0">
                <a:solidFill>
                  <a:srgbClr val="7F7F7F"/>
                </a:solidFill>
              </a:rPr>
              <a:t>, </a:t>
            </a:r>
            <a:r>
              <a:rPr lang="fr-FR" sz="1600" i="1" dirty="0" smtClean="0">
                <a:solidFill>
                  <a:srgbClr val="7F7F7F"/>
                </a:solidFill>
              </a:rPr>
              <a:t>Campoy et al. 2013</a:t>
            </a:r>
          </a:p>
          <a:p>
            <a:pPr marL="742950" lvl="1" indent="-285750">
              <a:spcBef>
                <a:spcPts val="600"/>
              </a:spcBef>
              <a:buFont typeface="Wingdings" charset="2"/>
              <a:buChar char="Ø"/>
            </a:pPr>
            <a:r>
              <a:rPr lang="fr-FR" sz="1600" dirty="0">
                <a:solidFill>
                  <a:srgbClr val="2F5897"/>
                </a:solidFill>
              </a:rPr>
              <a:t>Développement du simulateur lidar sol, équivalent au simulateur lidar spatial de COSP </a:t>
            </a:r>
            <a:r>
              <a:rPr lang="fr-FR" sz="1600" dirty="0">
                <a:solidFill>
                  <a:srgbClr val="7F7F7F"/>
                </a:solidFill>
              </a:rPr>
              <a:t>(mise à disposition </a:t>
            </a:r>
            <a:r>
              <a:rPr lang="fr-FR" sz="1600" dirty="0" smtClean="0">
                <a:solidFill>
                  <a:srgbClr val="7F7F7F"/>
                </a:solidFill>
              </a:rPr>
              <a:t>possible)</a:t>
            </a:r>
            <a:endParaRPr lang="fr-FR" sz="1600" dirty="0">
              <a:solidFill>
                <a:srgbClr val="7F7F7F"/>
              </a:solidFill>
            </a:endParaRPr>
          </a:p>
          <a:p>
            <a:pPr marL="742950" lvl="1" indent="-285750">
              <a:spcBef>
                <a:spcPts val="600"/>
              </a:spcBef>
              <a:buFont typeface="Wingdings" charset="2"/>
              <a:buChar char="Ø"/>
            </a:pPr>
            <a:r>
              <a:rPr lang="fr-FR" sz="1600" dirty="0">
                <a:solidFill>
                  <a:srgbClr val="2F5897"/>
                </a:solidFill>
              </a:rPr>
              <a:t>Evaluation du biais de température dans les modèles en été, et en particulier rôle des nuages et de la surface </a:t>
            </a:r>
            <a:r>
              <a:rPr lang="fr-FR" sz="1600" dirty="0">
                <a:solidFill>
                  <a:srgbClr val="7F7F7F"/>
                </a:solidFill>
              </a:rPr>
              <a:t>: + WRF/MED-CORDEX, </a:t>
            </a:r>
            <a:r>
              <a:rPr lang="fr-FR" sz="1600" i="1" dirty="0">
                <a:solidFill>
                  <a:srgbClr val="7F7F7F"/>
                </a:solidFill>
              </a:rPr>
              <a:t>Bastin et al</a:t>
            </a:r>
            <a:r>
              <a:rPr lang="fr-FR" sz="1600" dirty="0">
                <a:solidFill>
                  <a:srgbClr val="7F7F7F"/>
                </a:solidFill>
              </a:rPr>
              <a:t>. </a:t>
            </a:r>
            <a:endParaRPr lang="fr-FR" sz="1600" dirty="0" smtClean="0">
              <a:solidFill>
                <a:srgbClr val="7F7F7F"/>
              </a:solidFill>
            </a:endParaRPr>
          </a:p>
          <a:p>
            <a:pPr>
              <a:spcBef>
                <a:spcPts val="600"/>
              </a:spcBef>
            </a:pPr>
            <a:r>
              <a:rPr lang="fr-FR" sz="1600" b="1" dirty="0" smtClean="0">
                <a:solidFill>
                  <a:srgbClr val="7F7F7F"/>
                </a:solidFill>
              </a:rPr>
              <a:t>Anomalies climatiques</a:t>
            </a:r>
          </a:p>
          <a:p>
            <a:pPr marL="742950" lvl="1" indent="-285750">
              <a:spcBef>
                <a:spcPts val="600"/>
              </a:spcBef>
              <a:buFont typeface="Wingdings" charset="2"/>
              <a:buChar char="Ø"/>
            </a:pPr>
            <a:r>
              <a:rPr lang="fr-FR" sz="1600" dirty="0" smtClean="0">
                <a:solidFill>
                  <a:srgbClr val="2F5897"/>
                </a:solidFill>
              </a:rPr>
              <a:t>Etude de la canicule de juillet 2006 eu Europe : comment les processus locaux amplifient des conditions de grande échelle favorables </a:t>
            </a:r>
            <a:r>
              <a:rPr lang="fr-FR" sz="1600" dirty="0" smtClean="0">
                <a:solidFill>
                  <a:srgbClr val="7F7F7F"/>
                </a:solidFill>
              </a:rPr>
              <a:t>: + WRF/MED-CORDEX, </a:t>
            </a:r>
            <a:r>
              <a:rPr lang="fr-FR" sz="1600" i="1" dirty="0" smtClean="0">
                <a:solidFill>
                  <a:srgbClr val="7F7F7F"/>
                </a:solidFill>
              </a:rPr>
              <a:t>Chiriaco et al. 2014. </a:t>
            </a:r>
          </a:p>
          <a:p>
            <a:pPr marL="742950" lvl="1" indent="-285750">
              <a:spcBef>
                <a:spcPts val="600"/>
              </a:spcBef>
              <a:buFont typeface="Wingdings" charset="2"/>
              <a:buChar char="Ø"/>
            </a:pPr>
            <a:r>
              <a:rPr lang="fr-FR" sz="1600" dirty="0" smtClean="0">
                <a:solidFill>
                  <a:srgbClr val="2F5897"/>
                </a:solidFill>
              </a:rPr>
              <a:t>10 ans de cycle diurne des nuages au SIRTA en régimes de temps </a:t>
            </a:r>
            <a:r>
              <a:rPr lang="fr-FR" sz="1600" dirty="0" smtClean="0">
                <a:solidFill>
                  <a:srgbClr val="7F7F7F"/>
                </a:solidFill>
              </a:rPr>
              <a:t>: </a:t>
            </a:r>
            <a:r>
              <a:rPr lang="fr-FR" sz="1600" i="1" dirty="0" smtClean="0">
                <a:solidFill>
                  <a:srgbClr val="7F7F7F"/>
                </a:solidFill>
              </a:rPr>
              <a:t>Chiriaco et al. </a:t>
            </a:r>
          </a:p>
          <a:p>
            <a:pPr marL="742950" lvl="1" indent="-285750">
              <a:spcBef>
                <a:spcPts val="600"/>
              </a:spcBef>
              <a:buFont typeface="Wingdings" charset="2"/>
              <a:buChar char="Ø"/>
            </a:pPr>
            <a:r>
              <a:rPr lang="fr-FR" sz="1600" dirty="0" smtClean="0">
                <a:solidFill>
                  <a:srgbClr val="2F5897"/>
                </a:solidFill>
              </a:rPr>
              <a:t>Comparaisons des deux derniers hivers à une climato de 12 ans : </a:t>
            </a:r>
            <a:r>
              <a:rPr lang="fr-FR" sz="1600" i="1" dirty="0" err="1" smtClean="0">
                <a:solidFill>
                  <a:srgbClr val="7F7F7F"/>
                </a:solidFill>
              </a:rPr>
              <a:t>Badosa</a:t>
            </a:r>
            <a:r>
              <a:rPr lang="fr-FR" sz="1600" i="1" dirty="0" smtClean="0">
                <a:solidFill>
                  <a:srgbClr val="7F7F7F"/>
                </a:solidFill>
              </a:rPr>
              <a:t> et al. </a:t>
            </a:r>
          </a:p>
          <a:p>
            <a:pPr>
              <a:spcBef>
                <a:spcPts val="600"/>
              </a:spcBef>
            </a:pPr>
            <a:r>
              <a:rPr lang="fr-FR" sz="1600" b="1" dirty="0" smtClean="0">
                <a:solidFill>
                  <a:srgbClr val="7F7F7F"/>
                </a:solidFill>
              </a:rPr>
              <a:t>Comparaisons de sites </a:t>
            </a:r>
          </a:p>
          <a:p>
            <a:pPr marL="742950" lvl="1" indent="-285750">
              <a:spcBef>
                <a:spcPts val="600"/>
              </a:spcBef>
              <a:buFont typeface="Wingdings" charset="2"/>
              <a:buChar char="Ø"/>
            </a:pPr>
            <a:r>
              <a:rPr lang="fr-FR" sz="1600" dirty="0" smtClean="0">
                <a:solidFill>
                  <a:srgbClr val="2F5897"/>
                </a:solidFill>
              </a:rPr>
              <a:t>Effets de la grande échelle sur les processus locaux : analyse comparée entre le SIRTA, le CRA à Lannemezan, COPDD au Puy de Dôme </a:t>
            </a:r>
            <a:r>
              <a:rPr lang="fr-FR" sz="1600" dirty="0" smtClean="0">
                <a:solidFill>
                  <a:srgbClr val="7F7F7F"/>
                </a:solidFill>
              </a:rPr>
              <a:t>: </a:t>
            </a:r>
            <a:r>
              <a:rPr lang="fr-FR" sz="1600" i="1" dirty="0" smtClean="0">
                <a:solidFill>
                  <a:srgbClr val="7F7F7F"/>
                </a:solidFill>
              </a:rPr>
              <a:t>Dione et al</a:t>
            </a:r>
            <a:r>
              <a:rPr lang="fr-FR" sz="1600" dirty="0" smtClean="0">
                <a:solidFill>
                  <a:srgbClr val="7F7F7F"/>
                </a:solidFill>
              </a:rPr>
              <a:t>. </a:t>
            </a:r>
          </a:p>
          <a:p>
            <a:pPr>
              <a:spcBef>
                <a:spcPts val="600"/>
              </a:spcBef>
            </a:pPr>
            <a:r>
              <a:rPr lang="fr-FR" sz="1600" b="1" dirty="0" smtClean="0">
                <a:solidFill>
                  <a:srgbClr val="7F7F7F"/>
                </a:solidFill>
              </a:rPr>
              <a:t>Etude de processus </a:t>
            </a:r>
          </a:p>
          <a:p>
            <a:pPr marL="742950" lvl="1" indent="-285750">
              <a:spcBef>
                <a:spcPts val="600"/>
              </a:spcBef>
              <a:buFont typeface="Wingdings" charset="2"/>
              <a:buChar char="Ø"/>
            </a:pPr>
            <a:r>
              <a:rPr lang="fr-FR" sz="1600" dirty="0" smtClean="0">
                <a:solidFill>
                  <a:srgbClr val="2F5897"/>
                </a:solidFill>
              </a:rPr>
              <a:t>Caractéristiques saisonnières de la hauteur de couche limite au SIRTA, et lien avec les autres paramètres atmosphériques </a:t>
            </a:r>
            <a:r>
              <a:rPr lang="fr-FR" sz="1600" dirty="0" smtClean="0">
                <a:solidFill>
                  <a:srgbClr val="7F7F7F"/>
                </a:solidFill>
              </a:rPr>
              <a:t>: </a:t>
            </a:r>
            <a:r>
              <a:rPr lang="fr-FR" sz="1600" i="1" dirty="0" smtClean="0">
                <a:solidFill>
                  <a:srgbClr val="7F7F7F"/>
                </a:solidFill>
              </a:rPr>
              <a:t>Pal and Haeffelin, soumis. 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0" y="6186039"/>
            <a:ext cx="840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En cours : approche équivalente pour deux autres sites du réseau ROSEA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52599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</TotalTime>
  <Words>798</Words>
  <Application>Microsoft Macintosh PowerPoint</Application>
  <PresentationFormat>Présentation à l'écran (4:3)</PresentationFormat>
  <Paragraphs>84</Paragraphs>
  <Slides>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Thème Office</vt:lpstr>
      <vt:lpstr>SIRTA-ReOBS</vt:lpstr>
      <vt:lpstr>Enjeux</vt:lpstr>
      <vt:lpstr>SIRTA-ReOBS (1)</vt:lpstr>
      <vt:lpstr>Chemin suivi pour chaque source de SIRTA-ReOBS</vt:lpstr>
      <vt:lpstr>SIRTA-ReOBS : contenu (1)</vt:lpstr>
      <vt:lpstr>SIRTA-ReOBS : contenu (2)</vt:lpstr>
      <vt:lpstr>Etudes basées sur SIRTA-ReOBS +…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 chiriaco</dc:creator>
  <cp:lastModifiedBy>m chiriaco</cp:lastModifiedBy>
  <cp:revision>36</cp:revision>
  <dcterms:created xsi:type="dcterms:W3CDTF">2015-02-09T10:17:51Z</dcterms:created>
  <dcterms:modified xsi:type="dcterms:W3CDTF">2015-05-28T06:26:40Z</dcterms:modified>
</cp:coreProperties>
</file>