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58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9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403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608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31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675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209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46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956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7281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367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21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5105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C703F-282C-40EB-8834-3E18B832858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EB2C4-4DDB-4875-8120-2282F4FD83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762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DISK:Users:JE:Desktop:graph long term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60" y="1497495"/>
            <a:ext cx="8804948" cy="521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Résultat de recherche d'images pour &quot;airrmonia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708" y="3260188"/>
            <a:ext cx="2589630" cy="258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87837" y="410817"/>
            <a:ext cx="11778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NH3 monitoring at SIRTA </a:t>
            </a:r>
            <a:r>
              <a:rPr lang="fr-FR" sz="24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using</a:t>
            </a:r>
            <a:r>
              <a:rPr lang="fr-FR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fr-FR" sz="2400" i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AiRRmonia</a:t>
            </a:r>
            <a:r>
              <a:rPr lang="fr-FR" sz="2400" i="1" dirty="0">
                <a:solidFill>
                  <a:srgbClr val="0070C0"/>
                </a:solidFill>
                <a:latin typeface="Comic Sans MS" panose="030F0702030302020204" pitchFamily="66" charset="0"/>
              </a:rPr>
              <a:t> (</a:t>
            </a:r>
            <a:r>
              <a:rPr lang="fr-FR" sz="2400" i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Mechatronics</a:t>
            </a:r>
            <a:r>
              <a:rPr lang="fr-FR" sz="2400" i="1" dirty="0">
                <a:solidFill>
                  <a:srgbClr val="0070C0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428412" y="6486507"/>
            <a:ext cx="2763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>
                    <a:lumMod val="50000"/>
                  </a:schemeClr>
                </a:solidFill>
              </a:rPr>
              <a:t>Petit et al., ACP, 2014</a:t>
            </a:r>
          </a:p>
        </p:txBody>
      </p:sp>
    </p:spTree>
    <p:extLst>
      <p:ext uri="{BB962C8B-B14F-4D97-AF65-F5344CB8AC3E}">
        <p14:creationId xmlns:p14="http://schemas.microsoft.com/office/powerpoint/2010/main" val="262187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/>
          <p:cNvGrpSpPr/>
          <p:nvPr/>
        </p:nvGrpSpPr>
        <p:grpSpPr>
          <a:xfrm>
            <a:off x="1889116" y="1649126"/>
            <a:ext cx="8407823" cy="3505970"/>
            <a:chOff x="1889116" y="1649126"/>
            <a:chExt cx="7009737" cy="2788411"/>
          </a:xfrm>
        </p:grpSpPr>
        <p:grpSp>
          <p:nvGrpSpPr>
            <p:cNvPr id="11" name="Groupe 10"/>
            <p:cNvGrpSpPr/>
            <p:nvPr/>
          </p:nvGrpSpPr>
          <p:grpSpPr>
            <a:xfrm>
              <a:off x="3511943" y="2129993"/>
              <a:ext cx="5168113" cy="2238570"/>
              <a:chOff x="1152648" y="751767"/>
              <a:chExt cx="5168113" cy="2238570"/>
            </a:xfrm>
          </p:grpSpPr>
          <p:pic>
            <p:nvPicPr>
              <p:cNvPr id="4" name="Image 3" descr="D:\By seasons\Spring\wind rose_spring.png"/>
              <p:cNvPicPr/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2649" y="751770"/>
                <a:ext cx="1007745" cy="10077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" name="Image 4" descr="D:\By seasons\Summer\wind rose_summer.png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9438" y="751769"/>
                <a:ext cx="1007745" cy="10077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" name="Image 5" descr="D:\By seasons\Autumn\Wind rose_autumn.png"/>
              <p:cNvPicPr/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6227" y="751768"/>
                <a:ext cx="1007745" cy="10077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" name="Image 6" descr="D:\By seasons\Winter\Wind rose_winter.png"/>
              <p:cNvPicPr/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13016" y="751767"/>
                <a:ext cx="1007745" cy="10077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" name="Image 7" descr="JEPS - 2:LSCE:THESE:Manuscrit &amp; Papiers:Saisonalité:NWR:By species:NH3:scalemax:NH3_Spring.png"/>
              <p:cNvPicPr/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2648" y="1982592"/>
                <a:ext cx="1007745" cy="10077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Image 8" descr="JEPS - 2:LSCE:THESE:Manuscrit &amp; Papiers:Saisonalité:NWR:By species:NH3:scalemax:NH3_summer.png"/>
              <p:cNvPicPr/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9438" y="1982591"/>
                <a:ext cx="1007745" cy="10077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Image 9" descr="JEPS - 2:LSCE:THESE:Manuscrit &amp; Papiers:Saisonalité:NWR:By species:NH3:scalemax:NH3_Winter.png"/>
              <p:cNvPicPr/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13016" y="1982590"/>
                <a:ext cx="1007745" cy="100774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2" name="Image 11" descr="JEPS - 2:LSCE:THESE:Manuscrit &amp; Papiers:Saisonalité:NWR:scaleNH3.png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1648" y="3250087"/>
              <a:ext cx="322580" cy="1187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ZoneTexte 12"/>
            <p:cNvSpPr txBox="1"/>
            <p:nvPr/>
          </p:nvSpPr>
          <p:spPr>
            <a:xfrm>
              <a:off x="1889116" y="2449199"/>
              <a:ext cx="12304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Wind rose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1895744" y="3582260"/>
              <a:ext cx="1230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NWR</a:t>
              </a:r>
            </a:p>
            <a:p>
              <a:r>
                <a:rPr lang="fr-FR" dirty="0"/>
                <a:t>NH3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3511943" y="1649126"/>
              <a:ext cx="12304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Spring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898733" y="1649126"/>
              <a:ext cx="12304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Summer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6283586" y="1655754"/>
              <a:ext cx="12304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Autumn</a:t>
              </a:r>
              <a:endParaRPr lang="fr-FR" dirty="0"/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7668439" y="1668235"/>
              <a:ext cx="12304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Winter</a:t>
              </a:r>
            </a:p>
          </p:txBody>
        </p:sp>
      </p:grpSp>
      <p:sp>
        <p:nvSpPr>
          <p:cNvPr id="20" name="ZoneTexte 19"/>
          <p:cNvSpPr txBox="1"/>
          <p:nvPr/>
        </p:nvSpPr>
        <p:spPr>
          <a:xfrm>
            <a:off x="187838" y="410817"/>
            <a:ext cx="10084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>
                <a:latin typeface="Comic Sans MS" panose="030F0702030302020204" pitchFamily="66" charset="0"/>
              </a:rPr>
              <a:t>Geographical</a:t>
            </a:r>
            <a:r>
              <a:rPr lang="fr-FR" sz="2400" dirty="0">
                <a:latin typeface="Comic Sans MS" panose="030F0702030302020204" pitchFamily="66" charset="0"/>
              </a:rPr>
              <a:t> </a:t>
            </a:r>
            <a:r>
              <a:rPr lang="fr-FR" sz="2400" dirty="0" err="1">
                <a:latin typeface="Comic Sans MS" panose="030F0702030302020204" pitchFamily="66" charset="0"/>
              </a:rPr>
              <a:t>origins</a:t>
            </a:r>
            <a:endParaRPr lang="fr-F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524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187838" y="1262014"/>
            <a:ext cx="12004162" cy="4383412"/>
            <a:chOff x="187838" y="1553562"/>
            <a:chExt cx="12004162" cy="4383412"/>
          </a:xfrm>
        </p:grpSpPr>
        <p:pic>
          <p:nvPicPr>
            <p:cNvPr id="3" name="Image 2" descr="DISK:Users:JE:ownCloud:Papier ACSM:Figures:diurne saison:spring.png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838" y="2236763"/>
              <a:ext cx="6030083" cy="30994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Image 3" descr="DISK:Users:JE:ownCloud:Papier ACSM:Figures:diurne saison:summer.png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3838" y="2236763"/>
              <a:ext cx="5908162" cy="30994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ZoneTexte 4"/>
            <p:cNvSpPr txBox="1"/>
            <p:nvPr/>
          </p:nvSpPr>
          <p:spPr>
            <a:xfrm>
              <a:off x="2534427" y="1553562"/>
              <a:ext cx="2883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SPRING</a:t>
              </a: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8676810" y="1553562"/>
              <a:ext cx="2883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SUMMER</a:t>
              </a:r>
            </a:p>
          </p:txBody>
        </p:sp>
        <p:sp>
          <p:nvSpPr>
            <p:cNvPr id="7" name="Flèche : bas 6"/>
            <p:cNvSpPr/>
            <p:nvPr/>
          </p:nvSpPr>
          <p:spPr>
            <a:xfrm>
              <a:off x="2875722" y="5512904"/>
              <a:ext cx="327157" cy="424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Flèche : bas 7"/>
            <p:cNvSpPr/>
            <p:nvPr/>
          </p:nvSpPr>
          <p:spPr>
            <a:xfrm>
              <a:off x="9216894" y="5506280"/>
              <a:ext cx="327157" cy="424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187838" y="410817"/>
            <a:ext cx="10084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omic Sans MS" panose="030F0702030302020204" pitchFamily="66" charset="0"/>
              </a:rPr>
              <a:t>Diurnal variation / Weekly cycle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368370" y="5839812"/>
            <a:ext cx="366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Influence of </a:t>
            </a:r>
            <a:r>
              <a:rPr lang="fr-FR" dirty="0" err="1"/>
              <a:t>traffic</a:t>
            </a:r>
            <a:r>
              <a:rPr lang="fr-FR" dirty="0"/>
              <a:t> </a:t>
            </a:r>
            <a:r>
              <a:rPr lang="fr-FR" dirty="0" err="1"/>
              <a:t>emissions</a:t>
            </a:r>
            <a:r>
              <a:rPr lang="fr-FR" dirty="0"/>
              <a:t> ?</a:t>
            </a:r>
          </a:p>
          <a:p>
            <a:r>
              <a:rPr lang="fr-FR" dirty="0" err="1"/>
              <a:t>Effects</a:t>
            </a:r>
            <a:r>
              <a:rPr lang="fr-FR" dirty="0"/>
              <a:t> of </a:t>
            </a:r>
            <a:r>
              <a:rPr lang="fr-FR" dirty="0" err="1"/>
              <a:t>meteorological</a:t>
            </a:r>
            <a:r>
              <a:rPr lang="fr-FR" dirty="0"/>
              <a:t> conditions ?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33261" y="5839812"/>
            <a:ext cx="3669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Effects</a:t>
            </a:r>
            <a:r>
              <a:rPr lang="fr-FR" dirty="0"/>
              <a:t> of </a:t>
            </a:r>
            <a:r>
              <a:rPr lang="fr-FR" dirty="0" err="1"/>
              <a:t>meteorological</a:t>
            </a:r>
            <a:r>
              <a:rPr lang="fr-FR" dirty="0"/>
              <a:t> conditions ?</a:t>
            </a:r>
          </a:p>
        </p:txBody>
      </p:sp>
    </p:spTree>
    <p:extLst>
      <p:ext uri="{BB962C8B-B14F-4D97-AF65-F5344CB8AC3E}">
        <p14:creationId xmlns:p14="http://schemas.microsoft.com/office/powerpoint/2010/main" val="3147017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87837" y="410817"/>
            <a:ext cx="11739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Etude des isotopes stables de NH</a:t>
            </a:r>
            <a:r>
              <a:rPr lang="fr-FR" sz="2400" baseline="-25000" dirty="0">
                <a:solidFill>
                  <a:srgbClr val="0070C0"/>
                </a:solidFill>
                <a:latin typeface="Comic Sans MS" panose="030F0702030302020204" pitchFamily="66" charset="0"/>
              </a:rPr>
              <a:t>3</a:t>
            </a:r>
            <a:r>
              <a:rPr lang="fr-FR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/NH</a:t>
            </a:r>
            <a:r>
              <a:rPr lang="fr-FR" sz="2400" baseline="-25000" dirty="0">
                <a:solidFill>
                  <a:srgbClr val="0070C0"/>
                </a:solidFill>
                <a:latin typeface="Comic Sans MS" panose="030F0702030302020204" pitchFamily="66" charset="0"/>
              </a:rPr>
              <a:t>4</a:t>
            </a:r>
            <a:r>
              <a:rPr lang="fr-FR" sz="2400" baseline="30000" dirty="0">
                <a:solidFill>
                  <a:srgbClr val="0070C0"/>
                </a:solidFill>
                <a:latin typeface="Comic Sans MS" panose="030F0702030302020204" pitchFamily="66" charset="0"/>
              </a:rPr>
              <a:t>+</a:t>
            </a:r>
            <a:r>
              <a:rPr lang="fr-FR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 (projets CORTEA INACS)</a:t>
            </a:r>
            <a:endParaRPr lang="fr-FR" sz="24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37" y="1434905"/>
            <a:ext cx="6800165" cy="433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8418" y="887128"/>
            <a:ext cx="4358538" cy="5953833"/>
          </a:xfrm>
          <a:prstGeom prst="rect">
            <a:avLst/>
          </a:prstGeom>
        </p:spPr>
      </p:pic>
      <p:grpSp>
        <p:nvGrpSpPr>
          <p:cNvPr id="12" name="Groupe 11"/>
          <p:cNvGrpSpPr/>
          <p:nvPr/>
        </p:nvGrpSpPr>
        <p:grpSpPr>
          <a:xfrm>
            <a:off x="1302324" y="5809035"/>
            <a:ext cx="5033771" cy="553998"/>
            <a:chOff x="894362" y="5583951"/>
            <a:chExt cx="5033771" cy="553998"/>
          </a:xfrm>
        </p:grpSpPr>
        <p:sp>
          <p:nvSpPr>
            <p:cNvPr id="3" name="ZoneTexte 2"/>
            <p:cNvSpPr txBox="1"/>
            <p:nvPr/>
          </p:nvSpPr>
          <p:spPr>
            <a:xfrm>
              <a:off x="894362" y="5768617"/>
              <a:ext cx="12127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d15N NH</a:t>
              </a:r>
              <a:r>
                <a:rPr lang="fr-FR" baseline="-25000" dirty="0"/>
                <a:t>3</a:t>
              </a:r>
              <a:r>
                <a:rPr lang="fr-FR" dirty="0"/>
                <a:t>g  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3967115" y="5768617"/>
              <a:ext cx="1961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d15N NH</a:t>
              </a:r>
              <a:r>
                <a:rPr lang="fr-FR" baseline="-25000" dirty="0"/>
                <a:t>4</a:t>
              </a:r>
              <a:r>
                <a:rPr lang="fr-FR" baseline="30000" dirty="0"/>
                <a:t>+</a:t>
              </a:r>
              <a:r>
                <a:rPr lang="fr-FR" dirty="0"/>
                <a:t>p  </a:t>
              </a:r>
            </a:p>
          </p:txBody>
        </p:sp>
        <p:cxnSp>
          <p:nvCxnSpPr>
            <p:cNvPr id="10" name="Connecteur droit avec flèche 9"/>
            <p:cNvCxnSpPr/>
            <p:nvPr/>
          </p:nvCxnSpPr>
          <p:spPr>
            <a:xfrm>
              <a:off x="2226365" y="5953283"/>
              <a:ext cx="156375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/>
            <p:cNvSpPr txBox="1"/>
            <p:nvPr/>
          </p:nvSpPr>
          <p:spPr>
            <a:xfrm>
              <a:off x="2419014" y="5583951"/>
              <a:ext cx="14205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+ ~30 ‰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7157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87837" y="410817"/>
            <a:ext cx="11739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Etude des isotopes stables de NH</a:t>
            </a:r>
            <a:r>
              <a:rPr lang="fr-FR" sz="2400" baseline="-25000" dirty="0">
                <a:solidFill>
                  <a:srgbClr val="0070C0"/>
                </a:solidFill>
                <a:latin typeface="Comic Sans MS" panose="030F0702030302020204" pitchFamily="66" charset="0"/>
              </a:rPr>
              <a:t>3</a:t>
            </a:r>
            <a:r>
              <a:rPr lang="fr-FR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/NH</a:t>
            </a:r>
            <a:r>
              <a:rPr lang="fr-FR" sz="2400" baseline="-25000" dirty="0">
                <a:solidFill>
                  <a:srgbClr val="0070C0"/>
                </a:solidFill>
                <a:latin typeface="Comic Sans MS" panose="030F0702030302020204" pitchFamily="66" charset="0"/>
              </a:rPr>
              <a:t>4</a:t>
            </a:r>
            <a:r>
              <a:rPr lang="fr-FR" sz="2400" baseline="30000" dirty="0">
                <a:solidFill>
                  <a:srgbClr val="0070C0"/>
                </a:solidFill>
                <a:latin typeface="Comic Sans MS" panose="030F0702030302020204" pitchFamily="66" charset="0"/>
              </a:rPr>
              <a:t>+</a:t>
            </a:r>
            <a:endParaRPr lang="fr-FR" sz="24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37" y="1975342"/>
            <a:ext cx="4806194" cy="3062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031" y="1828215"/>
            <a:ext cx="7058884" cy="320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373856" y="5316666"/>
            <a:ext cx="5033771" cy="553998"/>
            <a:chOff x="894362" y="5583951"/>
            <a:chExt cx="5033771" cy="553998"/>
          </a:xfrm>
        </p:grpSpPr>
        <p:sp>
          <p:nvSpPr>
            <p:cNvPr id="8" name="ZoneTexte 7"/>
            <p:cNvSpPr txBox="1"/>
            <p:nvPr/>
          </p:nvSpPr>
          <p:spPr>
            <a:xfrm>
              <a:off x="894362" y="5768617"/>
              <a:ext cx="12127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d15N NH</a:t>
              </a:r>
              <a:r>
                <a:rPr lang="fr-FR" baseline="-25000" dirty="0"/>
                <a:t>3</a:t>
              </a:r>
              <a:r>
                <a:rPr lang="fr-FR" dirty="0"/>
                <a:t>g  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3967115" y="5768617"/>
              <a:ext cx="1961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d15N NH</a:t>
              </a:r>
              <a:r>
                <a:rPr lang="fr-FR" baseline="-25000" dirty="0"/>
                <a:t>4</a:t>
              </a:r>
              <a:r>
                <a:rPr lang="fr-FR" baseline="30000" dirty="0"/>
                <a:t>+</a:t>
              </a:r>
              <a:r>
                <a:rPr lang="fr-FR" dirty="0"/>
                <a:t>p  </a:t>
              </a:r>
            </a:p>
          </p:txBody>
        </p:sp>
        <p:cxnSp>
          <p:nvCxnSpPr>
            <p:cNvPr id="10" name="Connecteur droit avec flèche 9"/>
            <p:cNvCxnSpPr/>
            <p:nvPr/>
          </p:nvCxnSpPr>
          <p:spPr>
            <a:xfrm>
              <a:off x="2226365" y="5953283"/>
              <a:ext cx="156375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ZoneTexte 10"/>
            <p:cNvSpPr txBox="1"/>
            <p:nvPr/>
          </p:nvSpPr>
          <p:spPr>
            <a:xfrm>
              <a:off x="2419014" y="5583951"/>
              <a:ext cx="14205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+ ~30 ‰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106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" y="1899138"/>
            <a:ext cx="5767753" cy="432581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87837" y="410817"/>
            <a:ext cx="11739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Déploiement au SIRTA des « badges INRA » dans le cadre AMPAIR (PRIMEQUAL)</a:t>
            </a:r>
            <a:endParaRPr lang="fr-FR" sz="24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7090117" y="1659988"/>
            <a:ext cx="497996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De Juillet 2016 à Juillet 2017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En complément de 6 autres sites en </a:t>
            </a:r>
            <a:r>
              <a:rPr lang="fr-FR" sz="2000" dirty="0" err="1"/>
              <a:t>IdF</a:t>
            </a:r>
            <a:r>
              <a:rPr lang="fr-FR" sz="2000" dirty="0"/>
              <a:t> / NUAGES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Pas de temps: hebdomadaire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Comparaison avec cadastres d’émission (dont </a:t>
            </a:r>
            <a:r>
              <a:rPr lang="fr-FR" sz="2000" dirty="0" err="1"/>
              <a:t>Volt’Air</a:t>
            </a:r>
            <a:r>
              <a:rPr lang="fr-F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0626373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125</Words>
  <Application>Microsoft Office PowerPoint</Application>
  <PresentationFormat>Grand écran</PresentationFormat>
  <Paragraphs>30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FAVEZ Olivier</dc:creator>
  <cp:lastModifiedBy>FAVEZ Olivier</cp:lastModifiedBy>
  <cp:revision>3</cp:revision>
  <dcterms:created xsi:type="dcterms:W3CDTF">2017-09-18T05:26:06Z</dcterms:created>
  <dcterms:modified xsi:type="dcterms:W3CDTF">2017-09-18T06:26:25Z</dcterms:modified>
</cp:coreProperties>
</file>