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72" r:id="rId4"/>
    <p:sldId id="270" r:id="rId5"/>
    <p:sldId id="296" r:id="rId6"/>
    <p:sldId id="274" r:id="rId7"/>
    <p:sldId id="275" r:id="rId8"/>
    <p:sldId id="276" r:id="rId9"/>
    <p:sldId id="277" r:id="rId10"/>
    <p:sldId id="297" r:id="rId11"/>
    <p:sldId id="278" r:id="rId12"/>
    <p:sldId id="279" r:id="rId13"/>
    <p:sldId id="280" r:id="rId14"/>
    <p:sldId id="281" r:id="rId15"/>
    <p:sldId id="284" r:id="rId16"/>
    <p:sldId id="285" r:id="rId17"/>
    <p:sldId id="269" r:id="rId18"/>
    <p:sldId id="290" r:id="rId19"/>
    <p:sldId id="298" r:id="rId20"/>
    <p:sldId id="266" r:id="rId21"/>
    <p:sldId id="268" r:id="rId22"/>
    <p:sldId id="292" r:id="rId23"/>
    <p:sldId id="293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DR\compa_inventai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Feuil1!$E$2:$E$5</c:f>
              <c:strCache>
                <c:ptCount val="4"/>
                <c:pt idx="0">
                  <c:v>Traffic</c:v>
                </c:pt>
                <c:pt idx="1">
                  <c:v>Residential</c:v>
                </c:pt>
                <c:pt idx="2">
                  <c:v>Tertiary</c:v>
                </c:pt>
                <c:pt idx="3">
                  <c:v>Industry</c:v>
                </c:pt>
              </c:strCache>
            </c:strRef>
          </c:cat>
          <c:val>
            <c:numRef>
              <c:f>Feuil1!$F$2:$F$5</c:f>
              <c:numCache>
                <c:formatCode>0.0</c:formatCode>
                <c:ptCount val="4"/>
                <c:pt idx="0">
                  <c:v>30.640668523676872</c:v>
                </c:pt>
                <c:pt idx="1">
                  <c:v>-9.310589907604836</c:v>
                </c:pt>
                <c:pt idx="2">
                  <c:v>-62.404092071611252</c:v>
                </c:pt>
                <c:pt idx="3">
                  <c:v>48.8888888888889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44480"/>
        <c:axId val="147846272"/>
      </c:barChart>
      <c:catAx>
        <c:axId val="14784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7846272"/>
        <c:crosses val="autoZero"/>
        <c:auto val="1"/>
        <c:lblAlgn val="ctr"/>
        <c:lblOffset val="100"/>
        <c:noMultiLvlLbl val="0"/>
      </c:catAx>
      <c:valAx>
        <c:axId val="1478462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fr-FR"/>
          </a:p>
        </c:txPr>
        <c:crossAx val="1478444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93C0-11A4-4903-BBC0-8B62A300E28B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189E-AFD4-4607-B645-54CA8742F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3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 smtClean="0"/>
              <a:t>ALLER TRES</a:t>
            </a:r>
            <a:r>
              <a:rPr lang="fr-FR" baseline="0" dirty="0" smtClean="0"/>
              <a:t> VITE VERS LA FIGURE POUR NE PAS PERDRE DE TEMPS!</a:t>
            </a:r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- Ce budget,</a:t>
            </a:r>
            <a:r>
              <a:rPr lang="fr-FR" baseline="0" dirty="0" smtClean="0"/>
              <a:t> ici donné à l’échelle globale, est très incertain </a:t>
            </a:r>
            <a:r>
              <a:rPr lang="fr-FR" dirty="0" smtClean="0"/>
              <a:t>aux échelles continentale, régionale et plus locales</a:t>
            </a:r>
            <a:r>
              <a:rPr lang="fr-FR" baseline="0" dirty="0" smtClean="0"/>
              <a:t> </a:t>
            </a:r>
            <a:r>
              <a:rPr lang="fr-FR" dirty="0" smtClean="0"/>
              <a:t>: c’est en effet difficile de réduire ces incertitudes,</a:t>
            </a:r>
          </a:p>
          <a:p>
            <a:pPr algn="l"/>
            <a:r>
              <a:rPr lang="fr-FR" dirty="0" smtClean="0"/>
              <a:t>car beaucoup de processus entrent en jeu. </a:t>
            </a:r>
          </a:p>
          <a:p>
            <a:pPr algn="l"/>
            <a:r>
              <a:rPr lang="fr-FR" dirty="0" smtClean="0"/>
              <a:t>- </a:t>
            </a:r>
            <a:r>
              <a:rPr lang="fr-FR" b="1" dirty="0" smtClean="0"/>
              <a:t>Je vous montre sur cette figure les séries temporelles du CO2 atmosphérique</a:t>
            </a:r>
            <a:r>
              <a:rPr lang="fr-FR" b="1" baseline="0" dirty="0" smtClean="0"/>
              <a:t> collectées dans les stations</a:t>
            </a:r>
          </a:p>
          <a:p>
            <a:pPr algn="l"/>
            <a:r>
              <a:rPr lang="fr-FR" b="1" baseline="0" dirty="0" smtClean="0"/>
              <a:t>du réseau ICOS-FR qui a développé des stations d’observations en France mais aussi à l’international. </a:t>
            </a:r>
          </a:p>
          <a:p>
            <a:pPr algn="l"/>
            <a:r>
              <a:rPr lang="fr-FR" baseline="0" dirty="0" smtClean="0"/>
              <a:t>- On peut voir ici que, hormis l’augmentation globale à long-terme de l’ordre de 2 ppm/an observée pour toutes les stations, la variabilité du CO2 atmosphérique </a:t>
            </a:r>
          </a:p>
          <a:p>
            <a:pPr algn="l"/>
            <a:r>
              <a:rPr lang="fr-FR" baseline="0" dirty="0" smtClean="0"/>
              <a:t>est très différente en fonction de l’endroit du globe où l’on collecte les mesures. </a:t>
            </a:r>
          </a:p>
          <a:p>
            <a:pPr algn="l"/>
            <a:r>
              <a:rPr lang="fr-FR" baseline="0" dirty="0" smtClean="0"/>
              <a:t>- Par exemple, cette variabilité est quasi-nulle à l’Ile Amsterdam dans l’Océan </a:t>
            </a:r>
            <a:r>
              <a:rPr lang="fr-FR" baseline="0" dirty="0" err="1" smtClean="0"/>
              <a:t>Sub-Antarctique</a:t>
            </a:r>
            <a:r>
              <a:rPr lang="fr-FR" baseline="0" dirty="0" smtClean="0"/>
              <a:t> car les échanges de CO2 sont contrôlés pour la plupart dans l’océan de surface.</a:t>
            </a:r>
            <a:br>
              <a:rPr lang="fr-FR" baseline="0" dirty="0" smtClean="0"/>
            </a:br>
            <a:r>
              <a:rPr lang="fr-FR" baseline="0" dirty="0" smtClean="0"/>
              <a:t>- Alors que sur les continents, la variabilité du CO2 atmosphérique est beaucoup plus élevée, comme on peut le voir ici sur la courbe verte enregistrée au Puy-de-Dôme où le cycle saisonnier</a:t>
            </a:r>
          </a:p>
          <a:p>
            <a:pPr algn="l"/>
            <a:r>
              <a:rPr lang="fr-FR" baseline="0" dirty="0" smtClean="0"/>
              <a:t>de la biosphère liée aux processus de photosynthèse et de respiration modulent la concentration du CO2 atmosphérique. </a:t>
            </a:r>
          </a:p>
          <a:p>
            <a:pPr algn="l"/>
            <a:r>
              <a:rPr lang="fr-FR" baseline="0" dirty="0" smtClean="0"/>
              <a:t>- Enfin, si l’on se rapproche des zones urbanisées comme ici à Saclay, on peut voir se rajouter des pics de concentration assez marqués qui proviennent des émissions de CO2 de la </a:t>
            </a:r>
          </a:p>
          <a:p>
            <a:pPr algn="l"/>
            <a:r>
              <a:rPr lang="fr-FR" baseline="0" dirty="0" smtClean="0"/>
              <a:t>mégapole parisienne et ne sont pas encore bien mélangées dans l’atmosphère. </a:t>
            </a:r>
          </a:p>
          <a:p>
            <a:pPr algn="l"/>
            <a:r>
              <a:rPr lang="fr-FR" baseline="0" dirty="0" smtClean="0"/>
              <a:t>- Ainsi, cette variabilité reflète en partie celle des flux de CO2 échangés entre les surfaces terrestres et l’atmosphère.</a:t>
            </a:r>
          </a:p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B50-252F-4F38-8A16-386E3D8F0B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189E-AFD4-4607-B645-54CA8742F8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4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première question que je me suis posée…</a:t>
            </a:r>
          </a:p>
          <a:p>
            <a:r>
              <a:rPr lang="fr-FR" dirty="0" smtClean="0"/>
              <a:t>J’ai organisé….</a:t>
            </a:r>
          </a:p>
          <a:p>
            <a:endParaRPr lang="fr-FR" dirty="0" smtClean="0"/>
          </a:p>
          <a:p>
            <a:r>
              <a:rPr lang="fr-FR" dirty="0" smtClean="0"/>
              <a:t>Les inventaires</a:t>
            </a:r>
            <a:r>
              <a:rPr lang="fr-FR" baseline="0" dirty="0" smtClean="0"/>
              <a:t> d’émissions sont construits sur une approche dite « montante », basés pour chaque secteur et chaque catégorie de ce secteur sur la somme du produit d’un proxy d’activité (Ai), </a:t>
            </a:r>
          </a:p>
          <a:p>
            <a:r>
              <a:rPr lang="fr-FR" baseline="0" dirty="0" smtClean="0"/>
              <a:t>d’un facteur d’émission Fi et d’un paramètre d’activité Pi correctif (ex. équipement des véhicules avec des pots catalytiques).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</a:t>
            </a:r>
            <a:r>
              <a:rPr lang="fr-FR" baseline="0" dirty="0" err="1" smtClean="0"/>
              <a:t>proxies</a:t>
            </a:r>
            <a:r>
              <a:rPr lang="fr-FR" baseline="0" dirty="0" smtClean="0"/>
              <a:t> d’activités proviennent généralement de statistiques économiques, tandis que les facteurs d’émissions et paramètres d’activités sont mesurés sur bancs d’essai, mais pas dans la vie réelle: </a:t>
            </a:r>
          </a:p>
          <a:p>
            <a:r>
              <a:rPr lang="fr-FR" baseline="0" dirty="0" smtClean="0"/>
              <a:t>par exemple, l’état des roues du véhicules, ou l’état du revêtement des routes n’est pas pris en compte. Cela explique pourquoi les inventaires d’émissions sont d’une manière générale très incertains.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le cas de Paris, il existe donc deux inventaires d’émissions à haute résolution : IER et AIRPARIF. Sur le total émis, la différence relative est de 20,7%. Les différences sont encore</a:t>
            </a:r>
          </a:p>
          <a:p>
            <a:r>
              <a:rPr lang="fr-FR" baseline="0" dirty="0" smtClean="0"/>
              <a:t>plus fortes quand on les calcule pour chacun des secteurs d’émissions, notamment pour le trafic où l’on dépasse les 30% de différence, le secteur industriel avec près de 50% d’écart</a:t>
            </a:r>
          </a:p>
          <a:p>
            <a:r>
              <a:rPr lang="fr-FR" baseline="0" dirty="0" smtClean="0"/>
              <a:t>et le secteur du chauffage tertiaire avec plus de 60% d’écart.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Une étude détaillée…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05BB-7DC4-4AFB-A446-AF648D1BD9D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1200" dirty="0" smtClean="0"/>
              <a:t>Détecter et quantifier le panache parisien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Support aux travaux de modélisation directe et inverse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05BB-7DC4-4AFB-A446-AF648D1BD9D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B50-252F-4F38-8A16-386E3D8F0B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7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B50-252F-4F38-8A16-386E3D8F0B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32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2B50-252F-4F38-8A16-386E3D8F0B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6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3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6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6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99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31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03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0ED1-30B5-496C-B49C-70FDE818FB7D}" type="datetimeFigureOut">
              <a:rPr lang="fr-FR" smtClean="0"/>
              <a:t>17/09/2017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CB1D-A225-453A-A145-C884F3DAC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9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/>
              <a:t>Réunion de la Plateforme OCAPI de l’IPSL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Mesures de GES en IDF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Irène </a:t>
            </a:r>
            <a:r>
              <a:rPr lang="fr-FR" sz="2700" dirty="0" err="1" smtClean="0"/>
              <a:t>Xueref</a:t>
            </a:r>
            <a:r>
              <a:rPr lang="fr-FR" sz="2700" dirty="0" smtClean="0"/>
              <a:t>-Remy</a:t>
            </a:r>
            <a:br>
              <a:rPr lang="fr-FR" sz="2700" dirty="0" smtClean="0"/>
            </a:br>
            <a:r>
              <a:rPr lang="fr-FR" sz="2700" dirty="0" smtClean="0"/>
              <a:t>OHP/OSU </a:t>
            </a:r>
            <a:r>
              <a:rPr lang="fr-FR" sz="2700" dirty="0" err="1" smtClean="0"/>
              <a:t>Pytheas</a:t>
            </a:r>
            <a:r>
              <a:rPr lang="fr-FR" sz="2700" dirty="0" smtClean="0"/>
              <a:t/>
            </a:r>
            <a:br>
              <a:rPr lang="fr-FR" sz="2700" dirty="0" smtClean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5013176"/>
            <a:ext cx="6400800" cy="1752600"/>
          </a:xfrm>
        </p:spPr>
        <p:txBody>
          <a:bodyPr/>
          <a:lstStyle/>
          <a:p>
            <a:r>
              <a:rPr lang="fr-FR" dirty="0" smtClean="0"/>
              <a:t>18 septembre 2017</a:t>
            </a:r>
          </a:p>
          <a:p>
            <a:r>
              <a:rPr lang="fr-FR" sz="2000" dirty="0" smtClean="0"/>
              <a:t>IPSL Jussieu Salle Darcy Tour 46-56 /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étage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774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_co2-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74" y="32323"/>
            <a:ext cx="712232" cy="58836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55498" y="1186879"/>
            <a:ext cx="204939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i="1" dirty="0" smtClean="0">
                <a:solidFill>
                  <a:srgbClr val="FF0000"/>
                </a:solidFill>
              </a:rPr>
              <a:t>Stage M2 Lamia </a:t>
            </a:r>
            <a:r>
              <a:rPr lang="fr-FR" sz="1300" b="1" i="1" dirty="0" err="1" smtClean="0">
                <a:solidFill>
                  <a:srgbClr val="FF0000"/>
                </a:solidFill>
              </a:rPr>
              <a:t>Ammoura</a:t>
            </a:r>
            <a:endParaRPr lang="fr-FR" sz="1300" b="1" i="1" dirty="0" smtClean="0">
              <a:solidFill>
                <a:srgbClr val="FF0000"/>
              </a:solidFill>
            </a:endParaRPr>
          </a:p>
          <a:p>
            <a:r>
              <a:rPr lang="fr-FR" sz="1300" b="1" i="1" dirty="0" err="1" smtClean="0">
                <a:solidFill>
                  <a:srgbClr val="FF0000"/>
                </a:solidFill>
              </a:rPr>
              <a:t>Postdoct</a:t>
            </a:r>
            <a:r>
              <a:rPr lang="fr-FR" sz="1300" b="1" i="1" dirty="0" smtClean="0">
                <a:solidFill>
                  <a:srgbClr val="FF0000"/>
                </a:solidFill>
              </a:rPr>
              <a:t>. </a:t>
            </a:r>
            <a:r>
              <a:rPr lang="fr-FR" sz="1300" b="1" i="1" dirty="0" err="1" smtClean="0">
                <a:solidFill>
                  <a:srgbClr val="FF0000"/>
                </a:solidFill>
              </a:rPr>
              <a:t>Sandip</a:t>
            </a:r>
            <a:r>
              <a:rPr lang="fr-FR" sz="1300" b="1" i="1" dirty="0" smtClean="0">
                <a:solidFill>
                  <a:srgbClr val="FF0000"/>
                </a:solidFill>
              </a:rPr>
              <a:t> Pal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7544" y="836712"/>
            <a:ext cx="848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</a:t>
            </a:r>
            <a:r>
              <a:rPr lang="fr-FR" sz="1600" b="1" dirty="0" smtClean="0">
                <a:solidFill>
                  <a:srgbClr val="FF0000"/>
                </a:solidFill>
              </a:rPr>
              <a:t>Lidar intensive </a:t>
            </a:r>
            <a:r>
              <a:rPr lang="fr-FR" sz="1600" b="1" dirty="0" err="1" smtClean="0">
                <a:solidFill>
                  <a:srgbClr val="FF0000"/>
                </a:solidFill>
              </a:rPr>
              <a:t>campaign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</a:rPr>
              <a:t>21-25 mars </a:t>
            </a:r>
            <a:r>
              <a:rPr lang="fr-FR" sz="1600" b="1" dirty="0" smtClean="0">
                <a:solidFill>
                  <a:srgbClr val="FF0000"/>
                </a:solidFill>
              </a:rPr>
              <a:t>2011 (</a:t>
            </a:r>
            <a:r>
              <a:rPr lang="fr-FR" sz="1600" b="1" dirty="0" err="1" smtClean="0">
                <a:solidFill>
                  <a:srgbClr val="FF0000"/>
                </a:solidFill>
              </a:rPr>
              <a:t>collab</a:t>
            </a:r>
            <a:r>
              <a:rPr lang="fr-FR" sz="1600" b="1" dirty="0" smtClean="0">
                <a:solidFill>
                  <a:srgbClr val="FF0000"/>
                </a:solidFill>
              </a:rPr>
              <a:t>. LSCE/LATMOS-QUALAIR/LMD-SIRTA)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6065" y="1340768"/>
            <a:ext cx="1728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q"/>
            </a:pPr>
            <a:r>
              <a:rPr lang="fr-FR" sz="1600" b="1" dirty="0" smtClean="0"/>
              <a:t> </a:t>
            </a:r>
            <a:r>
              <a:rPr lang="fr-FR" sz="1600" b="1" dirty="0" err="1" smtClean="0"/>
              <a:t>Observed</a:t>
            </a:r>
            <a:r>
              <a:rPr lang="fr-FR" sz="1600" b="1" dirty="0" smtClean="0"/>
              <a:t> UHI :</a:t>
            </a:r>
            <a:endParaRPr lang="fr-FR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004047" y="1982254"/>
            <a:ext cx="41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q"/>
            </a:pPr>
            <a:r>
              <a:rPr lang="fr-FR" sz="1600" b="1" dirty="0" smtClean="0"/>
              <a:t> </a:t>
            </a:r>
            <a:r>
              <a:rPr lang="fr-FR" sz="1600" b="1" dirty="0" err="1" smtClean="0"/>
              <a:t>Observed</a:t>
            </a:r>
            <a:r>
              <a:rPr lang="fr-FR" sz="1600" b="1" dirty="0" smtClean="0"/>
              <a:t> ABL </a:t>
            </a:r>
            <a:r>
              <a:rPr lang="fr-FR" sz="1600" b="1" dirty="0" err="1" smtClean="0"/>
              <a:t>height</a:t>
            </a:r>
            <a:r>
              <a:rPr lang="fr-FR" sz="1600" b="1" dirty="0" smtClean="0"/>
              <a:t> gradient due to UHI :</a:t>
            </a:r>
            <a:endParaRPr lang="fr-FR" sz="1600" b="1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16327" y="3522583"/>
            <a:ext cx="2607676" cy="2003949"/>
            <a:chOff x="2916039" y="3645024"/>
            <a:chExt cx="2392388" cy="1803233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730582"/>
              <a:ext cx="1950632" cy="152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2930157" y="3645024"/>
              <a:ext cx="486097" cy="165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fr-FR" sz="1200" dirty="0" smtClean="0"/>
                <a:t>20</a:t>
              </a:r>
            </a:p>
            <a:p>
              <a:pPr algn="r">
                <a:lnSpc>
                  <a:spcPts val="2800"/>
                </a:lnSpc>
              </a:pPr>
              <a:r>
                <a:rPr lang="fr-FR" sz="1200" dirty="0" smtClean="0"/>
                <a:t>15</a:t>
              </a:r>
            </a:p>
            <a:p>
              <a:pPr algn="r">
                <a:lnSpc>
                  <a:spcPts val="2800"/>
                </a:lnSpc>
              </a:pPr>
              <a:r>
                <a:rPr lang="fr-FR" sz="1200" dirty="0" smtClean="0"/>
                <a:t>10</a:t>
              </a:r>
            </a:p>
            <a:p>
              <a:pPr algn="r">
                <a:lnSpc>
                  <a:spcPts val="2800"/>
                </a:lnSpc>
              </a:pPr>
              <a:r>
                <a:rPr lang="fr-FR" sz="1200" dirty="0" smtClean="0"/>
                <a:t>5</a:t>
              </a:r>
            </a:p>
            <a:p>
              <a:pPr algn="r">
                <a:lnSpc>
                  <a:spcPts val="2800"/>
                </a:lnSpc>
              </a:pPr>
              <a:r>
                <a:rPr lang="fr-FR" sz="1200" dirty="0"/>
                <a:t>0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 rot="16200000">
              <a:off x="2337143" y="4223920"/>
              <a:ext cx="1440160" cy="282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Temperature</a:t>
              </a:r>
              <a:r>
                <a:rPr lang="fr-FR" sz="1400" b="1" dirty="0" smtClean="0"/>
                <a:t> (°C )</a:t>
              </a:r>
              <a:endParaRPr lang="fr-FR" sz="14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987824" y="5199002"/>
              <a:ext cx="2320603" cy="24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     21/03        22/03   23/03      24/03</a:t>
              </a:r>
              <a:endParaRPr lang="fr-FR" sz="1200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51520" y="5733256"/>
            <a:ext cx="85599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demonstrated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the UHI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over the Paris </a:t>
            </a:r>
            <a:r>
              <a:rPr lang="fr-FR" sz="1600" dirty="0" err="1" smtClean="0"/>
              <a:t>megacity</a:t>
            </a:r>
            <a:r>
              <a:rPr lang="fr-FR" sz="1600" dirty="0" smtClean="0"/>
              <a:t> </a:t>
            </a:r>
            <a:r>
              <a:rPr lang="fr-FR" sz="1600" dirty="0" err="1" smtClean="0"/>
              <a:t>generated</a:t>
            </a:r>
            <a:r>
              <a:rPr lang="fr-FR" sz="1600" dirty="0" smtClean="0"/>
              <a:t> a </a:t>
            </a:r>
            <a:r>
              <a:rPr lang="fr-FR" sz="1600" dirty="0" err="1" smtClean="0"/>
              <a:t>ABLh</a:t>
            </a:r>
            <a:r>
              <a:rPr lang="fr-FR" sz="1600" dirty="0" smtClean="0"/>
              <a:t> </a:t>
            </a:r>
            <a:r>
              <a:rPr lang="fr-FR" sz="1600" dirty="0" err="1" smtClean="0"/>
              <a:t>regional</a:t>
            </a:r>
            <a:r>
              <a:rPr lang="fr-FR" sz="1600" dirty="0" smtClean="0"/>
              <a:t> gradient: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err="1" smtClean="0"/>
              <a:t>Urban</a:t>
            </a:r>
            <a:r>
              <a:rPr lang="fr-FR" sz="1600" dirty="0" smtClean="0"/>
              <a:t> vs </a:t>
            </a:r>
            <a:r>
              <a:rPr lang="fr-FR" sz="1600" dirty="0" err="1" smtClean="0"/>
              <a:t>peri-urban</a:t>
            </a:r>
            <a:r>
              <a:rPr lang="fr-FR" sz="1600" dirty="0" smtClean="0"/>
              <a:t> sites:  </a:t>
            </a:r>
            <a:r>
              <a:rPr lang="fr-FR" sz="1600" dirty="0" err="1" smtClean="0"/>
              <a:t>Daytime</a:t>
            </a:r>
            <a:r>
              <a:rPr lang="fr-FR" sz="1600" dirty="0" smtClean="0"/>
              <a:t> = +  6 % /  </a:t>
            </a:r>
            <a:r>
              <a:rPr lang="fr-FR" sz="1600" dirty="0" err="1" smtClean="0"/>
              <a:t>Nighttime</a:t>
            </a:r>
            <a:r>
              <a:rPr lang="fr-FR" sz="1600" dirty="0" smtClean="0"/>
              <a:t> = 45 %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err="1"/>
              <a:t>U</a:t>
            </a:r>
            <a:r>
              <a:rPr lang="fr-FR" sz="1600" dirty="0" err="1" smtClean="0"/>
              <a:t>rban</a:t>
            </a:r>
            <a:r>
              <a:rPr lang="fr-FR" sz="1600" dirty="0" smtClean="0"/>
              <a:t> vs rural sites :            </a:t>
            </a:r>
            <a:r>
              <a:rPr lang="fr-FR" sz="1600" dirty="0" err="1" smtClean="0"/>
              <a:t>Daytime</a:t>
            </a:r>
            <a:r>
              <a:rPr lang="fr-FR" sz="1600" dirty="0" smtClean="0"/>
              <a:t> = +19% /   </a:t>
            </a:r>
            <a:r>
              <a:rPr lang="fr-FR" sz="1600" dirty="0" err="1" smtClean="0"/>
              <a:t>Nighttime</a:t>
            </a:r>
            <a:r>
              <a:rPr lang="fr-FR" sz="1600" dirty="0" smtClean="0"/>
              <a:t>:  NA</a:t>
            </a: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65114" y="6381328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10</a:t>
            </a:fld>
            <a:endParaRPr lang="fr-FR" dirty="0"/>
          </a:p>
        </p:txBody>
      </p:sp>
      <p:pic>
        <p:nvPicPr>
          <p:cNvPr id="26" name="Imag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77" y="1700679"/>
            <a:ext cx="2518606" cy="1783532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043608" y="116632"/>
            <a:ext cx="8017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76200">
              <a:buFont typeface="Wingdings" panose="05000000000000000000" pitchFamily="2" charset="2"/>
              <a:buChar char="v"/>
            </a:pPr>
            <a:r>
              <a:rPr lang="fr-FR" sz="1400" b="1" dirty="0" smtClean="0"/>
              <a:t> </a:t>
            </a:r>
            <a:r>
              <a:rPr lang="fr-FR" b="1" dirty="0" smtClean="0"/>
              <a:t>Question 3 </a:t>
            </a:r>
            <a:r>
              <a:rPr lang="fr-FR" b="1" dirty="0"/>
              <a:t>: </a:t>
            </a:r>
            <a:r>
              <a:rPr lang="fr-FR" b="1" dirty="0" smtClean="0"/>
              <a:t>Impacts of the </a:t>
            </a:r>
            <a:r>
              <a:rPr lang="fr-FR" b="1" dirty="0" err="1" smtClean="0"/>
              <a:t>urban</a:t>
            </a:r>
            <a:r>
              <a:rPr lang="fr-FR" b="1" dirty="0" smtClean="0"/>
              <a:t> </a:t>
            </a:r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island</a:t>
            </a:r>
            <a:r>
              <a:rPr lang="fr-FR" b="1" dirty="0" smtClean="0"/>
              <a:t> (UHI) on the ABL </a:t>
            </a:r>
            <a:r>
              <a:rPr lang="fr-FR" b="1" dirty="0" err="1" smtClean="0"/>
              <a:t>height</a:t>
            </a:r>
            <a:r>
              <a:rPr lang="fr-FR" b="1" dirty="0" smtClean="0"/>
              <a:t> </a:t>
            </a:r>
          </a:p>
          <a:p>
            <a:pPr marL="285750"/>
            <a:r>
              <a:rPr lang="fr-FR" b="1" dirty="0"/>
              <a:t> </a:t>
            </a:r>
            <a:r>
              <a:rPr lang="fr-FR" b="1" dirty="0" smtClean="0"/>
              <a:t>         (a key factor in CO</a:t>
            </a:r>
            <a:r>
              <a:rPr lang="fr-FR" b="1" baseline="-25000" dirty="0" smtClean="0"/>
              <a:t>2</a:t>
            </a:r>
            <a:r>
              <a:rPr lang="fr-FR" b="1" dirty="0" smtClean="0"/>
              <a:t> </a:t>
            </a:r>
            <a:r>
              <a:rPr lang="fr-FR" b="1" dirty="0" err="1" smtClean="0"/>
              <a:t>emissions</a:t>
            </a:r>
            <a:r>
              <a:rPr lang="fr-FR" b="1" dirty="0" smtClean="0"/>
              <a:t> dilution in the </a:t>
            </a:r>
            <a:r>
              <a:rPr lang="fr-FR" b="1" dirty="0" err="1" smtClean="0"/>
              <a:t>atmosphere</a:t>
            </a:r>
            <a:r>
              <a:rPr lang="fr-FR" b="1" dirty="0" smtClean="0"/>
              <a:t>) ? </a:t>
            </a:r>
            <a:r>
              <a:rPr lang="fr-FR" sz="2400" b="1" dirty="0" smtClean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84398" y="5368860"/>
            <a:ext cx="14687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300" b="1" dirty="0">
                <a:solidFill>
                  <a:prstClr val="black"/>
                </a:solidFill>
              </a:rPr>
              <a:t>Pal et al, ACP 2012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50" y="2274720"/>
            <a:ext cx="4594057" cy="30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975830" y="2910394"/>
            <a:ext cx="1728192" cy="1238686"/>
            <a:chOff x="3059832" y="4206538"/>
            <a:chExt cx="1728192" cy="1238686"/>
          </a:xfrm>
        </p:grpSpPr>
        <p:grpSp>
          <p:nvGrpSpPr>
            <p:cNvPr id="30" name="Groupe 29"/>
            <p:cNvGrpSpPr/>
            <p:nvPr/>
          </p:nvGrpSpPr>
          <p:grpSpPr>
            <a:xfrm>
              <a:off x="3059832" y="4206538"/>
              <a:ext cx="1728192" cy="1238686"/>
              <a:chOff x="4522432" y="5445224"/>
              <a:chExt cx="1728192" cy="1238686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4860031" y="5445224"/>
                <a:ext cx="1390593" cy="1238686"/>
                <a:chOff x="4860031" y="5445224"/>
                <a:chExt cx="1390593" cy="1238686"/>
              </a:xfrm>
            </p:grpSpPr>
            <p:sp>
              <p:nvSpPr>
                <p:cNvPr id="44" name="Ellipse 43"/>
                <p:cNvSpPr/>
                <p:nvPr/>
              </p:nvSpPr>
              <p:spPr>
                <a:xfrm>
                  <a:off x="6135750" y="5503182"/>
                  <a:ext cx="114874" cy="1223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i="1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6135750" y="5985534"/>
                  <a:ext cx="114874" cy="12231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i="1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4902100" y="5445224"/>
                  <a:ext cx="11180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JUSSIEU (</a:t>
                  </a:r>
                  <a:r>
                    <a:rPr lang="fr-FR" sz="1100" b="1" i="1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urban</a:t>
                  </a:r>
                  <a:r>
                    <a:rPr lang="fr-FR" sz="11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)</a:t>
                  </a:r>
                  <a:endParaRPr lang="fr-FR" sz="11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4882473" y="5918244"/>
                  <a:ext cx="112232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=&gt; </a:t>
                  </a:r>
                  <a:r>
                    <a:rPr lang="fr-FR" sz="1100" b="1" i="1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Ceilometer</a:t>
                  </a:r>
                  <a:endParaRPr lang="fr-FR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902898" y="6134268"/>
                  <a:ext cx="90090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=&gt; Lidar</a:t>
                  </a:r>
                  <a:endParaRPr lang="fr-FR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4860031" y="6422300"/>
                  <a:ext cx="114476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TRAINOU (rural)</a:t>
                  </a:r>
                  <a:endParaRPr lang="fr-FR" sz="11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34" name="Connecteur droit 33"/>
              <p:cNvCxnSpPr/>
              <p:nvPr/>
            </p:nvCxnSpPr>
            <p:spPr>
              <a:xfrm flipH="1">
                <a:off x="4538443" y="5606226"/>
                <a:ext cx="2000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H="1">
                <a:off x="4522432" y="6112460"/>
                <a:ext cx="2000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4522432" y="6539894"/>
                <a:ext cx="2000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ccolade ouvrante 42"/>
              <p:cNvSpPr/>
              <p:nvPr/>
            </p:nvSpPr>
            <p:spPr>
              <a:xfrm>
                <a:off x="4810464" y="5747806"/>
                <a:ext cx="244023" cy="619214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/>
              </a:p>
            </p:txBody>
          </p:sp>
        </p:grpSp>
        <p:sp>
          <p:nvSpPr>
            <p:cNvPr id="79" name="ZoneTexte 78"/>
            <p:cNvSpPr txBox="1"/>
            <p:nvPr/>
          </p:nvSpPr>
          <p:spPr>
            <a:xfrm>
              <a:off x="3462340" y="4463534"/>
              <a:ext cx="1257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SIRTA (</a:t>
              </a:r>
              <a:r>
                <a:rPr lang="fr-FR" sz="1100" b="1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peri-urban</a:t>
              </a:r>
              <a:r>
                <a:rPr lang="fr-FR" sz="11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endParaRPr lang="fr-FR" sz="11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4673150" y="5034880"/>
              <a:ext cx="114874" cy="122312"/>
            </a:xfrm>
            <a:prstGeom prst="ellipse">
              <a:avLst/>
            </a:prstGeom>
            <a:noFill/>
            <a:ln w="19050"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i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4673150" y="5250904"/>
              <a:ext cx="114874" cy="1223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i="1"/>
            </a:p>
          </p:txBody>
        </p:sp>
      </p:grpSp>
    </p:spTree>
    <p:extLst>
      <p:ext uri="{BB962C8B-B14F-4D97-AF65-F5344CB8AC3E}">
        <p14:creationId xmlns:p14="http://schemas.microsoft.com/office/powerpoint/2010/main" val="842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3851920" y="2000061"/>
            <a:ext cx="5328592" cy="2652243"/>
            <a:chOff x="3851920" y="1628800"/>
            <a:chExt cx="5328592" cy="2652243"/>
          </a:xfrm>
        </p:grpSpPr>
        <p:sp>
          <p:nvSpPr>
            <p:cNvPr id="29" name="ZoneTexte 28"/>
            <p:cNvSpPr txBox="1"/>
            <p:nvPr/>
          </p:nvSpPr>
          <p:spPr>
            <a:xfrm>
              <a:off x="5724128" y="1628800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CO</a:t>
              </a:r>
              <a:r>
                <a:rPr lang="fr-FR" sz="1050" baseline="-25000" dirty="0" smtClean="0"/>
                <a:t>2</a:t>
              </a:r>
              <a:r>
                <a:rPr lang="fr-FR" sz="1050" dirty="0" smtClean="0"/>
                <a:t> (ppm)</a:t>
              </a:r>
              <a:endParaRPr lang="fr-FR" sz="105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516216" y="1628800"/>
              <a:ext cx="13014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Altitude (m ASL)</a:t>
              </a:r>
              <a:endParaRPr lang="fr-FR" sz="1050" dirty="0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3851920" y="1880386"/>
              <a:ext cx="5328592" cy="2400657"/>
              <a:chOff x="3851920" y="1880386"/>
              <a:chExt cx="5328592" cy="2400657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3851920" y="1880386"/>
                <a:ext cx="2700300" cy="2346028"/>
                <a:chOff x="3995936" y="1844824"/>
                <a:chExt cx="2700300" cy="2380591"/>
              </a:xfrm>
            </p:grpSpPr>
            <p:pic>
              <p:nvPicPr>
                <p:cNvPr id="11268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936" y="1891980"/>
                  <a:ext cx="2389214" cy="2333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ZoneTexte 26"/>
                <p:cNvSpPr txBox="1"/>
                <p:nvPr/>
              </p:nvSpPr>
              <p:spPr>
                <a:xfrm>
                  <a:off x="6228184" y="1844824"/>
                  <a:ext cx="468052" cy="22849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580</a:t>
                  </a:r>
                  <a:endParaRPr lang="fr-FR" sz="1000" dirty="0"/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560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540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520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500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480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460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440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420</a:t>
                  </a:r>
                </a:p>
                <a:p>
                  <a:pPr>
                    <a:lnSpc>
                      <a:spcPts val="1700"/>
                    </a:lnSpc>
                  </a:pPr>
                  <a:r>
                    <a:rPr lang="fr-FR" sz="1000" dirty="0" smtClean="0"/>
                    <a:t>400</a:t>
                  </a:r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6408204" y="1880386"/>
                <a:ext cx="2772308" cy="2400657"/>
                <a:chOff x="6480212" y="1832385"/>
                <a:chExt cx="2772308" cy="2484717"/>
              </a:xfrm>
            </p:grpSpPr>
            <p:pic>
              <p:nvPicPr>
                <p:cNvPr id="1126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00126" y="1832385"/>
                  <a:ext cx="2552394" cy="2484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ZoneTexte 34"/>
                <p:cNvSpPr txBox="1"/>
                <p:nvPr/>
              </p:nvSpPr>
              <p:spPr>
                <a:xfrm>
                  <a:off x="6480212" y="1844824"/>
                  <a:ext cx="468052" cy="24316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1000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900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800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700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600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500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400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300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200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 smtClean="0"/>
                    <a:t>100</a:t>
                  </a:r>
                </a:p>
                <a:p>
                  <a:pPr algn="r">
                    <a:lnSpc>
                      <a:spcPts val="1600"/>
                    </a:lnSpc>
                  </a:pPr>
                  <a:r>
                    <a:rPr lang="fr-FR" sz="1000" dirty="0"/>
                    <a:t>0</a:t>
                  </a:r>
                  <a:endParaRPr lang="fr-FR" sz="1000" dirty="0" smtClean="0"/>
                </a:p>
              </p:txBody>
            </p:sp>
          </p:grpSp>
        </p:grp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556" y="5733256"/>
            <a:ext cx="8422006" cy="576064"/>
          </a:xfrm>
          <a:noFill/>
        </p:spPr>
        <p:txBody>
          <a:bodyPr>
            <a:noAutofit/>
          </a:bodyPr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rgbClr val="0070C0"/>
                </a:solidFill>
              </a:rPr>
              <a:t>Inverse </a:t>
            </a:r>
            <a:r>
              <a:rPr lang="fr-FR" sz="1400" dirty="0" err="1" smtClean="0">
                <a:solidFill>
                  <a:srgbClr val="0070C0"/>
                </a:solidFill>
              </a:rPr>
              <a:t>modeling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studies</a:t>
            </a:r>
            <a:r>
              <a:rPr lang="fr-FR" sz="1400" dirty="0" smtClean="0">
                <a:solidFill>
                  <a:srgbClr val="0070C0"/>
                </a:solidFill>
              </a:rPr>
              <a:t>, </a:t>
            </a:r>
            <a:r>
              <a:rPr lang="fr-FR" sz="1400" dirty="0" err="1" smtClean="0">
                <a:solidFill>
                  <a:srgbClr val="0070C0"/>
                </a:solidFill>
              </a:rPr>
              <a:t>that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allowed</a:t>
            </a:r>
            <a:r>
              <a:rPr lang="fr-FR" sz="1400" dirty="0" smtClean="0">
                <a:solidFill>
                  <a:srgbClr val="0070C0"/>
                </a:solidFill>
              </a:rPr>
              <a:t> us to </a:t>
            </a:r>
            <a:r>
              <a:rPr lang="fr-FR" sz="1400" dirty="0" err="1" smtClean="0">
                <a:solidFill>
                  <a:srgbClr val="0070C0"/>
                </a:solidFill>
              </a:rPr>
              <a:t>improve</a:t>
            </a:r>
            <a:r>
              <a:rPr lang="fr-FR" sz="1400" dirty="0" smtClean="0">
                <a:solidFill>
                  <a:srgbClr val="0070C0"/>
                </a:solidFill>
              </a:rPr>
              <a:t> the </a:t>
            </a:r>
            <a:r>
              <a:rPr lang="fr-FR" sz="1400" dirty="0" err="1" smtClean="0">
                <a:solidFill>
                  <a:srgbClr val="0070C0"/>
                </a:solidFill>
              </a:rPr>
              <a:t>AirParif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inventory</a:t>
            </a:r>
            <a:r>
              <a:rPr lang="fr-FR" sz="1400" dirty="0" smtClean="0">
                <a:solidFill>
                  <a:srgbClr val="0070C0"/>
                </a:solidFill>
              </a:rPr>
              <a:t> (EXTRA SLIDE)</a:t>
            </a:r>
            <a:r>
              <a:rPr lang="fr-FR" sz="1400" dirty="0">
                <a:solidFill>
                  <a:srgbClr val="0070C0"/>
                </a:solidFill>
              </a:rPr>
              <a:t>	</a:t>
            </a:r>
            <a:r>
              <a:rPr lang="fr-FR" sz="1400" dirty="0" smtClean="0"/>
              <a:t>				</a:t>
            </a:r>
            <a:r>
              <a:rPr lang="fr-FR" sz="1400" b="1" dirty="0" smtClean="0"/>
              <a:t>                 </a:t>
            </a:r>
            <a:r>
              <a:rPr lang="fr-FR" sz="1200" b="1" dirty="0" err="1" smtClean="0"/>
              <a:t>Bréon</a:t>
            </a:r>
            <a:r>
              <a:rPr lang="fr-FR" sz="1200" b="1" dirty="0" smtClean="0"/>
              <a:t> et al, ACP 2015 ; </a:t>
            </a:r>
            <a:r>
              <a:rPr lang="fr-FR" sz="1200" b="1" dirty="0" err="1" smtClean="0"/>
              <a:t>Staufer</a:t>
            </a:r>
            <a:r>
              <a:rPr lang="fr-FR" sz="1200" b="1" dirty="0" smtClean="0"/>
              <a:t> et al, ACP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11</a:t>
            </a:fld>
            <a:endParaRPr lang="fr-FR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44008" y="3296205"/>
            <a:ext cx="369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smtClean="0"/>
              <a:t>EIF</a:t>
            </a:r>
            <a:endParaRPr lang="fr-FR" alt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8064" y="231637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8h UTC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028384" y="23601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11h UTC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324556" y="157229"/>
            <a:ext cx="88812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76200" algn="ctr">
              <a:buFont typeface="Wingdings" panose="05000000000000000000" pitchFamily="2" charset="2"/>
              <a:buChar char="v"/>
            </a:pPr>
            <a:r>
              <a:rPr lang="fr-FR" sz="1700" b="1" dirty="0" smtClean="0"/>
              <a:t> Question 4 </a:t>
            </a:r>
            <a:r>
              <a:rPr lang="fr-FR" sz="1700" b="1" dirty="0"/>
              <a:t>: </a:t>
            </a:r>
            <a:r>
              <a:rPr lang="fr-FR" sz="1700" b="1" dirty="0" err="1" smtClean="0"/>
              <a:t>Assessing</a:t>
            </a:r>
            <a:r>
              <a:rPr lang="fr-FR" sz="1700" b="1" dirty="0" smtClean="0"/>
              <a:t> the performances of a URBAN transport </a:t>
            </a:r>
            <a:r>
              <a:rPr lang="fr-FR" sz="1700" b="1" dirty="0" err="1" smtClean="0"/>
              <a:t>modeling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framework</a:t>
            </a:r>
            <a:endParaRPr lang="fr-FR" sz="1700" b="1" dirty="0" smtClean="0"/>
          </a:p>
        </p:txBody>
      </p:sp>
      <p:pic>
        <p:nvPicPr>
          <p:cNvPr id="21" name="Image 20" descr="log_co2-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4" y="32323"/>
            <a:ext cx="712232" cy="58836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43608" y="1628800"/>
            <a:ext cx="731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Collaboration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CNRM (C. Lac, V. Masson et al)</a:t>
            </a:r>
            <a:endParaRPr lang="fr-FR" sz="14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585463" y="456699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Lac et al, ACP 2013</a:t>
            </a:r>
            <a:endParaRPr lang="fr-FR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600527" y="4891900"/>
            <a:ext cx="857998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The TEB model </a:t>
            </a:r>
            <a:r>
              <a:rPr lang="fr-FR" sz="1400" dirty="0" err="1" smtClean="0"/>
              <a:t>improves</a:t>
            </a:r>
            <a:r>
              <a:rPr lang="fr-FR" sz="1400" dirty="0" smtClean="0"/>
              <a:t> the </a:t>
            </a:r>
            <a:r>
              <a:rPr lang="fr-FR" sz="1400" dirty="0" err="1" smtClean="0"/>
              <a:t>matching</a:t>
            </a:r>
            <a:r>
              <a:rPr lang="fr-FR" sz="1400" dirty="0" smtClean="0"/>
              <a:t> to observations and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required</a:t>
            </a:r>
            <a:r>
              <a:rPr lang="fr-FR" sz="1400" dirty="0"/>
              <a:t> </a:t>
            </a:r>
            <a:r>
              <a:rPr lang="fr-FR" sz="1400" dirty="0" smtClean="0"/>
              <a:t>for </a:t>
            </a:r>
            <a:r>
              <a:rPr lang="fr-FR" sz="1400" dirty="0" err="1" smtClean="0"/>
              <a:t>urban</a:t>
            </a:r>
            <a:r>
              <a:rPr lang="fr-FR" sz="1400" dirty="0" smtClean="0"/>
              <a:t> and </a:t>
            </a:r>
            <a:r>
              <a:rPr lang="fr-FR" sz="1400" dirty="0" err="1" smtClean="0"/>
              <a:t>peri-urban</a:t>
            </a:r>
            <a:r>
              <a:rPr lang="fr-FR" sz="1400" dirty="0" smtClean="0"/>
              <a:t> sites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prstClr val="black"/>
                </a:solidFill>
              </a:rPr>
              <a:t>The MESO-NH </a:t>
            </a:r>
            <a:r>
              <a:rPr lang="fr-FR" sz="1400" dirty="0" err="1" smtClean="0">
                <a:solidFill>
                  <a:prstClr val="black"/>
                </a:solidFill>
              </a:rPr>
              <a:t>framework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well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reproduces</a:t>
            </a:r>
            <a:r>
              <a:rPr lang="fr-FR" sz="1400" dirty="0" smtClean="0">
                <a:solidFill>
                  <a:prstClr val="black"/>
                </a:solidFill>
              </a:rPr>
              <a:t> the </a:t>
            </a:r>
            <a:r>
              <a:rPr lang="fr-FR" sz="1400" dirty="0" err="1">
                <a:solidFill>
                  <a:prstClr val="black"/>
                </a:solidFill>
              </a:rPr>
              <a:t>phasing</a:t>
            </a:r>
            <a:r>
              <a:rPr lang="fr-FR" sz="1400" dirty="0">
                <a:solidFill>
                  <a:prstClr val="black"/>
                </a:solidFill>
              </a:rPr>
              <a:t> of the ABL </a:t>
            </a:r>
            <a:r>
              <a:rPr lang="fr-FR" sz="1400" dirty="0" err="1" smtClean="0">
                <a:solidFill>
                  <a:prstClr val="black"/>
                </a:solidFill>
              </a:rPr>
              <a:t>height</a:t>
            </a:r>
            <a:r>
              <a:rPr lang="fr-FR" sz="1400" dirty="0" smtClean="0">
                <a:solidFill>
                  <a:prstClr val="black"/>
                </a:solidFill>
              </a:rPr>
              <a:t>, </a:t>
            </a:r>
            <a:r>
              <a:rPr lang="fr-FR" sz="1400" dirty="0" err="1" smtClean="0">
                <a:solidFill>
                  <a:prstClr val="black"/>
                </a:solidFill>
              </a:rPr>
              <a:t>which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is</a:t>
            </a:r>
            <a:r>
              <a:rPr lang="fr-FR" sz="1400" dirty="0" smtClean="0">
                <a:solidFill>
                  <a:prstClr val="black"/>
                </a:solidFill>
              </a:rPr>
              <a:t> a </a:t>
            </a:r>
            <a:r>
              <a:rPr lang="fr-FR" sz="1400" dirty="0" err="1" smtClean="0">
                <a:solidFill>
                  <a:prstClr val="black"/>
                </a:solidFill>
              </a:rPr>
              <a:t>very</a:t>
            </a:r>
            <a:r>
              <a:rPr lang="fr-FR" sz="1400" dirty="0" smtClean="0">
                <a:solidFill>
                  <a:prstClr val="black"/>
                </a:solidFill>
              </a:rPr>
              <a:t> important point at EIF.</a:t>
            </a:r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6" y="2203646"/>
            <a:ext cx="3455356" cy="25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5576" y="1927865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REF : </a:t>
            </a:r>
            <a:r>
              <a:rPr lang="fr-FR" sz="1200" b="1" dirty="0" err="1" smtClean="0"/>
              <a:t>with</a:t>
            </a:r>
            <a:r>
              <a:rPr lang="fr-FR" sz="1200" b="1" dirty="0" smtClean="0"/>
              <a:t> TEB    /  RUR : </a:t>
            </a:r>
            <a:r>
              <a:rPr lang="fr-FR" sz="1200" b="1" dirty="0" err="1" smtClean="0"/>
              <a:t>without</a:t>
            </a:r>
            <a:r>
              <a:rPr lang="fr-FR" sz="1200" b="1" dirty="0" smtClean="0"/>
              <a:t> TEB </a:t>
            </a:r>
            <a:endParaRPr lang="fr-FR" sz="1200" b="1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849197" y="3146672"/>
            <a:ext cx="2046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ABL </a:t>
            </a:r>
            <a:r>
              <a:rPr lang="fr-FR" sz="1200" b="1" dirty="0" err="1" smtClean="0"/>
              <a:t>height</a:t>
            </a:r>
            <a:r>
              <a:rPr lang="fr-FR" sz="1200" b="1" dirty="0" smtClean="0"/>
              <a:t> (m AGL)</a:t>
            </a:r>
            <a:endParaRPr lang="fr-FR" sz="1200" b="1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596336" y="3296205"/>
            <a:ext cx="369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smtClean="0"/>
              <a:t>EIF</a:t>
            </a:r>
            <a:endParaRPr lang="fr-FR" alt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425990" y="1052736"/>
            <a:ext cx="7481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rgbClr val="0070C0"/>
                </a:solidFill>
              </a:rPr>
              <a:t>Direct </a:t>
            </a:r>
            <a:r>
              <a:rPr lang="fr-FR" sz="1400" dirty="0" err="1" smtClean="0">
                <a:solidFill>
                  <a:srgbClr val="0070C0"/>
                </a:solidFill>
              </a:rPr>
              <a:t>modeling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with</a:t>
            </a:r>
            <a:r>
              <a:rPr lang="fr-FR" sz="1400" dirty="0" smtClean="0">
                <a:solidFill>
                  <a:srgbClr val="0070C0"/>
                </a:solidFill>
              </a:rPr>
              <a:t> MESO-NH </a:t>
            </a:r>
            <a:r>
              <a:rPr lang="fr-FR" sz="1400" dirty="0" err="1" smtClean="0">
                <a:solidFill>
                  <a:srgbClr val="0070C0"/>
                </a:solidFill>
              </a:rPr>
              <a:t>coupled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with</a:t>
            </a:r>
            <a:r>
              <a:rPr lang="fr-FR" sz="1400" dirty="0" smtClean="0">
                <a:solidFill>
                  <a:srgbClr val="0070C0"/>
                </a:solidFill>
              </a:rPr>
              <a:t> the TEB </a:t>
            </a:r>
            <a:r>
              <a:rPr lang="fr-FR" sz="1400" dirty="0" err="1" smtClean="0">
                <a:solidFill>
                  <a:srgbClr val="0070C0"/>
                </a:solidFill>
              </a:rPr>
              <a:t>urban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canopy</a:t>
            </a:r>
            <a:r>
              <a:rPr lang="fr-FR" sz="1400" dirty="0" smtClean="0">
                <a:solidFill>
                  <a:srgbClr val="0070C0"/>
                </a:solidFill>
              </a:rPr>
              <a:t> model at HR (2 </a:t>
            </a:r>
            <a:r>
              <a:rPr lang="fr-FR" sz="1400" dirty="0">
                <a:solidFill>
                  <a:srgbClr val="0070C0"/>
                </a:solidFill>
              </a:rPr>
              <a:t>x 2 km</a:t>
            </a:r>
            <a:r>
              <a:rPr lang="fr-FR" sz="1400" baseline="30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, 1 </a:t>
            </a:r>
            <a:r>
              <a:rPr lang="fr-FR" sz="1400" dirty="0" smtClean="0">
                <a:solidFill>
                  <a:srgbClr val="0070C0"/>
                </a:solidFill>
              </a:rPr>
              <a:t>h) 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/>
      <p:bldP spid="18" grpId="0"/>
      <p:bldP spid="22" grpId="0"/>
      <p:bldP spid="24" grpId="0"/>
      <p:bldP spid="26" grpId="0"/>
      <p:bldP spid="16" grpId="0"/>
      <p:bldP spid="25" grpId="0"/>
      <p:bldP spid="3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12</a:t>
            </a:fld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57106" y="116632"/>
            <a:ext cx="8505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76200" algn="ctr">
              <a:buFont typeface="Wingdings" panose="05000000000000000000" pitchFamily="2" charset="2"/>
              <a:buChar char="v"/>
            </a:pPr>
            <a:r>
              <a:rPr lang="fr-FR" sz="1400" b="1" dirty="0" smtClean="0"/>
              <a:t> </a:t>
            </a:r>
            <a:r>
              <a:rPr lang="fr-FR" sz="1600" b="1" dirty="0" smtClean="0"/>
              <a:t>Question 5 </a:t>
            </a:r>
            <a:r>
              <a:rPr lang="fr-FR" sz="1600" b="1" dirty="0"/>
              <a:t>: </a:t>
            </a:r>
            <a:r>
              <a:rPr lang="fr-FR" sz="1600" b="1" dirty="0" err="1" smtClean="0"/>
              <a:t>Assessing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role</a:t>
            </a:r>
            <a:r>
              <a:rPr lang="fr-FR" sz="1600" b="1" dirty="0" smtClean="0"/>
              <a:t> of the </a:t>
            </a:r>
            <a:r>
              <a:rPr lang="fr-FR" sz="1600" b="1" dirty="0" err="1" smtClean="0"/>
              <a:t>different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emission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sectors</a:t>
            </a:r>
            <a:r>
              <a:rPr lang="fr-FR" sz="1600" b="1" dirty="0" smtClean="0"/>
              <a:t> on </a:t>
            </a:r>
            <a:r>
              <a:rPr lang="fr-FR" sz="1600" b="1" dirty="0" err="1" smtClean="0"/>
              <a:t>urban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atmospheric</a:t>
            </a:r>
            <a:r>
              <a:rPr lang="fr-FR" sz="1600" b="1" dirty="0" smtClean="0"/>
              <a:t> CO</a:t>
            </a:r>
            <a:r>
              <a:rPr lang="fr-FR" sz="1600" b="1" baseline="-25000" dirty="0" smtClean="0"/>
              <a:t>2</a:t>
            </a:r>
            <a:r>
              <a:rPr lang="fr-FR" sz="1600" b="1" dirty="0"/>
              <a:t> </a:t>
            </a:r>
            <a:r>
              <a:rPr lang="fr-FR" sz="1600" b="1" dirty="0" smtClean="0"/>
              <a:t>?</a:t>
            </a:r>
            <a:endParaRPr lang="fr-FR" b="1" dirty="0" smtClean="0"/>
          </a:p>
          <a:p>
            <a:pPr marL="285750" algn="ctr"/>
            <a:endParaRPr lang="fr-FR" sz="800" b="1" dirty="0"/>
          </a:p>
          <a:p>
            <a:pPr marL="285750" algn="ctr"/>
            <a:r>
              <a:rPr lang="fr-FR" sz="1600" b="1" dirty="0" smtClean="0">
                <a:solidFill>
                  <a:srgbClr val="0070C0"/>
                </a:solidFill>
              </a:rPr>
              <a:t>=&gt; </a:t>
            </a:r>
            <a:r>
              <a:rPr lang="fr-FR" sz="1600" b="1" dirty="0" err="1" smtClean="0">
                <a:solidFill>
                  <a:srgbClr val="0070C0"/>
                </a:solidFill>
              </a:rPr>
              <a:t>Developping</a:t>
            </a:r>
            <a:r>
              <a:rPr lang="fr-FR" sz="1600" b="1" dirty="0" smtClean="0">
                <a:solidFill>
                  <a:srgbClr val="0070C0"/>
                </a:solidFill>
              </a:rPr>
              <a:t> a multi-</a:t>
            </a:r>
            <a:r>
              <a:rPr lang="fr-FR" sz="1600" b="1" dirty="0" err="1" smtClean="0">
                <a:solidFill>
                  <a:srgbClr val="0070C0"/>
                </a:solidFill>
              </a:rPr>
              <a:t>species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approach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598978"/>
            <a:ext cx="239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Ø"/>
            </a:pPr>
            <a:r>
              <a:rPr lang="fr-FR" sz="1400" b="1" baseline="30000" dirty="0" smtClean="0">
                <a:solidFill>
                  <a:srgbClr val="0070C0"/>
                </a:solidFill>
              </a:rPr>
              <a:t>14</a:t>
            </a:r>
            <a:r>
              <a:rPr lang="fr-FR" sz="1400" b="1" dirty="0" smtClean="0">
                <a:solidFill>
                  <a:srgbClr val="0070C0"/>
                </a:solidFill>
              </a:rPr>
              <a:t>C (</a:t>
            </a:r>
            <a:r>
              <a:rPr lang="fr-FR" sz="1400" b="1" dirty="0" err="1">
                <a:solidFill>
                  <a:srgbClr val="0070C0"/>
                </a:solidFill>
              </a:rPr>
              <a:t>r</a:t>
            </a:r>
            <a:r>
              <a:rPr lang="fr-FR" sz="1400" b="1" dirty="0" err="1" smtClean="0">
                <a:solidFill>
                  <a:srgbClr val="0070C0"/>
                </a:solidFill>
              </a:rPr>
              <a:t>adiocarbon</a:t>
            </a:r>
            <a:r>
              <a:rPr lang="fr-FR" sz="1400" b="1" dirty="0" smtClean="0">
                <a:solidFill>
                  <a:srgbClr val="0070C0"/>
                </a:solidFill>
              </a:rPr>
              <a:t>) :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8623" y="2689175"/>
            <a:ext cx="219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Ø"/>
            </a:pPr>
            <a:r>
              <a:rPr lang="fr-FR" sz="1400" b="1" baseline="30000" dirty="0" smtClean="0">
                <a:solidFill>
                  <a:srgbClr val="0070C0"/>
                </a:solidFill>
              </a:rPr>
              <a:t>13</a:t>
            </a:r>
            <a:r>
              <a:rPr lang="fr-FR" sz="1400" b="1" dirty="0" smtClean="0">
                <a:solidFill>
                  <a:srgbClr val="0070C0"/>
                </a:solidFill>
              </a:rPr>
              <a:t>C (stable isotope) :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67" name="ZoneTexte 266"/>
          <p:cNvSpPr txBox="1"/>
          <p:nvPr/>
        </p:nvSpPr>
        <p:spPr>
          <a:xfrm>
            <a:off x="755575" y="1052736"/>
            <a:ext cx="237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u="sng" dirty="0" err="1" smtClean="0"/>
              <a:t>Carbon</a:t>
            </a:r>
            <a:r>
              <a:rPr lang="fr-FR" sz="1400" b="1" u="sng" dirty="0" smtClean="0"/>
              <a:t> isotopes</a:t>
            </a:r>
            <a:endParaRPr lang="fr-FR" sz="14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596182" y="1939479"/>
            <a:ext cx="296770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300" b="1" dirty="0" smtClean="0"/>
              <a:t>   No </a:t>
            </a:r>
            <a:r>
              <a:rPr lang="fr-FR" sz="1300" b="1" baseline="30000" dirty="0" smtClean="0"/>
              <a:t>14</a:t>
            </a:r>
            <a:r>
              <a:rPr lang="fr-FR" sz="1300" b="1" dirty="0" smtClean="0"/>
              <a:t>C in CO</a:t>
            </a:r>
            <a:r>
              <a:rPr lang="fr-FR" sz="1300" b="1" baseline="-25000" dirty="0" smtClean="0"/>
              <a:t>2</a:t>
            </a:r>
            <a:r>
              <a:rPr lang="fr-FR" sz="1300" b="1" dirty="0" smtClean="0"/>
              <a:t>FF</a:t>
            </a:r>
          </a:p>
          <a:p>
            <a:endParaRPr lang="fr-FR" sz="1300" dirty="0" smtClean="0"/>
          </a:p>
        </p:txBody>
      </p:sp>
      <p:grpSp>
        <p:nvGrpSpPr>
          <p:cNvPr id="225" name="Groupe 224"/>
          <p:cNvGrpSpPr/>
          <p:nvPr/>
        </p:nvGrpSpPr>
        <p:grpSpPr>
          <a:xfrm>
            <a:off x="257106" y="3068960"/>
            <a:ext cx="3034130" cy="3139128"/>
            <a:chOff x="-46303" y="3621048"/>
            <a:chExt cx="3034130" cy="3139128"/>
          </a:xfrm>
        </p:grpSpPr>
        <p:sp>
          <p:nvSpPr>
            <p:cNvPr id="29" name="Rectangle 28"/>
            <p:cNvSpPr/>
            <p:nvPr/>
          </p:nvSpPr>
          <p:spPr>
            <a:xfrm>
              <a:off x="179511" y="3621048"/>
              <a:ext cx="2520281" cy="29098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673979" y="3690309"/>
              <a:ext cx="1910971" cy="2780084"/>
              <a:chOff x="716813" y="3817267"/>
              <a:chExt cx="1910971" cy="2780084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716813" y="4247082"/>
                <a:ext cx="1910971" cy="2350269"/>
                <a:chOff x="2483768" y="4009298"/>
                <a:chExt cx="1910971" cy="2751815"/>
              </a:xfrm>
            </p:grpSpPr>
            <p:cxnSp>
              <p:nvCxnSpPr>
                <p:cNvPr id="11" name="Connecteur droit avec flèche 10"/>
                <p:cNvCxnSpPr/>
                <p:nvPr/>
              </p:nvCxnSpPr>
              <p:spPr>
                <a:xfrm>
                  <a:off x="3262305" y="4009298"/>
                  <a:ext cx="0" cy="275181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w="lg" len="lg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3059832" y="5129121"/>
                  <a:ext cx="349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3059832" y="5301208"/>
                  <a:ext cx="349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3059832" y="5589240"/>
                  <a:ext cx="349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>
                  <a:off x="3059832" y="6381328"/>
                  <a:ext cx="3495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ZoneTexte 23"/>
                <p:cNvSpPr txBox="1"/>
                <p:nvPr/>
              </p:nvSpPr>
              <p:spPr>
                <a:xfrm>
                  <a:off x="3491880" y="4947685"/>
                  <a:ext cx="830851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Coal</a:t>
                  </a:r>
                  <a:endParaRPr lang="fr-FR" sz="1200" dirty="0"/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2483768" y="4906279"/>
                  <a:ext cx="1157644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-24.0</a:t>
                  </a:r>
                  <a:endParaRPr lang="fr-FR" sz="1200" dirty="0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3491880" y="5137447"/>
                  <a:ext cx="830851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Biosphere</a:t>
                  </a:r>
                  <a:endParaRPr lang="fr-FR" sz="1200" dirty="0"/>
                </a:p>
              </p:txBody>
            </p:sp>
            <p:sp>
              <p:nvSpPr>
                <p:cNvPr id="75" name="ZoneTexte 74"/>
                <p:cNvSpPr txBox="1"/>
                <p:nvPr/>
              </p:nvSpPr>
              <p:spPr>
                <a:xfrm>
                  <a:off x="2483768" y="5130930"/>
                  <a:ext cx="1157644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-24.7</a:t>
                  </a:r>
                  <a:endParaRPr lang="fr-FR" sz="1200" dirty="0"/>
                </a:p>
              </p:txBody>
            </p:sp>
            <p:sp>
              <p:nvSpPr>
                <p:cNvPr id="76" name="ZoneTexte 75"/>
                <p:cNvSpPr txBox="1"/>
                <p:nvPr/>
              </p:nvSpPr>
              <p:spPr>
                <a:xfrm>
                  <a:off x="3491880" y="5425479"/>
                  <a:ext cx="830851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Oil</a:t>
                  </a:r>
                  <a:endParaRPr lang="fr-FR" sz="1200" dirty="0"/>
                </a:p>
              </p:txBody>
            </p:sp>
            <p:sp>
              <p:nvSpPr>
                <p:cNvPr id="77" name="ZoneTexte 76"/>
                <p:cNvSpPr txBox="1"/>
                <p:nvPr/>
              </p:nvSpPr>
              <p:spPr>
                <a:xfrm>
                  <a:off x="2483768" y="5418962"/>
                  <a:ext cx="1157644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-28.9</a:t>
                  </a:r>
                  <a:endParaRPr lang="fr-FR" sz="1200" dirty="0"/>
                </a:p>
              </p:txBody>
            </p:sp>
            <p:sp>
              <p:nvSpPr>
                <p:cNvPr id="78" name="ZoneTexte 77"/>
                <p:cNvSpPr txBox="1"/>
                <p:nvPr/>
              </p:nvSpPr>
              <p:spPr>
                <a:xfrm>
                  <a:off x="3491880" y="6217567"/>
                  <a:ext cx="902859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Natural </a:t>
                  </a:r>
                  <a:r>
                    <a:rPr lang="fr-FR" sz="1200" dirty="0" err="1" smtClean="0"/>
                    <a:t>gas</a:t>
                  </a:r>
                  <a:endParaRPr lang="fr-FR" sz="1200" dirty="0"/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2517015" y="6165304"/>
                  <a:ext cx="1157644" cy="324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-39.1</a:t>
                  </a:r>
                  <a:endParaRPr lang="fr-FR" sz="1200" dirty="0"/>
                </a:p>
              </p:txBody>
            </p:sp>
          </p:grpSp>
          <p:sp>
            <p:nvSpPr>
              <p:cNvPr id="27" name="ZoneTexte 26"/>
              <p:cNvSpPr txBox="1"/>
              <p:nvPr/>
            </p:nvSpPr>
            <p:spPr>
              <a:xfrm>
                <a:off x="1029565" y="3817267"/>
                <a:ext cx="1110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Symbol" panose="05050102010706020507" pitchFamily="18" charset="2"/>
                  </a:rPr>
                  <a:t>d</a:t>
                </a:r>
                <a:r>
                  <a:rPr lang="fr-FR" sz="1200" baseline="30000" dirty="0" smtClean="0"/>
                  <a:t>13</a:t>
                </a:r>
                <a:r>
                  <a:rPr lang="fr-FR" sz="1200" dirty="0" smtClean="0"/>
                  <a:t>C (‰)</a:t>
                </a:r>
                <a:endParaRPr lang="fr-FR" sz="1200" dirty="0"/>
              </a:p>
            </p:txBody>
          </p:sp>
        </p:grpSp>
        <p:sp>
          <p:nvSpPr>
            <p:cNvPr id="224" name="ZoneTexte 223"/>
            <p:cNvSpPr txBox="1"/>
            <p:nvPr/>
          </p:nvSpPr>
          <p:spPr>
            <a:xfrm>
              <a:off x="-46303" y="6513955"/>
              <a:ext cx="3034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 smtClean="0">
                  <a:solidFill>
                    <a:schemeClr val="bg1">
                      <a:lumMod val="50000"/>
                    </a:schemeClr>
                  </a:solidFill>
                </a:rPr>
                <a:t>FF: </a:t>
              </a:r>
              <a:r>
                <a:rPr lang="fr-FR" sz="1000" i="1" dirty="0" err="1" smtClean="0">
                  <a:solidFill>
                    <a:schemeClr val="bg1">
                      <a:lumMod val="50000"/>
                    </a:schemeClr>
                  </a:solidFill>
                </a:rPr>
                <a:t>Widory</a:t>
              </a:r>
              <a:r>
                <a:rPr lang="fr-FR" sz="1000" i="1" dirty="0" smtClean="0">
                  <a:solidFill>
                    <a:schemeClr val="bg1">
                      <a:lumMod val="50000"/>
                    </a:schemeClr>
                  </a:solidFill>
                </a:rPr>
                <a:t> et al, PARIS 2003 ; Bio: </a:t>
              </a:r>
              <a:r>
                <a:rPr lang="fr-FR" sz="1000" i="1" dirty="0" err="1" smtClean="0">
                  <a:solidFill>
                    <a:schemeClr val="bg1">
                      <a:lumMod val="50000"/>
                    </a:schemeClr>
                  </a:solidFill>
                </a:rPr>
                <a:t>Bakwin</a:t>
              </a:r>
              <a:r>
                <a:rPr lang="fr-FR" sz="1000" i="1" dirty="0" smtClean="0">
                  <a:solidFill>
                    <a:schemeClr val="bg1">
                      <a:lumMod val="50000"/>
                    </a:schemeClr>
                  </a:solidFill>
                </a:rPr>
                <a:t> et al, 1998</a:t>
              </a:r>
              <a:endParaRPr lang="fr-FR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1520" y="980729"/>
            <a:ext cx="3039716" cy="570104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971600" y="3482817"/>
            <a:ext cx="115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-</a:t>
            </a:r>
            <a:r>
              <a:rPr lang="fr-FR" sz="1200" dirty="0"/>
              <a:t>8</a:t>
            </a:r>
            <a:r>
              <a:rPr lang="fr-FR" sz="1200" dirty="0" smtClean="0"/>
              <a:t>.0</a:t>
            </a:r>
            <a:endParaRPr lang="fr-FR" sz="1200" dirty="0"/>
          </a:p>
        </p:txBody>
      </p:sp>
      <p:cxnSp>
        <p:nvCxnSpPr>
          <p:cNvPr id="81" name="Connecteur droit 80"/>
          <p:cNvCxnSpPr/>
          <p:nvPr/>
        </p:nvCxnSpPr>
        <p:spPr>
          <a:xfrm>
            <a:off x="1547664" y="3615800"/>
            <a:ext cx="349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940949" y="3471784"/>
            <a:ext cx="947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Atmosphere</a:t>
            </a:r>
            <a:endParaRPr lang="fr-FR" sz="12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563888" y="980729"/>
            <a:ext cx="5679285" cy="5701042"/>
            <a:chOff x="3563888" y="980729"/>
            <a:chExt cx="5679285" cy="5701042"/>
          </a:xfrm>
        </p:grpSpPr>
        <p:grpSp>
          <p:nvGrpSpPr>
            <p:cNvPr id="9" name="Groupe 8"/>
            <p:cNvGrpSpPr/>
            <p:nvPr/>
          </p:nvGrpSpPr>
          <p:grpSpPr>
            <a:xfrm>
              <a:off x="3563888" y="980729"/>
              <a:ext cx="5679285" cy="5701042"/>
              <a:chOff x="3563888" y="980729"/>
              <a:chExt cx="5679285" cy="5701042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3563888" y="980729"/>
                <a:ext cx="5679285" cy="5701042"/>
                <a:chOff x="3563888" y="980729"/>
                <a:chExt cx="5679285" cy="5701042"/>
              </a:xfrm>
            </p:grpSpPr>
            <p:grpSp>
              <p:nvGrpSpPr>
                <p:cNvPr id="16" name="Groupe 15"/>
                <p:cNvGrpSpPr/>
                <p:nvPr/>
              </p:nvGrpSpPr>
              <p:grpSpPr>
                <a:xfrm>
                  <a:off x="3724068" y="1484784"/>
                  <a:ext cx="1640020" cy="1871622"/>
                  <a:chOff x="3865808" y="1867952"/>
                  <a:chExt cx="1640020" cy="1871622"/>
                </a:xfrm>
              </p:grpSpPr>
              <p:pic>
                <p:nvPicPr>
                  <p:cNvPr id="922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65808" y="1867952"/>
                    <a:ext cx="1640020" cy="18716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3923928" y="3323687"/>
                    <a:ext cx="1512168" cy="35887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9" name="Groupe 38"/>
                <p:cNvGrpSpPr/>
                <p:nvPr/>
              </p:nvGrpSpPr>
              <p:grpSpPr>
                <a:xfrm>
                  <a:off x="4725949" y="3889789"/>
                  <a:ext cx="4242956" cy="2348736"/>
                  <a:chOff x="4649524" y="4507753"/>
                  <a:chExt cx="4242956" cy="2348736"/>
                </a:xfrm>
              </p:grpSpPr>
              <p:pic>
                <p:nvPicPr>
                  <p:cNvPr id="25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9524" y="4507753"/>
                    <a:ext cx="4242956" cy="23487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8" name="Rectangle 37"/>
                  <p:cNvSpPr/>
                  <p:nvPr/>
                </p:nvSpPr>
                <p:spPr>
                  <a:xfrm>
                    <a:off x="4670430" y="4572610"/>
                    <a:ext cx="195118" cy="130466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3" name="Groupe 192"/>
                <p:cNvGrpSpPr/>
                <p:nvPr/>
              </p:nvGrpSpPr>
              <p:grpSpPr>
                <a:xfrm>
                  <a:off x="7375020" y="2809040"/>
                  <a:ext cx="1445453" cy="1495174"/>
                  <a:chOff x="6155164" y="2204864"/>
                  <a:chExt cx="1589469" cy="1706913"/>
                </a:xfrm>
              </p:grpSpPr>
              <p:pic>
                <p:nvPicPr>
                  <p:cNvPr id="178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5164" y="2204864"/>
                    <a:ext cx="1589469" cy="16644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191" name="Connecteur droit avec flèche 190"/>
                  <p:cNvCxnSpPr/>
                  <p:nvPr/>
                </p:nvCxnSpPr>
                <p:spPr>
                  <a:xfrm flipH="1">
                    <a:off x="6357658" y="3399037"/>
                    <a:ext cx="150303" cy="512740"/>
                  </a:xfrm>
                  <a:prstGeom prst="straightConnector1">
                    <a:avLst/>
                  </a:prstGeom>
                  <a:ln w="19050"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" name="ZoneTexte 1"/>
                <p:cNvSpPr txBox="1"/>
                <p:nvPr/>
              </p:nvSpPr>
              <p:spPr>
                <a:xfrm>
                  <a:off x="4490645" y="1032991"/>
                  <a:ext cx="47525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fr-FR" sz="1400" b="1" u="sng" dirty="0" err="1" smtClean="0"/>
                    <a:t>Species</a:t>
                  </a:r>
                  <a:r>
                    <a:rPr lang="fr-FR" sz="1400" b="1" u="sng" dirty="0" smtClean="0"/>
                    <a:t> </a:t>
                  </a:r>
                  <a:r>
                    <a:rPr lang="fr-FR" sz="1400" b="1" u="sng" dirty="0" err="1" smtClean="0"/>
                    <a:t>co-emitted</a:t>
                  </a:r>
                  <a:r>
                    <a:rPr lang="fr-FR" sz="1400" b="1" u="sng" dirty="0" smtClean="0"/>
                    <a:t> </a:t>
                  </a:r>
                  <a:r>
                    <a:rPr lang="fr-FR" sz="1400" b="1" u="sng" dirty="0" err="1" smtClean="0"/>
                    <a:t>with</a:t>
                  </a:r>
                  <a:r>
                    <a:rPr lang="fr-FR" sz="1400" b="1" u="sng" dirty="0" smtClean="0"/>
                    <a:t> </a:t>
                  </a:r>
                  <a:r>
                    <a:rPr lang="fr-FR" sz="1400" b="1" u="sng" dirty="0" err="1" smtClean="0"/>
                    <a:t>anthropic</a:t>
                  </a:r>
                  <a:r>
                    <a:rPr lang="fr-FR" sz="1400" b="1" u="sng" dirty="0" smtClean="0"/>
                    <a:t> CO</a:t>
                  </a:r>
                  <a:r>
                    <a:rPr lang="fr-FR" sz="1400" b="1" u="sng" baseline="-25000" dirty="0" smtClean="0"/>
                    <a:t>2 </a:t>
                  </a:r>
                  <a:r>
                    <a:rPr lang="fr-FR" sz="1400" b="1" u="sng" dirty="0" smtClean="0"/>
                    <a:t>(ex. of Paris)</a:t>
                  </a:r>
                  <a:endParaRPr lang="fr-FR" sz="1400" b="1" u="sng" dirty="0"/>
                </a:p>
              </p:txBody>
            </p:sp>
            <p:sp>
              <p:nvSpPr>
                <p:cNvPr id="10266" name="Rectangle 10265"/>
                <p:cNvSpPr/>
                <p:nvPr/>
              </p:nvSpPr>
              <p:spPr>
                <a:xfrm>
                  <a:off x="3923928" y="6021288"/>
                  <a:ext cx="4536504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050" dirty="0" smtClean="0"/>
                    <a:t>PMF </a:t>
                  </a:r>
                  <a:r>
                    <a:rPr lang="fr-FR" sz="1050" dirty="0" err="1" smtClean="0"/>
                    <a:t>approach</a:t>
                  </a:r>
                  <a:r>
                    <a:rPr lang="fr-FR" sz="1050" dirty="0" smtClean="0"/>
                    <a:t> (Positive Matrix </a:t>
                  </a:r>
                  <a:r>
                    <a:rPr lang="fr-FR" sz="1050" dirty="0" err="1" smtClean="0"/>
                    <a:t>Factorization</a:t>
                  </a:r>
                  <a:r>
                    <a:rPr lang="fr-FR" sz="1050" dirty="0" smtClean="0"/>
                    <a:t>) </a:t>
                  </a:r>
                </a:p>
                <a:p>
                  <a:r>
                    <a:rPr lang="fr-FR" sz="1050" dirty="0" smtClean="0"/>
                    <a:t>=&gt; </a:t>
                  </a:r>
                  <a:r>
                    <a:rPr lang="fr-FR" sz="1050" dirty="0" err="1" smtClean="0"/>
                    <a:t>COVs</a:t>
                  </a:r>
                  <a:r>
                    <a:rPr lang="fr-FR" sz="1050" dirty="0" smtClean="0"/>
                    <a:t> </a:t>
                  </a:r>
                  <a:r>
                    <a:rPr lang="fr-FR" sz="1050" dirty="0" err="1" smtClean="0"/>
                    <a:t>emission</a:t>
                  </a:r>
                  <a:r>
                    <a:rPr lang="fr-FR" sz="1050" dirty="0" smtClean="0"/>
                    <a:t> profile for </a:t>
                  </a:r>
                  <a:r>
                    <a:rPr lang="fr-FR" sz="1050" dirty="0" err="1" smtClean="0"/>
                    <a:t>each</a:t>
                  </a:r>
                  <a:r>
                    <a:rPr lang="fr-FR" sz="1050" dirty="0" smtClean="0"/>
                    <a:t> source (ex. </a:t>
                  </a:r>
                  <a:r>
                    <a:rPr lang="fr-FR" sz="1050" dirty="0" err="1" smtClean="0"/>
                    <a:t>traffic</a:t>
                  </a:r>
                  <a:r>
                    <a:rPr lang="fr-FR" sz="1050" dirty="0" smtClean="0"/>
                    <a:t>)</a:t>
                  </a:r>
                  <a:endParaRPr lang="fr-FR" sz="1100" dirty="0" smtClean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913995" y="6364778"/>
                  <a:ext cx="2032929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50" i="1" dirty="0" err="1" smtClean="0"/>
                    <a:t>Adapted</a:t>
                  </a:r>
                  <a:r>
                    <a:rPr lang="fr-FR" sz="1050" i="1" dirty="0" smtClean="0"/>
                    <a:t> </a:t>
                  </a:r>
                  <a:r>
                    <a:rPr lang="fr-FR" sz="1050" i="1" dirty="0" err="1" smtClean="0"/>
                    <a:t>from</a:t>
                  </a:r>
                  <a:r>
                    <a:rPr lang="fr-FR" sz="1050" i="1" dirty="0" smtClean="0"/>
                    <a:t> </a:t>
                  </a:r>
                  <a:r>
                    <a:rPr lang="fr-FR" sz="1050" i="1" dirty="0" err="1" smtClean="0"/>
                    <a:t>Gaimoz</a:t>
                  </a:r>
                  <a:r>
                    <a:rPr lang="fr-FR" sz="1050" i="1" dirty="0" smtClean="0"/>
                    <a:t> </a:t>
                  </a:r>
                  <a:r>
                    <a:rPr lang="fr-FR" sz="1050" i="1" dirty="0"/>
                    <a:t>et al, 2011)</a:t>
                  </a:r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7236296" y="1321023"/>
                  <a:ext cx="5843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err="1" smtClean="0">
                      <a:solidFill>
                        <a:srgbClr val="3366CC"/>
                      </a:solidFill>
                    </a:rPr>
                    <a:t>COVs</a:t>
                  </a:r>
                  <a:endParaRPr lang="fr-FR" sz="1100" dirty="0">
                    <a:solidFill>
                      <a:srgbClr val="3366CC"/>
                    </a:solidFill>
                  </a:endParaRPr>
                </a:p>
              </p:txBody>
            </p:sp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3522" y="1626092"/>
                  <a:ext cx="165507" cy="1175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ZoneTexte 39"/>
                <p:cNvSpPr txBox="1"/>
                <p:nvPr/>
              </p:nvSpPr>
              <p:spPr>
                <a:xfrm rot="16200000">
                  <a:off x="3971642" y="5151288"/>
                  <a:ext cx="165918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smtClean="0">
                      <a:cs typeface="Times New Roman" panose="02020603050405020304" pitchFamily="18" charset="0"/>
                    </a:rPr>
                    <a:t>Quantité de l’espèce (%)</a:t>
                  </a:r>
                  <a:endParaRPr lang="fr-FR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4831480" y="4653136"/>
                  <a:ext cx="311068" cy="109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300"/>
                    </a:lnSpc>
                  </a:pPr>
                  <a:r>
                    <a:rPr lang="fr-FR" sz="900" dirty="0" smtClean="0"/>
                    <a:t>25</a:t>
                  </a:r>
                </a:p>
                <a:p>
                  <a:pPr algn="r">
                    <a:lnSpc>
                      <a:spcPts val="1300"/>
                    </a:lnSpc>
                  </a:pPr>
                  <a:r>
                    <a:rPr lang="fr-FR" sz="900" dirty="0" smtClean="0"/>
                    <a:t>20</a:t>
                  </a:r>
                </a:p>
                <a:p>
                  <a:pPr algn="r">
                    <a:lnSpc>
                      <a:spcPts val="1300"/>
                    </a:lnSpc>
                  </a:pPr>
                  <a:r>
                    <a:rPr lang="fr-FR" sz="900" dirty="0" smtClean="0"/>
                    <a:t>15</a:t>
                  </a:r>
                </a:p>
                <a:p>
                  <a:pPr algn="r">
                    <a:lnSpc>
                      <a:spcPts val="1300"/>
                    </a:lnSpc>
                  </a:pPr>
                  <a:r>
                    <a:rPr lang="fr-FR" sz="900" dirty="0" smtClean="0"/>
                    <a:t>10</a:t>
                  </a:r>
                </a:p>
                <a:p>
                  <a:pPr algn="r">
                    <a:lnSpc>
                      <a:spcPts val="1300"/>
                    </a:lnSpc>
                  </a:pPr>
                  <a:r>
                    <a:rPr lang="fr-FR" sz="900" dirty="0" smtClean="0"/>
                    <a:t>5</a:t>
                  </a:r>
                </a:p>
                <a:p>
                  <a:pPr algn="r">
                    <a:lnSpc>
                      <a:spcPts val="1300"/>
                    </a:lnSpc>
                  </a:pPr>
                  <a:r>
                    <a:rPr lang="fr-FR" sz="900" dirty="0"/>
                    <a:t>0</a:t>
                  </a:r>
                  <a:endParaRPr lang="fr-FR" sz="900" dirty="0" smtClean="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563888" y="980729"/>
                  <a:ext cx="5405018" cy="5701042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00" name="Groupe 99"/>
                <p:cNvGrpSpPr/>
                <p:nvPr/>
              </p:nvGrpSpPr>
              <p:grpSpPr>
                <a:xfrm>
                  <a:off x="5580113" y="1556792"/>
                  <a:ext cx="1868012" cy="1323439"/>
                  <a:chOff x="103310" y="2016136"/>
                  <a:chExt cx="1868012" cy="1323439"/>
                </a:xfrm>
              </p:grpSpPr>
              <p:sp>
                <p:nvSpPr>
                  <p:cNvPr id="101" name="ZoneTexte 100"/>
                  <p:cNvSpPr txBox="1"/>
                  <p:nvPr/>
                </p:nvSpPr>
                <p:spPr>
                  <a:xfrm>
                    <a:off x="247325" y="2016136"/>
                    <a:ext cx="1723997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smtClean="0"/>
                      <a:t>Traffic</a:t>
                    </a: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err="1" smtClean="0"/>
                      <a:t>Airports</a:t>
                    </a:r>
                    <a:endParaRPr lang="fr-FR" sz="1050" b="1" dirty="0" smtClean="0"/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err="1" smtClean="0"/>
                      <a:t>Wastes</a:t>
                    </a:r>
                    <a:endParaRPr lang="fr-FR" sz="1050" b="1" dirty="0" smtClean="0"/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err="1" smtClean="0"/>
                      <a:t>Energy</a:t>
                    </a:r>
                    <a:endParaRPr lang="fr-FR" sz="1050" b="1" dirty="0" smtClean="0"/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err="1" smtClean="0"/>
                      <a:t>Residential</a:t>
                    </a:r>
                    <a:r>
                      <a:rPr lang="fr-FR" sz="1050" b="1" dirty="0" smtClean="0"/>
                      <a:t>&amp; </a:t>
                    </a:r>
                    <a:r>
                      <a:rPr lang="fr-FR" sz="1050" b="1" dirty="0" err="1" smtClean="0"/>
                      <a:t>tertiary</a:t>
                    </a:r>
                    <a:endParaRPr lang="fr-FR" sz="1050" b="1" dirty="0" smtClean="0"/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err="1" smtClean="0"/>
                      <a:t>Industry</a:t>
                    </a:r>
                    <a:r>
                      <a:rPr lang="fr-FR" sz="1050" b="1" dirty="0"/>
                      <a:t> </a:t>
                    </a:r>
                    <a:r>
                      <a:rPr lang="fr-FR" sz="1050" b="1" dirty="0" smtClean="0"/>
                      <a:t>   </a:t>
                    </a: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smtClean="0"/>
                      <a:t>Constructions &amp; </a:t>
                    </a:r>
                    <a:r>
                      <a:rPr lang="fr-FR" sz="1050" b="1" dirty="0" err="1" smtClean="0"/>
                      <a:t>quarries</a:t>
                    </a:r>
                    <a:r>
                      <a:rPr lang="fr-FR" sz="1050" b="1" dirty="0" smtClean="0"/>
                      <a:t> </a:t>
                    </a: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fr-FR" sz="1050" b="1" dirty="0" smtClean="0"/>
                      <a:t>Agriculture</a:t>
                    </a:r>
                  </a:p>
                </p:txBody>
              </p:sp>
              <p:pic>
                <p:nvPicPr>
                  <p:cNvPr id="1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310" y="2088144"/>
                    <a:ext cx="133676" cy="11730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3" name="ZoneTexte 12"/>
                <p:cNvSpPr txBox="1"/>
                <p:nvPr/>
              </p:nvSpPr>
              <p:spPr>
                <a:xfrm>
                  <a:off x="3751093" y="2935490"/>
                  <a:ext cx="76189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dirty="0" smtClean="0">
                      <a:latin typeface="Arial Narrow" panose="020B0606020202030204" pitchFamily="34" charset="0"/>
                    </a:rPr>
                    <a:t>Complete combustion</a:t>
                  </a:r>
                  <a:endParaRPr lang="fr-FR" sz="105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5" name="ZoneTexte 114"/>
                <p:cNvSpPr txBox="1"/>
                <p:nvPr/>
              </p:nvSpPr>
              <p:spPr>
                <a:xfrm>
                  <a:off x="4501371" y="2941494"/>
                  <a:ext cx="76189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dirty="0" err="1" smtClean="0">
                      <a:latin typeface="Arial Narrow" panose="020B0606020202030204" pitchFamily="34" charset="0"/>
                    </a:rPr>
                    <a:t>Incomplete</a:t>
                  </a:r>
                  <a:r>
                    <a:rPr lang="fr-FR" sz="1050" dirty="0" smtClean="0">
                      <a:latin typeface="Arial Narrow" panose="020B0606020202030204" pitchFamily="34" charset="0"/>
                    </a:rPr>
                    <a:t> combustion</a:t>
                  </a:r>
                  <a:endParaRPr lang="fr-FR" sz="1050" dirty="0"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116" name="Groupe 115"/>
                <p:cNvGrpSpPr/>
                <p:nvPr/>
              </p:nvGrpSpPr>
              <p:grpSpPr>
                <a:xfrm>
                  <a:off x="5436096" y="2846716"/>
                  <a:ext cx="1302966" cy="1518388"/>
                  <a:chOff x="69628" y="1930391"/>
                  <a:chExt cx="1590997" cy="1734762"/>
                </a:xfrm>
              </p:grpSpPr>
              <p:grpSp>
                <p:nvGrpSpPr>
                  <p:cNvPr id="117" name="Groupe 116"/>
                  <p:cNvGrpSpPr/>
                  <p:nvPr/>
                </p:nvGrpSpPr>
                <p:grpSpPr>
                  <a:xfrm>
                    <a:off x="69628" y="1930391"/>
                    <a:ext cx="1590997" cy="1734762"/>
                    <a:chOff x="372627" y="4283392"/>
                    <a:chExt cx="1319052" cy="1484102"/>
                  </a:xfrm>
                </p:grpSpPr>
                <p:sp>
                  <p:nvSpPr>
                    <p:cNvPr id="119" name="ZoneTexte 118"/>
                    <p:cNvSpPr txBox="1"/>
                    <p:nvPr/>
                  </p:nvSpPr>
                  <p:spPr>
                    <a:xfrm>
                      <a:off x="899591" y="5327630"/>
                      <a:ext cx="44930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dirty="0" smtClean="0"/>
                        <a:t>5%</a:t>
                      </a:r>
                      <a:endParaRPr lang="fr-FR" sz="1050" dirty="0"/>
                    </a:p>
                  </p:txBody>
                </p:sp>
                <p:pic>
                  <p:nvPicPr>
                    <p:cNvPr id="120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1328303">
                      <a:off x="512267" y="4408961"/>
                      <a:ext cx="1172190" cy="11416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1" name="ZoneTexte 120"/>
                    <p:cNvSpPr txBox="1"/>
                    <p:nvPr/>
                  </p:nvSpPr>
                  <p:spPr>
                    <a:xfrm>
                      <a:off x="1242378" y="4749423"/>
                      <a:ext cx="449301" cy="2238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b="1" dirty="0" smtClean="0"/>
                        <a:t>43%</a:t>
                      </a:r>
                      <a:endParaRPr lang="fr-FR" sz="1100" b="1" dirty="0"/>
                    </a:p>
                  </p:txBody>
                </p:sp>
                <p:sp>
                  <p:nvSpPr>
                    <p:cNvPr id="122" name="ZoneTexte 121"/>
                    <p:cNvSpPr txBox="1"/>
                    <p:nvPr/>
                  </p:nvSpPr>
                  <p:spPr>
                    <a:xfrm>
                      <a:off x="611426" y="5057440"/>
                      <a:ext cx="44930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b="1" dirty="0" smtClean="0"/>
                        <a:t>29%</a:t>
                      </a:r>
                      <a:endParaRPr lang="fr-FR" sz="1100" b="1" dirty="0"/>
                    </a:p>
                  </p:txBody>
                </p:sp>
                <p:sp>
                  <p:nvSpPr>
                    <p:cNvPr id="130" name="ZoneTexte 129"/>
                    <p:cNvSpPr txBox="1"/>
                    <p:nvPr/>
                  </p:nvSpPr>
                  <p:spPr>
                    <a:xfrm>
                      <a:off x="664215" y="4283392"/>
                      <a:ext cx="449301" cy="217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/>
                        <a:t>7</a:t>
                      </a:r>
                      <a:r>
                        <a:rPr lang="fr-FR" sz="1050" b="1" dirty="0" smtClean="0"/>
                        <a:t>%</a:t>
                      </a:r>
                      <a:endParaRPr lang="fr-FR" sz="1050" b="1" dirty="0"/>
                    </a:p>
                  </p:txBody>
                </p:sp>
                <p:sp>
                  <p:nvSpPr>
                    <p:cNvPr id="131" name="ZoneTexte 130"/>
                    <p:cNvSpPr txBox="1"/>
                    <p:nvPr/>
                  </p:nvSpPr>
                  <p:spPr>
                    <a:xfrm>
                      <a:off x="372627" y="4564614"/>
                      <a:ext cx="449301" cy="217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/>
                        <a:t>4</a:t>
                      </a:r>
                      <a:r>
                        <a:rPr lang="fr-FR" sz="1050" b="1" dirty="0" smtClean="0"/>
                        <a:t>%</a:t>
                      </a:r>
                      <a:endParaRPr lang="fr-FR" sz="1050" b="1" dirty="0"/>
                    </a:p>
                  </p:txBody>
                </p:sp>
                <p:sp>
                  <p:nvSpPr>
                    <p:cNvPr id="134" name="ZoneTexte 133"/>
                    <p:cNvSpPr txBox="1"/>
                    <p:nvPr/>
                  </p:nvSpPr>
                  <p:spPr>
                    <a:xfrm>
                      <a:off x="492026" y="4379803"/>
                      <a:ext cx="449301" cy="217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/>
                        <a:t>4</a:t>
                      </a:r>
                      <a:r>
                        <a:rPr lang="fr-FR" sz="1050" b="1" dirty="0" smtClean="0"/>
                        <a:t>%</a:t>
                      </a:r>
                      <a:endParaRPr lang="fr-FR" sz="1050" b="1" dirty="0"/>
                    </a:p>
                  </p:txBody>
                </p:sp>
                <p:sp>
                  <p:nvSpPr>
                    <p:cNvPr id="139" name="ZoneTexte 138"/>
                    <p:cNvSpPr txBox="1"/>
                    <p:nvPr/>
                  </p:nvSpPr>
                  <p:spPr>
                    <a:xfrm>
                      <a:off x="1148725" y="5257446"/>
                      <a:ext cx="449301" cy="217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 smtClean="0"/>
                        <a:t>7%</a:t>
                      </a:r>
                      <a:endParaRPr lang="fr-FR" sz="1050" b="1" dirty="0"/>
                    </a:p>
                  </p:txBody>
                </p:sp>
                <p:sp>
                  <p:nvSpPr>
                    <p:cNvPr id="144" name="ZoneTexte 143"/>
                    <p:cNvSpPr txBox="1"/>
                    <p:nvPr/>
                  </p:nvSpPr>
                  <p:spPr>
                    <a:xfrm>
                      <a:off x="1098362" y="5550267"/>
                      <a:ext cx="449301" cy="2172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 smtClean="0"/>
                        <a:t>1%</a:t>
                      </a:r>
                      <a:endParaRPr lang="fr-FR" sz="1050" b="1" dirty="0"/>
                    </a:p>
                  </p:txBody>
                </p:sp>
              </p:grpSp>
              <p:sp>
                <p:nvSpPr>
                  <p:cNvPr id="118" name="ZoneTexte 117"/>
                  <p:cNvSpPr txBox="1"/>
                  <p:nvPr/>
                </p:nvSpPr>
                <p:spPr>
                  <a:xfrm>
                    <a:off x="755576" y="3356992"/>
                    <a:ext cx="541932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50" b="1" dirty="0"/>
                      <a:t>5</a:t>
                    </a:r>
                    <a:r>
                      <a:rPr lang="fr-FR" sz="1050" b="1" dirty="0" smtClean="0"/>
                      <a:t>%</a:t>
                    </a:r>
                    <a:endParaRPr lang="fr-FR" sz="1050" b="1" dirty="0"/>
                  </a:p>
                </p:txBody>
              </p:sp>
            </p:grpSp>
            <p:sp>
              <p:nvSpPr>
                <p:cNvPr id="145" name="ZoneTexte 144"/>
                <p:cNvSpPr txBox="1"/>
                <p:nvPr/>
              </p:nvSpPr>
              <p:spPr>
                <a:xfrm>
                  <a:off x="5643869" y="1321023"/>
                  <a:ext cx="8468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3366CC"/>
                      </a:solidFill>
                    </a:rPr>
                    <a:t>CO</a:t>
                  </a:r>
                  <a:r>
                    <a:rPr lang="fr-FR" sz="1400" b="1" baseline="-25000" dirty="0" smtClean="0">
                      <a:solidFill>
                        <a:srgbClr val="3366CC"/>
                      </a:solidFill>
                    </a:rPr>
                    <a:t>2</a:t>
                  </a:r>
                  <a:r>
                    <a:rPr lang="fr-FR" sz="1400" b="1" dirty="0" smtClean="0">
                      <a:solidFill>
                        <a:srgbClr val="3366CC"/>
                      </a:solidFill>
                    </a:rPr>
                    <a:t>FFeq</a:t>
                  </a:r>
                  <a:endParaRPr lang="fr-FR" sz="1100" dirty="0">
                    <a:solidFill>
                      <a:srgbClr val="3366CC"/>
                    </a:solidFill>
                  </a:endParaRP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7777219" y="1598978"/>
                  <a:ext cx="1130438" cy="1223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50" b="1" dirty="0" smtClean="0"/>
                    <a:t>Traffic (</a:t>
                  </a:r>
                  <a:r>
                    <a:rPr lang="fr-FR" sz="1050" b="1" dirty="0" err="1" smtClean="0"/>
                    <a:t>exhaust</a:t>
                  </a:r>
                  <a:r>
                    <a:rPr lang="fr-FR" sz="1050" b="1" dirty="0" smtClean="0"/>
                    <a:t>)</a:t>
                  </a:r>
                </a:p>
                <a:p>
                  <a:r>
                    <a:rPr lang="fr-FR" sz="1050" b="1" dirty="0" smtClean="0"/>
                    <a:t>Fuel </a:t>
                  </a:r>
                  <a:r>
                    <a:rPr lang="fr-FR" sz="1050" b="1" dirty="0" err="1" smtClean="0"/>
                    <a:t>evaporation</a:t>
                  </a:r>
                  <a:endParaRPr lang="fr-FR" sz="1050" b="1" dirty="0" smtClean="0"/>
                </a:p>
                <a:p>
                  <a:r>
                    <a:rPr lang="fr-FR" sz="1050" b="1" dirty="0" smtClean="0"/>
                    <a:t>Wood </a:t>
                  </a:r>
                  <a:r>
                    <a:rPr lang="fr-FR" sz="1050" b="1" dirty="0" err="1" smtClean="0"/>
                    <a:t>burning</a:t>
                  </a:r>
                  <a:endParaRPr lang="fr-FR" sz="1050" b="1" dirty="0" smtClean="0"/>
                </a:p>
                <a:p>
                  <a:r>
                    <a:rPr lang="fr-FR" sz="1050" b="1" dirty="0" smtClean="0"/>
                    <a:t>Solvants</a:t>
                  </a:r>
                </a:p>
                <a:p>
                  <a:r>
                    <a:rPr lang="fr-FR" sz="1050" b="1" dirty="0" smtClean="0"/>
                    <a:t>Natural </a:t>
                  </a:r>
                  <a:r>
                    <a:rPr lang="fr-FR" sz="1050" b="1" dirty="0" err="1" smtClean="0"/>
                    <a:t>gas</a:t>
                  </a:r>
                  <a:endParaRPr lang="fr-FR" sz="1050" b="1" dirty="0" smtClean="0"/>
                </a:p>
                <a:p>
                  <a:r>
                    <a:rPr lang="fr-FR" sz="1050" b="1" dirty="0" smtClean="0"/>
                    <a:t>Local source</a:t>
                  </a:r>
                </a:p>
                <a:p>
                  <a:r>
                    <a:rPr lang="fr-FR" sz="1050" b="1" dirty="0" err="1" smtClean="0"/>
                    <a:t>Biogenic</a:t>
                  </a:r>
                  <a:r>
                    <a:rPr lang="fr-FR" sz="1050" b="1" dirty="0" smtClean="0"/>
                    <a:t> source</a:t>
                  </a:r>
                  <a:endParaRPr lang="fr-FR" sz="1050" b="1" dirty="0"/>
                </a:p>
              </p:txBody>
            </p:sp>
            <p:pic>
              <p:nvPicPr>
                <p:cNvPr id="146" name="Picture 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33430" y="1340768"/>
                  <a:ext cx="370818" cy="244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7840395" y="1628800"/>
                  <a:ext cx="980078" cy="216024"/>
                </a:xfrm>
                <a:prstGeom prst="rect">
                  <a:avLst/>
                </a:prstGeom>
                <a:solidFill>
                  <a:srgbClr val="FFFF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5758984" y="1568321"/>
                  <a:ext cx="980078" cy="216024"/>
                </a:xfrm>
                <a:prstGeom prst="rect">
                  <a:avLst/>
                </a:prstGeom>
                <a:solidFill>
                  <a:srgbClr val="FFFF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805200" y="2204571"/>
                  <a:ext cx="1215071" cy="216024"/>
                </a:xfrm>
                <a:prstGeom prst="rect">
                  <a:avLst/>
                </a:prstGeom>
                <a:solidFill>
                  <a:srgbClr val="FFFF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7769030" y="2273417"/>
                  <a:ext cx="993922" cy="216024"/>
                </a:xfrm>
                <a:prstGeom prst="rect">
                  <a:avLst/>
                </a:prstGeom>
                <a:solidFill>
                  <a:srgbClr val="FFFF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0645" y="1844824"/>
                <a:ext cx="803711" cy="946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4660656" y="1772816"/>
              <a:ext cx="6026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soot</a:t>
              </a:r>
              <a:r>
                <a:rPr lang="fr-FR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  <a:endParaRPr lang="fr-FR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1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_co2-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864096" cy="7138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888975"/>
            <a:ext cx="799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30000" dirty="0" smtClean="0">
                <a:solidFill>
                  <a:srgbClr val="FF0000"/>
                </a:solidFill>
              </a:rPr>
              <a:t>        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14</a:t>
            </a:r>
            <a:r>
              <a:rPr lang="fr-FR" sz="1400" b="1" dirty="0" smtClean="0">
                <a:solidFill>
                  <a:srgbClr val="FF0000"/>
                </a:solidFill>
              </a:rPr>
              <a:t>CO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dirty="0" smtClean="0">
                <a:solidFill>
                  <a:srgbClr val="FF0000"/>
                </a:solidFill>
              </a:rPr>
              <a:t> and 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13</a:t>
            </a:r>
            <a:r>
              <a:rPr lang="fr-FR" sz="1400" b="1" dirty="0" smtClean="0">
                <a:solidFill>
                  <a:srgbClr val="FF0000"/>
                </a:solidFill>
              </a:rPr>
              <a:t>CO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winter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campaign</a:t>
            </a:r>
            <a:r>
              <a:rPr lang="fr-FR" sz="1400" b="1" dirty="0" smtClean="0">
                <a:solidFill>
                  <a:srgbClr val="FF0000"/>
                </a:solidFill>
              </a:rPr>
              <a:t> (ANR CO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dirty="0" smtClean="0">
                <a:solidFill>
                  <a:srgbClr val="FF0000"/>
                </a:solidFill>
              </a:rPr>
              <a:t>-Megaparis / EU MEGAPOLI collaboration)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41" y="2500572"/>
            <a:ext cx="785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 err="1" smtClean="0"/>
              <a:t>Isotopic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analysis</a:t>
            </a:r>
            <a:r>
              <a:rPr lang="fr-FR" sz="1600" b="1" dirty="0" smtClean="0"/>
              <a:t> in the Paris </a:t>
            </a:r>
            <a:r>
              <a:rPr lang="fr-FR" sz="1600" b="1" dirty="0" err="1" smtClean="0"/>
              <a:t>atmosphere</a:t>
            </a:r>
            <a:r>
              <a:rPr lang="fr-FR" sz="1600" b="1" dirty="0" smtClean="0"/>
              <a:t> in Winter 2010  (LHVP, Paris </a:t>
            </a:r>
            <a:r>
              <a:rPr lang="fr-FR" sz="1600" b="1" dirty="0"/>
              <a:t>13</a:t>
            </a:r>
            <a:r>
              <a:rPr lang="fr-FR" sz="1600" b="1" baseline="30000" dirty="0"/>
              <a:t>th</a:t>
            </a:r>
            <a:r>
              <a:rPr lang="fr-FR" sz="1600" b="1" dirty="0"/>
              <a:t> district</a:t>
            </a:r>
            <a:r>
              <a:rPr lang="fr-FR" sz="1600" b="1" dirty="0" smtClean="0"/>
              <a:t>): 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52342" y="2859060"/>
            <a:ext cx="5467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 smtClean="0"/>
              <a:t>25% 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BIO: </a:t>
            </a:r>
            <a:r>
              <a:rPr lang="fr-FR" sz="1400" dirty="0" err="1" smtClean="0"/>
              <a:t>Human</a:t>
            </a:r>
            <a:r>
              <a:rPr lang="fr-FR" sz="1400" dirty="0" smtClean="0"/>
              <a:t>  &amp; </a:t>
            </a:r>
            <a:r>
              <a:rPr lang="fr-FR" sz="1400" dirty="0" err="1" smtClean="0"/>
              <a:t>biogenic</a:t>
            </a:r>
            <a:r>
              <a:rPr lang="fr-FR" sz="1400" dirty="0" smtClean="0"/>
              <a:t> respirations, </a:t>
            </a:r>
            <a:r>
              <a:rPr lang="fr-FR" sz="1400" dirty="0" err="1" smtClean="0"/>
              <a:t>biofuels</a:t>
            </a:r>
            <a:r>
              <a:rPr lang="fr-FR" sz="1400" dirty="0" smtClean="0"/>
              <a:t> combustion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fr-FR" sz="1400" dirty="0"/>
              <a:t>75% CO</a:t>
            </a:r>
            <a:r>
              <a:rPr lang="fr-FR" sz="1400" baseline="-25000" dirty="0"/>
              <a:t>2</a:t>
            </a:r>
            <a:r>
              <a:rPr lang="fr-FR" sz="1400" dirty="0"/>
              <a:t>FF </a:t>
            </a:r>
            <a:r>
              <a:rPr lang="fr-FR" sz="1400" dirty="0" smtClean="0"/>
              <a:t>: 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4077072"/>
            <a:ext cx="8352927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 smtClean="0"/>
              <a:t>Limitations : </a:t>
            </a:r>
          </a:p>
          <a:p>
            <a:pPr marL="712788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fr-FR" sz="1500" dirty="0"/>
              <a:t>	</a:t>
            </a:r>
            <a:r>
              <a:rPr lang="fr-FR" sz="1500" dirty="0" err="1" smtClean="0"/>
              <a:t>Study</a:t>
            </a:r>
            <a:r>
              <a:rPr lang="fr-FR" sz="1500" dirty="0" smtClean="0"/>
              <a:t> </a:t>
            </a:r>
            <a:r>
              <a:rPr lang="fr-FR" sz="1500" dirty="0" err="1" smtClean="0"/>
              <a:t>valid</a:t>
            </a:r>
            <a:r>
              <a:rPr lang="fr-FR" sz="1500" dirty="0" smtClean="0"/>
              <a:t> in </a:t>
            </a:r>
            <a:r>
              <a:rPr lang="fr-FR" sz="1500" dirty="0" err="1" smtClean="0"/>
              <a:t>wintertime</a:t>
            </a:r>
            <a:r>
              <a:rPr lang="fr-FR" sz="1500" dirty="0" smtClean="0"/>
              <a:t> </a:t>
            </a:r>
            <a:r>
              <a:rPr lang="fr-FR" sz="1500" dirty="0" err="1" smtClean="0"/>
              <a:t>only</a:t>
            </a:r>
            <a:endParaRPr lang="fr-FR" sz="1500" dirty="0" smtClean="0"/>
          </a:p>
          <a:p>
            <a:pPr marL="712788" indent="180975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fr-FR" sz="1500" dirty="0" smtClean="0"/>
              <a:t>Use of a continental background for CO</a:t>
            </a:r>
            <a:r>
              <a:rPr lang="fr-FR" sz="1500" baseline="-25000" dirty="0" smtClean="0"/>
              <a:t>2</a:t>
            </a:r>
            <a:r>
              <a:rPr lang="fr-FR" sz="1500" dirty="0" smtClean="0"/>
              <a:t> and </a:t>
            </a:r>
            <a:r>
              <a:rPr lang="fr-FR" sz="1500" baseline="30000" dirty="0" smtClean="0"/>
              <a:t>14</a:t>
            </a:r>
            <a:r>
              <a:rPr lang="fr-FR" sz="1500" dirty="0" smtClean="0"/>
              <a:t>CO</a:t>
            </a:r>
            <a:r>
              <a:rPr lang="fr-FR" sz="1500" baseline="-25000" dirty="0" smtClean="0"/>
              <a:t>2</a:t>
            </a:r>
            <a:r>
              <a:rPr lang="fr-FR" sz="1500" dirty="0" smtClean="0"/>
              <a:t> (MHD), </a:t>
            </a:r>
            <a:r>
              <a:rPr lang="fr-FR" sz="1500" u="sng" dirty="0" smtClean="0"/>
              <a:t>not </a:t>
            </a:r>
            <a:r>
              <a:rPr lang="fr-FR" sz="1500" u="sng" dirty="0" err="1" smtClean="0"/>
              <a:t>regional</a:t>
            </a:r>
            <a:r>
              <a:rPr lang="fr-FR" sz="1500" dirty="0" smtClean="0"/>
              <a:t>.</a:t>
            </a:r>
          </a:p>
          <a:p>
            <a:pPr marL="712788" indent="180975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fr-FR" sz="1500" dirty="0" err="1" smtClean="0"/>
              <a:t>Unknown</a:t>
            </a:r>
            <a:r>
              <a:rPr lang="fr-FR" sz="1500" dirty="0" smtClean="0"/>
              <a:t> </a:t>
            </a:r>
            <a:r>
              <a:rPr lang="fr-FR" sz="1500" dirty="0" err="1" smtClean="0"/>
              <a:t>uncertainties</a:t>
            </a:r>
            <a:r>
              <a:rPr lang="fr-FR" sz="1500" dirty="0" smtClean="0"/>
              <a:t> due to the source signatures:</a:t>
            </a:r>
          </a:p>
          <a:p>
            <a:pPr marL="1162050" indent="-171450">
              <a:lnSpc>
                <a:spcPts val="2000"/>
              </a:lnSpc>
              <a:buFont typeface="Wingdings" panose="05000000000000000000" pitchFamily="2" charset="2"/>
              <a:buChar char="Ø"/>
              <a:tabLst>
                <a:tab pos="1438275" algn="l"/>
              </a:tabLst>
            </a:pPr>
            <a:r>
              <a:rPr lang="fr-FR" sz="1300" dirty="0" smtClean="0">
                <a:latin typeface="Symbol" panose="05050102010706020507" pitchFamily="18" charset="2"/>
              </a:rPr>
              <a:t>d</a:t>
            </a:r>
            <a:r>
              <a:rPr lang="fr-FR" sz="1300" baseline="30000" dirty="0" smtClean="0"/>
              <a:t>13</a:t>
            </a:r>
            <a:r>
              <a:rPr lang="fr-FR" sz="1300" dirty="0" smtClean="0"/>
              <a:t>C </a:t>
            </a:r>
            <a:r>
              <a:rPr lang="fr-FR" sz="1300" dirty="0" err="1" smtClean="0"/>
              <a:t>biosphere</a:t>
            </a:r>
            <a:r>
              <a:rPr lang="fr-FR" sz="1300" dirty="0" smtClean="0"/>
              <a:t> </a:t>
            </a:r>
            <a:r>
              <a:rPr lang="fr-FR" sz="1300" dirty="0" err="1" smtClean="0"/>
              <a:t>poorly</a:t>
            </a:r>
            <a:r>
              <a:rPr lang="fr-FR" sz="1300" dirty="0" smtClean="0"/>
              <a:t> </a:t>
            </a:r>
            <a:r>
              <a:rPr lang="fr-FR" sz="1300" dirty="0" err="1" smtClean="0"/>
              <a:t>known</a:t>
            </a:r>
            <a:r>
              <a:rPr lang="fr-FR" sz="1300" dirty="0" smtClean="0"/>
              <a:t> </a:t>
            </a:r>
          </a:p>
          <a:p>
            <a:pPr marL="1162050" indent="-171450">
              <a:lnSpc>
                <a:spcPts val="2000"/>
              </a:lnSpc>
              <a:buFont typeface="Wingdings" panose="05000000000000000000" pitchFamily="2" charset="2"/>
              <a:buChar char="Ø"/>
              <a:tabLst>
                <a:tab pos="1438275" algn="l"/>
              </a:tabLst>
            </a:pPr>
            <a:r>
              <a:rPr lang="fr-FR" sz="1300" dirty="0" smtClean="0">
                <a:latin typeface="Symbol" panose="05050102010706020507" pitchFamily="18" charset="2"/>
              </a:rPr>
              <a:t>d</a:t>
            </a:r>
            <a:r>
              <a:rPr lang="fr-FR" sz="1300" baseline="30000" dirty="0" smtClean="0"/>
              <a:t>13</a:t>
            </a:r>
            <a:r>
              <a:rPr lang="fr-FR" sz="1300" dirty="0" smtClean="0"/>
              <a:t>C signature of </a:t>
            </a:r>
            <a:r>
              <a:rPr lang="fr-FR" sz="1300" dirty="0" err="1" smtClean="0"/>
              <a:t>fossil</a:t>
            </a:r>
            <a:r>
              <a:rPr lang="fr-FR" sz="1300" dirty="0" smtClean="0"/>
              <a:t> fuels variable </a:t>
            </a:r>
            <a:r>
              <a:rPr lang="fr-FR" sz="1300" dirty="0" err="1" smtClean="0"/>
              <a:t>depending</a:t>
            </a:r>
            <a:r>
              <a:rPr lang="fr-FR" sz="1300" dirty="0" smtClean="0"/>
              <a:t> on </a:t>
            </a:r>
            <a:r>
              <a:rPr lang="fr-FR" sz="1300" dirty="0" err="1" smtClean="0"/>
              <a:t>their</a:t>
            </a:r>
            <a:r>
              <a:rPr lang="fr-FR" sz="1300" dirty="0" smtClean="0"/>
              <a:t> </a:t>
            </a:r>
            <a:r>
              <a:rPr lang="fr-FR" sz="1300" dirty="0" err="1" smtClean="0"/>
              <a:t>origin</a:t>
            </a:r>
            <a:r>
              <a:rPr lang="fr-FR" sz="1300" dirty="0" smtClean="0"/>
              <a:t> (Andres et al, 2000)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131840" y="1589953"/>
            <a:ext cx="312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</a:t>
            </a:r>
            <a:r>
              <a:rPr lang="fr-FR" sz="1400" b="1" dirty="0" smtClean="0"/>
              <a:t>hD </a:t>
            </a:r>
            <a:r>
              <a:rPr lang="fr-FR" sz="1400" b="1" dirty="0" err="1" smtClean="0"/>
              <a:t>work</a:t>
            </a:r>
            <a:r>
              <a:rPr lang="fr-FR" sz="1400" b="1" dirty="0" smtClean="0"/>
              <a:t> of Morgan Lopez (2009-2012)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332639" y="3391581"/>
            <a:ext cx="26642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Courier New" panose="02070309020205020404" pitchFamily="49" charset="0"/>
              <a:buChar char="o"/>
            </a:pPr>
            <a:r>
              <a:rPr lang="fr-FR" sz="1400" b="1" dirty="0" smtClean="0"/>
              <a:t>Natural </a:t>
            </a:r>
            <a:r>
              <a:rPr lang="fr-FR" sz="1400" b="1" dirty="0" err="1" smtClean="0"/>
              <a:t>gas</a:t>
            </a:r>
            <a:r>
              <a:rPr lang="fr-FR" sz="1400" b="1" dirty="0" smtClean="0"/>
              <a:t>: 70%</a:t>
            </a:r>
          </a:p>
          <a:p>
            <a:pPr marL="180975" indent="-180975">
              <a:buFont typeface="Courier New" panose="02070309020205020404" pitchFamily="49" charset="0"/>
              <a:buChar char="o"/>
            </a:pPr>
            <a:r>
              <a:rPr lang="fr-FR" sz="1400" b="1" dirty="0" err="1" smtClean="0"/>
              <a:t>Oil</a:t>
            </a:r>
            <a:r>
              <a:rPr lang="fr-FR" sz="1400" b="1" dirty="0" smtClean="0"/>
              <a:t>: 30% </a:t>
            </a:r>
            <a:endParaRPr lang="fr-FR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6732240" y="3968945"/>
            <a:ext cx="1766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/>
              <a:t>Lopez et al, ACP 2013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91680" y="1207785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Principal </a:t>
            </a:r>
            <a:r>
              <a:rPr lang="fr-FR" sz="1200" b="1" i="1" dirty="0" err="1" smtClean="0"/>
              <a:t>investigator</a:t>
            </a:r>
            <a:r>
              <a:rPr lang="fr-FR" sz="1200" b="1" i="1" dirty="0" smtClean="0"/>
              <a:t> of </a:t>
            </a:r>
            <a:r>
              <a:rPr lang="fr-FR" sz="1200" b="1" i="1" dirty="0" err="1" smtClean="0"/>
              <a:t>this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campaign</a:t>
            </a:r>
            <a:r>
              <a:rPr lang="fr-FR" sz="1200" b="1" i="1" dirty="0" smtClean="0"/>
              <a:t> : Martina Schmidt (ICOS-Fr team)</a:t>
            </a:r>
            <a:endParaRPr lang="fr-FR" sz="12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49133" y="3436676"/>
            <a:ext cx="413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In agreement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AIRPARIF </a:t>
            </a:r>
            <a:r>
              <a:rPr lang="fr-FR" sz="1400" b="1" dirty="0" err="1" smtClean="0"/>
              <a:t>inventory</a:t>
            </a:r>
            <a:endParaRPr lang="fr-FR" sz="1400" b="1" dirty="0"/>
          </a:p>
        </p:txBody>
      </p:sp>
      <p:sp>
        <p:nvSpPr>
          <p:cNvPr id="6" name="Accolade fermante 5"/>
          <p:cNvSpPr/>
          <p:nvPr/>
        </p:nvSpPr>
        <p:spPr>
          <a:xfrm>
            <a:off x="2915820" y="3391581"/>
            <a:ext cx="288032" cy="523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49402" y="210126"/>
            <a:ext cx="8487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76200" algn="ctr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prstClr val="black"/>
                </a:solidFill>
              </a:rPr>
              <a:t>Question 5 : </a:t>
            </a:r>
            <a:r>
              <a:rPr lang="fr-FR" sz="1600" b="1" dirty="0" err="1">
                <a:solidFill>
                  <a:prstClr val="black"/>
                </a:solidFill>
              </a:rPr>
              <a:t>Assessing</a:t>
            </a:r>
            <a:r>
              <a:rPr lang="fr-FR" sz="1600" b="1" dirty="0">
                <a:solidFill>
                  <a:prstClr val="black"/>
                </a:solidFill>
              </a:rPr>
              <a:t> the </a:t>
            </a:r>
            <a:r>
              <a:rPr lang="fr-FR" sz="1600" b="1" dirty="0" err="1">
                <a:solidFill>
                  <a:prstClr val="black"/>
                </a:solidFill>
              </a:rPr>
              <a:t>role</a:t>
            </a:r>
            <a:r>
              <a:rPr lang="fr-FR" sz="1600" b="1" dirty="0">
                <a:solidFill>
                  <a:prstClr val="black"/>
                </a:solidFill>
              </a:rPr>
              <a:t> of the </a:t>
            </a:r>
            <a:r>
              <a:rPr lang="fr-FR" sz="1600" b="1" dirty="0" err="1">
                <a:solidFill>
                  <a:prstClr val="black"/>
                </a:solidFill>
              </a:rPr>
              <a:t>different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emission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sectors</a:t>
            </a:r>
            <a:r>
              <a:rPr lang="fr-FR" sz="1600" b="1" dirty="0">
                <a:solidFill>
                  <a:prstClr val="black"/>
                </a:solidFill>
              </a:rPr>
              <a:t> on </a:t>
            </a:r>
            <a:r>
              <a:rPr lang="fr-FR" sz="1600" b="1" dirty="0" err="1">
                <a:solidFill>
                  <a:prstClr val="black"/>
                </a:solidFill>
              </a:rPr>
              <a:t>urban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atmospheric</a:t>
            </a:r>
            <a:r>
              <a:rPr lang="fr-FR" sz="1600" b="1" dirty="0">
                <a:solidFill>
                  <a:prstClr val="black"/>
                </a:solidFill>
              </a:rPr>
              <a:t> CO</a:t>
            </a:r>
            <a:r>
              <a:rPr lang="fr-FR" sz="1600" b="1" baseline="-25000" dirty="0">
                <a:solidFill>
                  <a:prstClr val="black"/>
                </a:solidFill>
              </a:rPr>
              <a:t>2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19672" y="58772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</a:rPr>
              <a:t>=&gt; Can </a:t>
            </a:r>
            <a:r>
              <a:rPr lang="fr-FR" b="1" dirty="0" err="1" smtClean="0">
                <a:solidFill>
                  <a:srgbClr val="003399"/>
                </a:solidFill>
              </a:rPr>
              <a:t>we</a:t>
            </a:r>
            <a:r>
              <a:rPr lang="fr-FR" b="1" dirty="0" smtClean="0">
                <a:solidFill>
                  <a:srgbClr val="003399"/>
                </a:solidFill>
              </a:rPr>
              <a:t> move on </a:t>
            </a:r>
            <a:r>
              <a:rPr lang="fr-FR" b="1" dirty="0" err="1" smtClean="0">
                <a:solidFill>
                  <a:srgbClr val="003399"/>
                </a:solidFill>
              </a:rPr>
              <a:t>further</a:t>
            </a:r>
            <a:r>
              <a:rPr lang="fr-FR" b="1" dirty="0" smtClean="0">
                <a:solidFill>
                  <a:srgbClr val="003399"/>
                </a:solidFill>
              </a:rPr>
              <a:t> by </a:t>
            </a:r>
            <a:r>
              <a:rPr lang="fr-FR" b="1" dirty="0" err="1" smtClean="0">
                <a:solidFill>
                  <a:srgbClr val="003399"/>
                </a:solidFill>
              </a:rPr>
              <a:t>using</a:t>
            </a:r>
            <a:r>
              <a:rPr lang="fr-FR" b="1" dirty="0" smtClean="0">
                <a:solidFill>
                  <a:srgbClr val="003399"/>
                </a:solidFill>
              </a:rPr>
              <a:t> VOC </a:t>
            </a:r>
            <a:r>
              <a:rPr lang="fr-FR" b="1" dirty="0" err="1" smtClean="0">
                <a:solidFill>
                  <a:srgbClr val="003399"/>
                </a:solidFill>
              </a:rPr>
              <a:t>measurements</a:t>
            </a:r>
            <a:r>
              <a:rPr lang="fr-FR" b="1" dirty="0" smtClean="0">
                <a:solidFill>
                  <a:srgbClr val="003399"/>
                </a:solidFill>
              </a:rPr>
              <a:t>?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7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" y="1628800"/>
            <a:ext cx="4443251" cy="29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2401"/>
            <a:ext cx="8820472" cy="57245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   </a:t>
            </a:r>
            <a:endParaRPr lang="fr-FR" sz="2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8239722" y="44624"/>
            <a:ext cx="868782" cy="1612912"/>
            <a:chOff x="7558478" y="-2213650"/>
            <a:chExt cx="1487370" cy="25749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478" y="-621679"/>
              <a:ext cx="1477117" cy="98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e 12"/>
            <p:cNvGrpSpPr/>
            <p:nvPr/>
          </p:nvGrpSpPr>
          <p:grpSpPr>
            <a:xfrm>
              <a:off x="7603584" y="-2213650"/>
              <a:ext cx="1442264" cy="1821885"/>
              <a:chOff x="7603584" y="-2213650"/>
              <a:chExt cx="1442264" cy="182188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3584" y="-2213650"/>
                <a:ext cx="1442264" cy="1429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Ellipse 8"/>
              <p:cNvSpPr/>
              <p:nvPr/>
            </p:nvSpPr>
            <p:spPr>
              <a:xfrm>
                <a:off x="8523938" y="-1282976"/>
                <a:ext cx="216023" cy="21602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8461595" y="-1025991"/>
                <a:ext cx="164557" cy="634226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ZoneTexte 9"/>
          <p:cNvSpPr txBox="1"/>
          <p:nvPr/>
        </p:nvSpPr>
        <p:spPr>
          <a:xfrm>
            <a:off x="2555776" y="1196752"/>
            <a:ext cx="3801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</a:t>
            </a:r>
            <a:r>
              <a:rPr lang="fr-FR" sz="1600" b="1" dirty="0" smtClean="0"/>
              <a:t>hD </a:t>
            </a:r>
            <a:r>
              <a:rPr lang="fr-FR" sz="1600" b="1" dirty="0" err="1" smtClean="0"/>
              <a:t>work</a:t>
            </a:r>
            <a:r>
              <a:rPr lang="fr-FR" sz="1600" b="1" dirty="0" smtClean="0"/>
              <a:t> of Lamia </a:t>
            </a:r>
            <a:r>
              <a:rPr lang="fr-FR" sz="1600" b="1" dirty="0" err="1" smtClean="0"/>
              <a:t>Ammoura</a:t>
            </a:r>
            <a:r>
              <a:rPr lang="fr-FR" sz="1600" b="1" dirty="0" smtClean="0"/>
              <a:t> (2012-2015) </a:t>
            </a:r>
            <a:endParaRPr lang="fr-FR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60069"/>
            <a:ext cx="1114056" cy="7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86708" y="752490"/>
            <a:ext cx="7401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Collaboration </a:t>
            </a:r>
            <a:r>
              <a:rPr lang="fr-FR" sz="1200" i="1" dirty="0" err="1" smtClean="0"/>
              <a:t>with</a:t>
            </a:r>
            <a:r>
              <a:rPr lang="fr-FR" sz="1200" i="1" dirty="0" smtClean="0"/>
              <a:t> Jean </a:t>
            </a:r>
            <a:r>
              <a:rPr lang="fr-FR" sz="1200" i="1" dirty="0" err="1" smtClean="0"/>
              <a:t>Sciare</a:t>
            </a:r>
            <a:r>
              <a:rPr lang="fr-FR" sz="1200" i="1" dirty="0" smtClean="0"/>
              <a:t>, Valérie Gros, Bernard </a:t>
            </a:r>
            <a:r>
              <a:rPr lang="fr-FR" sz="1200" i="1" dirty="0" err="1" smtClean="0"/>
              <a:t>Bonsang</a:t>
            </a:r>
            <a:r>
              <a:rPr lang="fr-FR" sz="1200" i="1" dirty="0" smtClean="0"/>
              <a:t> (CAE) &amp;  Frédéric Chevallier (</a:t>
            </a:r>
            <a:r>
              <a:rPr lang="fr-FR" sz="1200" i="1" dirty="0" err="1" smtClean="0"/>
              <a:t>SatInv</a:t>
            </a:r>
            <a:r>
              <a:rPr lang="fr-FR" sz="1200" i="1" dirty="0" smtClean="0"/>
              <a:t>)</a:t>
            </a:r>
            <a:endParaRPr lang="fr-FR" sz="1200" i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14</a:t>
            </a:fld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95536" y="476672"/>
            <a:ext cx="799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aseline="30000" dirty="0" smtClean="0">
                <a:solidFill>
                  <a:srgbClr val="FF0000"/>
                </a:solidFill>
              </a:rPr>
              <a:t>        </a:t>
            </a:r>
            <a:r>
              <a:rPr lang="fr-FR" sz="1600" b="1" dirty="0" smtClean="0">
                <a:solidFill>
                  <a:srgbClr val="FF0000"/>
                </a:solidFill>
              </a:rPr>
              <a:t>Tunnel </a:t>
            </a:r>
            <a:r>
              <a:rPr lang="fr-FR" sz="1600" b="1" dirty="0" err="1" smtClean="0">
                <a:solidFill>
                  <a:srgbClr val="FF0000"/>
                </a:solidFill>
              </a:rPr>
              <a:t>campaign</a:t>
            </a:r>
            <a:r>
              <a:rPr lang="fr-FR" sz="1600" b="1" dirty="0" smtClean="0">
                <a:solidFill>
                  <a:srgbClr val="FF0000"/>
                </a:solidFill>
              </a:rPr>
              <a:t> at the </a:t>
            </a:r>
            <a:r>
              <a:rPr lang="fr-FR" sz="1600" b="1" dirty="0" err="1" smtClean="0">
                <a:solidFill>
                  <a:srgbClr val="FF0000"/>
                </a:solidFill>
              </a:rPr>
              <a:t>Fall</a:t>
            </a:r>
            <a:r>
              <a:rPr lang="fr-FR" sz="1600" b="1" dirty="0" smtClean="0">
                <a:solidFill>
                  <a:srgbClr val="FF0000"/>
                </a:solidFill>
              </a:rPr>
              <a:t> 2012 (ADEME </a:t>
            </a:r>
            <a:r>
              <a:rPr lang="fr-FR" sz="1600" b="1" dirty="0" err="1">
                <a:solidFill>
                  <a:srgbClr val="FF0000"/>
                </a:solidFill>
              </a:rPr>
              <a:t>Primequal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ZAPA </a:t>
            </a:r>
            <a:r>
              <a:rPr lang="fr-FR" sz="1600" b="1" dirty="0" err="1" smtClean="0">
                <a:solidFill>
                  <a:srgbClr val="FF0000"/>
                </a:solidFill>
              </a:rPr>
              <a:t>project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86419" y="142337"/>
            <a:ext cx="931330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ctr">
              <a:lnSpc>
                <a:spcPts val="2100"/>
              </a:lnSpc>
            </a:pPr>
            <a:r>
              <a:rPr lang="fr-FR" sz="1600" b="1" dirty="0" err="1" smtClean="0"/>
              <a:t>Characterizing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atmospheric</a:t>
            </a:r>
            <a:r>
              <a:rPr lang="fr-FR" sz="1600" b="1" dirty="0" smtClean="0"/>
              <a:t> CO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-COVs </a:t>
            </a:r>
            <a:r>
              <a:rPr lang="fr-FR" sz="1600" b="1" dirty="0" err="1" smtClean="0"/>
              <a:t>correlations</a:t>
            </a:r>
            <a:r>
              <a:rPr lang="fr-FR" sz="1600" b="1" dirty="0" smtClean="0"/>
              <a:t> </a:t>
            </a:r>
            <a:r>
              <a:rPr lang="fr-FR" sz="1600" b="1" u="sng" dirty="0" smtClean="0"/>
              <a:t>for </a:t>
            </a:r>
            <a:r>
              <a:rPr lang="fr-FR" sz="1600" b="1" u="sng" dirty="0" err="1" smtClean="0"/>
              <a:t>traffic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only</a:t>
            </a:r>
            <a:endParaRPr lang="fr-FR" sz="1600" b="1" u="sng" dirty="0" smtClean="0"/>
          </a:p>
        </p:txBody>
      </p:sp>
      <p:grpSp>
        <p:nvGrpSpPr>
          <p:cNvPr id="26" name="Groupe 25"/>
          <p:cNvGrpSpPr/>
          <p:nvPr/>
        </p:nvGrpSpPr>
        <p:grpSpPr>
          <a:xfrm>
            <a:off x="4548134" y="2747627"/>
            <a:ext cx="4515510" cy="3417677"/>
            <a:chOff x="4548134" y="2060848"/>
            <a:chExt cx="4515510" cy="3417677"/>
          </a:xfrm>
        </p:grpSpPr>
        <p:grpSp>
          <p:nvGrpSpPr>
            <p:cNvPr id="17" name="Groupe 16"/>
            <p:cNvGrpSpPr/>
            <p:nvPr/>
          </p:nvGrpSpPr>
          <p:grpSpPr>
            <a:xfrm>
              <a:off x="4548134" y="2224563"/>
              <a:ext cx="4436085" cy="3085937"/>
              <a:chOff x="4548134" y="2224563"/>
              <a:chExt cx="4436085" cy="308593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134" y="2224563"/>
                <a:ext cx="4436085" cy="3046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5721589" y="4941168"/>
                <a:ext cx="25922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860032" y="4293096"/>
              <a:ext cx="4203612" cy="319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z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 rot="18082255">
              <a:off x="4373629" y="4611561"/>
              <a:ext cx="86921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CO</a:t>
              </a:r>
              <a:endParaRPr lang="fr-FR" sz="1050" b="1" baseline="-25000" dirty="0"/>
            </a:p>
          </p:txBody>
        </p:sp>
        <p:sp>
          <p:nvSpPr>
            <p:cNvPr id="31" name="ZoneTexte 30"/>
            <p:cNvSpPr txBox="1"/>
            <p:nvPr/>
          </p:nvSpPr>
          <p:spPr>
            <a:xfrm rot="18232937">
              <a:off x="4701104" y="4597721"/>
              <a:ext cx="86921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NOx</a:t>
              </a:r>
              <a:endParaRPr lang="fr-FR" sz="1050" b="1" baseline="-25000" dirty="0"/>
            </a:p>
          </p:txBody>
        </p:sp>
        <p:sp>
          <p:nvSpPr>
            <p:cNvPr id="32" name="ZoneTexte 31"/>
            <p:cNvSpPr txBox="1"/>
            <p:nvPr/>
          </p:nvSpPr>
          <p:spPr>
            <a:xfrm rot="18232937">
              <a:off x="5093698" y="4536648"/>
              <a:ext cx="72208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Benzene</a:t>
              </a:r>
              <a:endParaRPr lang="fr-FR" sz="1050" b="1" baseline="-25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056325" y="2060848"/>
              <a:ext cx="3476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latin typeface="Symbol" panose="05050102010706020507" pitchFamily="18" charset="2"/>
                </a:rPr>
                <a:t>D</a:t>
              </a:r>
              <a:r>
                <a:rPr lang="fr-FR" sz="1400" dirty="0" err="1" smtClean="0"/>
                <a:t>species</a:t>
              </a:r>
              <a:r>
                <a:rPr lang="fr-FR" sz="1400" dirty="0" smtClean="0"/>
                <a:t>/</a:t>
              </a:r>
              <a:r>
                <a:rPr lang="fr-FR" sz="1400" dirty="0" smtClean="0">
                  <a:latin typeface="Symbol" panose="05050102010706020507" pitchFamily="18" charset="2"/>
                </a:rPr>
                <a:t>D</a:t>
              </a:r>
              <a:r>
                <a:rPr lang="fr-FR" sz="1400" dirty="0" smtClean="0"/>
                <a:t>CO</a:t>
              </a:r>
              <a:r>
                <a:rPr lang="fr-FR" sz="1400" baseline="-25000" dirty="0" smtClean="0"/>
                <a:t>2 </a:t>
              </a:r>
              <a:r>
                <a:rPr lang="fr-FR" sz="1400" dirty="0" smtClean="0"/>
                <a:t>(</a:t>
              </a:r>
              <a:r>
                <a:rPr lang="fr-FR" sz="1400" dirty="0" err="1" smtClean="0"/>
                <a:t>traffic</a:t>
              </a:r>
              <a:r>
                <a:rPr lang="fr-FR" sz="1400" dirty="0" smtClean="0"/>
                <a:t>)</a:t>
              </a:r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 rot="18232937">
              <a:off x="5453738" y="4536648"/>
              <a:ext cx="72208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Toluene</a:t>
              </a:r>
              <a:endParaRPr lang="fr-FR" sz="1050" b="1" baseline="-25000" dirty="0"/>
            </a:p>
          </p:txBody>
        </p:sp>
        <p:sp>
          <p:nvSpPr>
            <p:cNvPr id="36" name="ZoneTexte 35"/>
            <p:cNvSpPr txBox="1"/>
            <p:nvPr/>
          </p:nvSpPr>
          <p:spPr>
            <a:xfrm rot="18232937">
              <a:off x="5457431" y="4664812"/>
              <a:ext cx="103084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MKP-</a:t>
              </a:r>
              <a:r>
                <a:rPr lang="fr-FR" sz="1050" b="1" dirty="0" err="1" smtClean="0"/>
                <a:t>Xylenes</a:t>
              </a:r>
              <a:endParaRPr lang="fr-FR" sz="9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 rot="18232937">
              <a:off x="5817471" y="4664812"/>
              <a:ext cx="103084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/>
                <a:t>n</a:t>
              </a:r>
              <a:r>
                <a:rPr lang="fr-FR" sz="1050" b="1" dirty="0" smtClean="0"/>
                <a:t>-</a:t>
              </a:r>
              <a:r>
                <a:rPr lang="fr-FR" sz="1050" b="1" dirty="0" err="1" smtClean="0"/>
                <a:t>Xylenes</a:t>
              </a:r>
              <a:endParaRPr lang="fr-FR" sz="9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 rot="18232937">
              <a:off x="5966304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n-</a:t>
              </a:r>
              <a:r>
                <a:rPr lang="fr-FR" sz="1050" b="1" dirty="0" err="1" smtClean="0"/>
                <a:t>propylbenzene</a:t>
              </a:r>
              <a:endParaRPr lang="fr-FR" sz="9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 rot="18232937">
              <a:off x="6280101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n-</a:t>
              </a:r>
              <a:r>
                <a:rPr lang="fr-FR" sz="1050" b="1" dirty="0" err="1" smtClean="0"/>
                <a:t>ethylbenzene</a:t>
              </a:r>
              <a:endParaRPr lang="fr-FR" sz="9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 rot="18232937">
              <a:off x="6614376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acetylene</a:t>
              </a:r>
              <a:endParaRPr lang="fr-FR" sz="900" b="1" dirty="0"/>
            </a:p>
          </p:txBody>
        </p:sp>
        <p:sp>
          <p:nvSpPr>
            <p:cNvPr id="41" name="ZoneTexte 40"/>
            <p:cNvSpPr txBox="1"/>
            <p:nvPr/>
          </p:nvSpPr>
          <p:spPr>
            <a:xfrm rot="18232937">
              <a:off x="6902408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propene</a:t>
              </a:r>
              <a:endParaRPr lang="fr-FR" sz="900" b="1" dirty="0"/>
            </a:p>
          </p:txBody>
        </p:sp>
        <p:sp>
          <p:nvSpPr>
            <p:cNvPr id="42" name="ZoneTexte 41"/>
            <p:cNvSpPr txBox="1"/>
            <p:nvPr/>
          </p:nvSpPr>
          <p:spPr>
            <a:xfrm rot="18232937">
              <a:off x="7216205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err="1" smtClean="0"/>
                <a:t>ethylene</a:t>
              </a:r>
              <a:endParaRPr lang="fr-FR" sz="9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 rot="18232937">
              <a:off x="7550480" y="4742530"/>
              <a:ext cx="12180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i-pentane</a:t>
              </a:r>
              <a:endParaRPr lang="fr-FR" sz="900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 rot="18232937">
              <a:off x="8188215" y="4594511"/>
              <a:ext cx="86148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b="1" dirty="0" smtClean="0"/>
                <a:t>n-pentane</a:t>
              </a:r>
              <a:endParaRPr lang="fr-FR" sz="900" b="1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7022090" y="5717344"/>
            <a:ext cx="2286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/>
              <a:t>Ammoura</a:t>
            </a:r>
            <a:r>
              <a:rPr lang="fr-FR" sz="1400" b="1" i="1" dirty="0" smtClean="0"/>
              <a:t> et al, ACP, 2014</a:t>
            </a:r>
            <a:endParaRPr lang="fr-FR" sz="1400" b="1" i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104883" y="6018093"/>
            <a:ext cx="8587725" cy="723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inferred</a:t>
            </a:r>
            <a:r>
              <a:rPr lang="fr-FR" sz="1400" dirty="0" smtClean="0"/>
              <a:t> </a:t>
            </a:r>
            <a:r>
              <a:rPr lang="fr-FR" sz="1400" dirty="0" err="1" smtClean="0"/>
              <a:t>that</a:t>
            </a:r>
            <a:r>
              <a:rPr lang="fr-FR" sz="1400" dirty="0" smtClean="0"/>
              <a:t> the </a:t>
            </a:r>
            <a:r>
              <a:rPr lang="fr-FR" sz="1400" dirty="0" err="1" smtClean="0"/>
              <a:t>COVs</a:t>
            </a:r>
            <a:r>
              <a:rPr lang="fr-FR" sz="1400" dirty="0" smtClean="0"/>
              <a:t> matrix of </a:t>
            </a:r>
            <a:r>
              <a:rPr lang="fr-FR" sz="1400" dirty="0" err="1" smtClean="0"/>
              <a:t>speciation</a:t>
            </a:r>
            <a:r>
              <a:rPr lang="fr-FR" sz="1400" dirty="0" smtClean="0"/>
              <a:t> of the </a:t>
            </a:r>
            <a:r>
              <a:rPr lang="fr-FR" sz="1400" dirty="0" smtClean="0"/>
              <a:t>AIRPARIF </a:t>
            </a:r>
            <a:r>
              <a:rPr lang="fr-FR" sz="1400" dirty="0" err="1" smtClean="0"/>
              <a:t>inventory</a:t>
            </a:r>
            <a:r>
              <a:rPr lang="fr-FR" sz="1400" dirty="0" smtClean="0"/>
              <a:t> </a:t>
            </a:r>
            <a:r>
              <a:rPr lang="fr-FR" sz="1400" dirty="0" smtClean="0"/>
              <a:t>must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updated</a:t>
            </a:r>
            <a:r>
              <a:rPr lang="fr-FR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Our </a:t>
            </a:r>
            <a:r>
              <a:rPr lang="fr-FR" sz="1400" dirty="0" err="1" smtClean="0"/>
              <a:t>study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representative</a:t>
            </a:r>
            <a:r>
              <a:rPr lang="fr-FR" sz="1400" dirty="0" smtClean="0"/>
              <a:t> of </a:t>
            </a: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vehicle</a:t>
            </a:r>
            <a:r>
              <a:rPr lang="fr-FR" sz="1400" dirty="0" smtClean="0"/>
              <a:t> speed conditions.</a:t>
            </a:r>
            <a:endParaRPr lang="fr-FR" sz="1400" dirty="0"/>
          </a:p>
          <a:p>
            <a:pPr algn="ctr"/>
            <a:r>
              <a:rPr lang="fr-FR" sz="1300" i="1" dirty="0" smtClean="0"/>
              <a:t>      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CO/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</a:t>
            </a:r>
            <a:r>
              <a:rPr lang="fr-FR" sz="1200" i="1" baseline="-25000" dirty="0" smtClean="0"/>
              <a:t>2</a:t>
            </a:r>
            <a:r>
              <a:rPr lang="fr-FR" sz="1200" i="1" dirty="0" smtClean="0"/>
              <a:t> and 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COV/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</a:t>
            </a:r>
            <a:r>
              <a:rPr lang="fr-FR" sz="1200" i="1" baseline="-25000" dirty="0" smtClean="0"/>
              <a:t>2</a:t>
            </a:r>
            <a:r>
              <a:rPr lang="fr-FR" sz="1200" i="1" dirty="0" smtClean="0"/>
              <a:t> ratios are </a:t>
            </a:r>
            <a:r>
              <a:rPr lang="fr-FR" sz="1200" i="1" dirty="0" err="1" smtClean="0"/>
              <a:t>depending</a:t>
            </a:r>
            <a:r>
              <a:rPr lang="fr-FR" sz="1200" i="1" dirty="0" smtClean="0"/>
              <a:t> on </a:t>
            </a:r>
            <a:r>
              <a:rPr lang="fr-FR" sz="1200" i="1" dirty="0" err="1" smtClean="0"/>
              <a:t>vehicles</a:t>
            </a:r>
            <a:r>
              <a:rPr lang="fr-FR" sz="1200" i="1" dirty="0" smtClean="0"/>
              <a:t> speed (ex. </a:t>
            </a:r>
            <a:r>
              <a:rPr lang="fr-FR" sz="1200" i="1" dirty="0" err="1" smtClean="0"/>
              <a:t>Popa</a:t>
            </a:r>
            <a:r>
              <a:rPr lang="fr-FR" sz="1200" i="1" dirty="0" smtClean="0"/>
              <a:t> et al, 2013 ; </a:t>
            </a:r>
            <a:r>
              <a:rPr lang="fr-FR" sz="1200" i="1" dirty="0" err="1" smtClean="0"/>
              <a:t>Xueref</a:t>
            </a:r>
            <a:r>
              <a:rPr lang="fr-FR" sz="1200" i="1" dirty="0" smtClean="0"/>
              <a:t>-Remy et al, ASTRE, in </a:t>
            </a:r>
            <a:r>
              <a:rPr lang="fr-FR" sz="1200" i="1" dirty="0" err="1" smtClean="0"/>
              <a:t>prep</a:t>
            </a:r>
            <a:r>
              <a:rPr lang="fr-FR" sz="1200" i="1" dirty="0" smtClean="0"/>
              <a:t>).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261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36096" y="6309320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/>
              <a:t>Ammoura</a:t>
            </a:r>
            <a:r>
              <a:rPr lang="fr-FR" sz="1400" b="1" i="1" dirty="0" smtClean="0"/>
              <a:t> et al, ACP 2016</a:t>
            </a:r>
            <a:endParaRPr lang="fr-FR" sz="14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986" y="812563"/>
            <a:ext cx="891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Collaboration + V. Gros, B. </a:t>
            </a:r>
            <a:r>
              <a:rPr lang="fr-FR" sz="1200" b="1" i="1" dirty="0" err="1" smtClean="0"/>
              <a:t>Bonsang</a:t>
            </a:r>
            <a:r>
              <a:rPr lang="fr-FR" sz="1200" b="1" i="1" dirty="0" smtClean="0"/>
              <a:t> et la CE team , F. Chevallier, F. Vogel  (</a:t>
            </a:r>
            <a:r>
              <a:rPr lang="fr-FR" sz="1200" b="1" i="1" dirty="0" err="1" smtClean="0"/>
              <a:t>SatInv</a:t>
            </a:r>
            <a:r>
              <a:rPr lang="fr-FR" sz="1200" b="1" i="1" dirty="0" smtClean="0"/>
              <a:t>), Y. Té, F. </a:t>
            </a:r>
            <a:r>
              <a:rPr lang="fr-FR" sz="1200" b="1" i="1" dirty="0" err="1" smtClean="0"/>
              <a:t>Ravetta</a:t>
            </a:r>
            <a:r>
              <a:rPr lang="fr-FR" sz="1200" b="1" i="1" dirty="0" smtClean="0"/>
              <a:t> (QUALAIR), M. Delmotte et al (ICOS-Fr)</a:t>
            </a:r>
            <a:endParaRPr lang="fr-FR" sz="1200" b="1" i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122104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PHOTOS_03042015\Camera1\20150402_124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3140" y="2780928"/>
            <a:ext cx="1215175" cy="10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776515" y="6434519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15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67498" y="1268760"/>
            <a:ext cx="274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PhD </a:t>
            </a:r>
            <a:r>
              <a:rPr lang="fr-FR" sz="1600" b="1" dirty="0" err="1" smtClean="0"/>
              <a:t>work</a:t>
            </a:r>
            <a:r>
              <a:rPr lang="fr-FR" sz="1600" b="1" dirty="0" smtClean="0"/>
              <a:t> of </a:t>
            </a:r>
            <a:r>
              <a:rPr lang="fr-FR" sz="1600" b="1" dirty="0"/>
              <a:t>Lamia </a:t>
            </a:r>
            <a:r>
              <a:rPr lang="fr-FR" sz="1600" b="1" dirty="0" err="1"/>
              <a:t>Ammoura</a:t>
            </a:r>
            <a:r>
              <a:rPr lang="fr-FR" sz="1600" b="1" dirty="0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7585" y="488285"/>
            <a:ext cx="799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30000" dirty="0" smtClean="0">
                <a:solidFill>
                  <a:srgbClr val="FF0000"/>
                </a:solidFill>
              </a:rPr>
              <a:t>        </a:t>
            </a:r>
            <a:r>
              <a:rPr lang="fr-FR" sz="1400" b="1" i="1" dirty="0" smtClean="0">
                <a:solidFill>
                  <a:srgbClr val="FF0000"/>
                </a:solidFill>
              </a:rPr>
              <a:t>QUALAIR – Jussieu   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Fall</a:t>
            </a:r>
            <a:r>
              <a:rPr lang="fr-FR" sz="1400" b="1" i="1" dirty="0" smtClean="0">
                <a:solidFill>
                  <a:srgbClr val="FF0000"/>
                </a:solidFill>
              </a:rPr>
              <a:t> 2013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campaign</a:t>
            </a:r>
            <a:r>
              <a:rPr lang="fr-FR" sz="1400" b="1" i="1" dirty="0" smtClean="0">
                <a:solidFill>
                  <a:srgbClr val="FF0000"/>
                </a:solidFill>
              </a:rPr>
              <a:t> (IPSL Multi-CO</a:t>
            </a:r>
            <a:r>
              <a:rPr lang="fr-FR" sz="1400" b="1" i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i="1" dirty="0">
                <a:solidFill>
                  <a:srgbClr val="FF0000"/>
                </a:solidFill>
              </a:rPr>
              <a:t>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project</a:t>
            </a:r>
            <a:r>
              <a:rPr lang="fr-FR" sz="1400" b="1" i="1" dirty="0" smtClean="0">
                <a:solidFill>
                  <a:srgbClr val="FF0000"/>
                </a:solidFill>
              </a:rPr>
              <a:t>)</a:t>
            </a:r>
            <a:endParaRPr lang="fr-FR" sz="1100" b="1" i="1" dirty="0">
              <a:solidFill>
                <a:srgbClr val="FF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55576" y="1764804"/>
            <a:ext cx="6480720" cy="4349927"/>
            <a:chOff x="1465019" y="3092479"/>
            <a:chExt cx="6718018" cy="376172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019" y="3092479"/>
              <a:ext cx="6718018" cy="368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cteur droit avec flèche 16"/>
            <p:cNvCxnSpPr/>
            <p:nvPr/>
          </p:nvCxnSpPr>
          <p:spPr>
            <a:xfrm flipV="1">
              <a:off x="3635896" y="6641428"/>
              <a:ext cx="0" cy="212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5868144" y="6641428"/>
              <a:ext cx="0" cy="212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29730" y="116632"/>
            <a:ext cx="848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ctr"/>
            <a:r>
              <a:rPr lang="fr-FR" sz="1600" b="1" dirty="0" err="1" smtClean="0"/>
              <a:t>Characterizing</a:t>
            </a:r>
            <a:r>
              <a:rPr lang="fr-FR" sz="1600" b="1" dirty="0" smtClean="0"/>
              <a:t> </a:t>
            </a:r>
            <a:r>
              <a:rPr lang="fr-FR" sz="1600" b="1" dirty="0"/>
              <a:t>the </a:t>
            </a:r>
            <a:r>
              <a:rPr lang="fr-FR" sz="1600" b="1" dirty="0" err="1"/>
              <a:t>atmospheric</a:t>
            </a:r>
            <a:r>
              <a:rPr lang="fr-FR" sz="1600" b="1" dirty="0"/>
              <a:t> </a:t>
            </a:r>
            <a:r>
              <a:rPr lang="fr-FR" sz="1600" b="1" dirty="0" smtClean="0"/>
              <a:t>CO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-COV </a:t>
            </a:r>
            <a:r>
              <a:rPr lang="fr-FR" sz="1600" b="1" dirty="0"/>
              <a:t>ratios </a:t>
            </a:r>
            <a:r>
              <a:rPr lang="fr-FR" sz="1600" b="1" u="sng" dirty="0"/>
              <a:t>in the Paris open </a:t>
            </a:r>
            <a:r>
              <a:rPr lang="fr-FR" sz="1600" b="1" u="sng" dirty="0" err="1"/>
              <a:t>atmosphere</a:t>
            </a:r>
            <a:endParaRPr lang="fr-FR" sz="1600" b="1" u="sng" dirty="0"/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22" y="3897372"/>
            <a:ext cx="1202293" cy="1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74904" y="6367419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16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79512" y="720657"/>
            <a:ext cx="7616289" cy="332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fr-FR" sz="1400" b="1" dirty="0" smtClean="0">
                <a:solidFill>
                  <a:srgbClr val="0070C0"/>
                </a:solidFill>
              </a:rPr>
              <a:t>Good </a:t>
            </a:r>
            <a:r>
              <a:rPr lang="fr-FR" sz="1400" b="1" dirty="0" err="1" smtClean="0">
                <a:solidFill>
                  <a:srgbClr val="0070C0"/>
                </a:solidFill>
              </a:rPr>
              <a:t>correlation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with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species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related</a:t>
            </a:r>
            <a:r>
              <a:rPr lang="fr-FR" sz="1400" b="1" dirty="0" smtClean="0">
                <a:solidFill>
                  <a:srgbClr val="0070C0"/>
                </a:solidFill>
              </a:rPr>
              <a:t> to combustion sources (R</a:t>
            </a:r>
            <a:r>
              <a:rPr lang="fr-FR" sz="1400" b="1" baseline="30000" dirty="0" smtClean="0">
                <a:solidFill>
                  <a:srgbClr val="0070C0"/>
                </a:solidFill>
              </a:rPr>
              <a:t>2</a:t>
            </a:r>
            <a:r>
              <a:rPr lang="fr-FR" sz="1400" b="1" dirty="0" smtClean="0">
                <a:solidFill>
                  <a:srgbClr val="0070C0"/>
                </a:solidFill>
              </a:rPr>
              <a:t> &gt; 0.8)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1288" y="188640"/>
            <a:ext cx="8480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ctr"/>
            <a:r>
              <a:rPr lang="fr-FR" b="1" dirty="0" err="1" smtClean="0"/>
              <a:t>Characterizing</a:t>
            </a:r>
            <a:r>
              <a:rPr lang="fr-FR" b="1" dirty="0" smtClean="0"/>
              <a:t> </a:t>
            </a:r>
            <a:r>
              <a:rPr lang="fr-FR" b="1" dirty="0"/>
              <a:t>the </a:t>
            </a:r>
            <a:r>
              <a:rPr lang="fr-FR" b="1" dirty="0" err="1"/>
              <a:t>atmospheric</a:t>
            </a:r>
            <a:r>
              <a:rPr lang="fr-FR" b="1" dirty="0"/>
              <a:t> </a:t>
            </a:r>
            <a:r>
              <a:rPr lang="fr-FR" b="1" dirty="0" smtClean="0"/>
              <a:t>CO</a:t>
            </a:r>
            <a:r>
              <a:rPr lang="fr-FR" b="1" baseline="-25000" dirty="0" smtClean="0"/>
              <a:t>2</a:t>
            </a:r>
            <a:r>
              <a:rPr lang="fr-FR" b="1" dirty="0" smtClean="0"/>
              <a:t>-COV </a:t>
            </a:r>
            <a:r>
              <a:rPr lang="fr-FR" b="1" dirty="0"/>
              <a:t>ratios in the Paris open </a:t>
            </a:r>
            <a:r>
              <a:rPr lang="fr-FR" b="1" dirty="0" err="1"/>
              <a:t>atmosphere</a:t>
            </a:r>
            <a:endParaRPr lang="fr-FR" b="1" dirty="0"/>
          </a:p>
        </p:txBody>
      </p:sp>
      <p:grpSp>
        <p:nvGrpSpPr>
          <p:cNvPr id="27" name="Groupe 26"/>
          <p:cNvGrpSpPr/>
          <p:nvPr/>
        </p:nvGrpSpPr>
        <p:grpSpPr>
          <a:xfrm>
            <a:off x="416809" y="3538659"/>
            <a:ext cx="5595351" cy="2338613"/>
            <a:chOff x="395536" y="3250049"/>
            <a:chExt cx="5897802" cy="2111379"/>
          </a:xfrm>
        </p:grpSpPr>
        <p:grpSp>
          <p:nvGrpSpPr>
            <p:cNvPr id="15" name="Groupe 14"/>
            <p:cNvGrpSpPr/>
            <p:nvPr/>
          </p:nvGrpSpPr>
          <p:grpSpPr>
            <a:xfrm>
              <a:off x="395536" y="3250049"/>
              <a:ext cx="4181702" cy="2111379"/>
              <a:chOff x="611561" y="3250049"/>
              <a:chExt cx="4181702" cy="2111379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3356992"/>
                <a:ext cx="3821663" cy="1671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ZoneTexte 48"/>
              <p:cNvSpPr txBox="1"/>
              <p:nvPr/>
            </p:nvSpPr>
            <p:spPr>
              <a:xfrm rot="16200000">
                <a:off x="-95499" y="3957109"/>
                <a:ext cx="16911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latin typeface="Symbol" panose="05050102010706020507" pitchFamily="18" charset="2"/>
                  </a:rPr>
                  <a:t>D</a:t>
                </a:r>
                <a:r>
                  <a:rPr lang="fr-FR" sz="1200" b="1" dirty="0" smtClean="0"/>
                  <a:t>CO/</a:t>
                </a:r>
                <a:r>
                  <a:rPr lang="fr-FR" sz="1200" b="1" dirty="0" smtClean="0">
                    <a:latin typeface="Symbol" panose="05050102010706020507" pitchFamily="18" charset="2"/>
                  </a:rPr>
                  <a:t>D</a:t>
                </a:r>
                <a:r>
                  <a:rPr lang="fr-FR" sz="1200" b="1" dirty="0" smtClean="0"/>
                  <a:t>CO</a:t>
                </a:r>
                <a:r>
                  <a:rPr lang="fr-FR" sz="1200" b="1" baseline="-25000" dirty="0" smtClean="0"/>
                  <a:t>2 </a:t>
                </a:r>
                <a:r>
                  <a:rPr lang="fr-FR" sz="1200" b="1" dirty="0" smtClean="0"/>
                  <a:t>(</a:t>
                </a:r>
                <a:r>
                  <a:rPr lang="fr-FR" sz="1200" b="1" dirty="0" err="1" smtClean="0"/>
                  <a:t>ppb</a:t>
                </a:r>
                <a:r>
                  <a:rPr lang="fr-FR" sz="1200" b="1" dirty="0" smtClean="0"/>
                  <a:t>/ppm)</a:t>
                </a:r>
                <a:endParaRPr lang="fr-FR" sz="1200" b="1" dirty="0"/>
              </a:p>
            </p:txBody>
          </p:sp>
          <p:sp>
            <p:nvSpPr>
              <p:cNvPr id="7173" name="ZoneTexte 7172"/>
              <p:cNvSpPr txBox="1"/>
              <p:nvPr/>
            </p:nvSpPr>
            <p:spPr>
              <a:xfrm>
                <a:off x="934028" y="3322520"/>
                <a:ext cx="253596" cy="1618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7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6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5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4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3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2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 smtClean="0"/>
                  <a:t>1</a:t>
                </a:r>
              </a:p>
              <a:p>
                <a:pPr>
                  <a:lnSpc>
                    <a:spcPts val="1500"/>
                  </a:lnSpc>
                </a:pPr>
                <a:r>
                  <a:rPr lang="fr-FR" sz="1050" b="1" dirty="0"/>
                  <a:t>0</a:t>
                </a:r>
              </a:p>
            </p:txBody>
          </p:sp>
          <p:sp>
            <p:nvSpPr>
              <p:cNvPr id="7174" name="ZoneTexte 7173"/>
              <p:cNvSpPr txBox="1"/>
              <p:nvPr/>
            </p:nvSpPr>
            <p:spPr>
              <a:xfrm>
                <a:off x="971600" y="4869160"/>
                <a:ext cx="3816424" cy="4922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02.2013       05.2013     08.2013    11.2013       02.2014     05.2014</a:t>
                </a:r>
                <a:endParaRPr lang="fr-FR" sz="1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75" name="Rectangle 7174"/>
              <p:cNvSpPr/>
              <p:nvPr/>
            </p:nvSpPr>
            <p:spPr>
              <a:xfrm>
                <a:off x="971600" y="3356992"/>
                <a:ext cx="3816424" cy="180020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0" name="Connecteur droit 9"/>
            <p:cNvCxnSpPr/>
            <p:nvPr/>
          </p:nvCxnSpPr>
          <p:spPr>
            <a:xfrm>
              <a:off x="937002" y="3429000"/>
              <a:ext cx="4067045" cy="0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043607" y="4293096"/>
              <a:ext cx="4067045" cy="0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33869" y="4215384"/>
              <a:ext cx="1759469" cy="33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fr-FR" sz="1200" b="1" dirty="0" err="1" smtClean="0">
                  <a:solidFill>
                    <a:srgbClr val="002060"/>
                  </a:solidFill>
                </a:rPr>
                <a:t>Heating</a:t>
              </a:r>
              <a:r>
                <a:rPr lang="fr-FR" sz="1200" b="1" dirty="0" smtClean="0">
                  <a:solidFill>
                    <a:srgbClr val="002060"/>
                  </a:solidFill>
                </a:rPr>
                <a:t> </a:t>
              </a:r>
              <a:r>
                <a:rPr lang="fr-FR" sz="1200" b="1" dirty="0">
                  <a:solidFill>
                    <a:srgbClr val="002060"/>
                  </a:solidFill>
                </a:rPr>
                <a:t>: </a:t>
              </a:r>
              <a:r>
                <a:rPr lang="fr-FR" sz="1200" b="1" dirty="0" smtClean="0">
                  <a:solidFill>
                    <a:srgbClr val="002060"/>
                  </a:solidFill>
                </a:rPr>
                <a:t>2,7 </a:t>
              </a:r>
              <a:r>
                <a:rPr lang="fr-FR" sz="1200" b="1" dirty="0" err="1">
                  <a:solidFill>
                    <a:srgbClr val="002060"/>
                  </a:solidFill>
                </a:rPr>
                <a:t>ppb</a:t>
              </a:r>
              <a:r>
                <a:rPr lang="fr-FR" sz="1200" b="1" dirty="0">
                  <a:solidFill>
                    <a:srgbClr val="002060"/>
                  </a:solidFill>
                </a:rPr>
                <a:t>/ppm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3375063"/>
              <a:ext cx="1651872" cy="33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fr-FR" sz="1200" b="1" dirty="0" smtClean="0">
                  <a:solidFill>
                    <a:srgbClr val="002060"/>
                  </a:solidFill>
                </a:rPr>
                <a:t>Traffic </a:t>
              </a:r>
              <a:r>
                <a:rPr lang="fr-FR" sz="1200" b="1" dirty="0">
                  <a:solidFill>
                    <a:srgbClr val="002060"/>
                  </a:solidFill>
                </a:rPr>
                <a:t>: </a:t>
              </a:r>
              <a:r>
                <a:rPr lang="fr-FR" sz="1200" b="1" dirty="0" smtClean="0">
                  <a:solidFill>
                    <a:srgbClr val="002060"/>
                  </a:solidFill>
                </a:rPr>
                <a:t>7.1 </a:t>
              </a:r>
              <a:r>
                <a:rPr lang="fr-FR" sz="1200" b="1" dirty="0" err="1">
                  <a:solidFill>
                    <a:srgbClr val="002060"/>
                  </a:solidFill>
                </a:rPr>
                <a:t>ppb</a:t>
              </a:r>
              <a:r>
                <a:rPr lang="fr-FR" sz="1200" b="1" dirty="0">
                  <a:solidFill>
                    <a:srgbClr val="002060"/>
                  </a:solidFill>
                </a:rPr>
                <a:t>/ppm </a:t>
              </a: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97713"/>
            <a:ext cx="5954200" cy="214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Rectangle 7168"/>
          <p:cNvSpPr/>
          <p:nvPr/>
        </p:nvSpPr>
        <p:spPr>
          <a:xfrm>
            <a:off x="6163183" y="4178292"/>
            <a:ext cx="2688490" cy="1477328"/>
          </a:xfrm>
          <a:prstGeom prst="rect">
            <a:avLst/>
          </a:prstGeom>
          <a:solidFill>
            <a:srgbClr val="FFCCFF"/>
          </a:solidFill>
          <a:ln w="6350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300" dirty="0" smtClean="0">
                <a:solidFill>
                  <a:prstClr val="black"/>
                </a:solidFill>
              </a:rPr>
              <a:t>Constant ratios, </a:t>
            </a:r>
            <a:r>
              <a:rPr lang="fr-FR" sz="1300" dirty="0" err="1" smtClean="0">
                <a:solidFill>
                  <a:prstClr val="black"/>
                </a:solidFill>
              </a:rPr>
              <a:t>day</a:t>
            </a:r>
            <a:r>
              <a:rPr lang="fr-FR" sz="1300" dirty="0" smtClean="0">
                <a:solidFill>
                  <a:prstClr val="black"/>
                </a:solidFill>
              </a:rPr>
              <a:t> and night</a:t>
            </a: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300" dirty="0" smtClean="0">
                <a:solidFill>
                  <a:prstClr val="black"/>
                </a:solidFill>
              </a:rPr>
              <a:t>CO</a:t>
            </a:r>
            <a:r>
              <a:rPr lang="fr-FR" sz="1300" baseline="-25000" dirty="0" smtClean="0">
                <a:solidFill>
                  <a:prstClr val="black"/>
                </a:solidFill>
              </a:rPr>
              <a:t>2</a:t>
            </a:r>
            <a:r>
              <a:rPr lang="fr-FR" sz="1300" dirty="0" smtClean="0">
                <a:solidFill>
                  <a:prstClr val="black"/>
                </a:solidFill>
              </a:rPr>
              <a:t> </a:t>
            </a:r>
            <a:r>
              <a:rPr lang="fr-FR" sz="1300" dirty="0">
                <a:solidFill>
                  <a:prstClr val="black"/>
                </a:solidFill>
              </a:rPr>
              <a:t>source </a:t>
            </a:r>
            <a:r>
              <a:rPr lang="fr-FR" sz="1300" dirty="0" err="1">
                <a:solidFill>
                  <a:prstClr val="black"/>
                </a:solidFill>
              </a:rPr>
              <a:t>from</a:t>
            </a:r>
            <a:r>
              <a:rPr lang="fr-FR" sz="1300" dirty="0">
                <a:solidFill>
                  <a:prstClr val="black"/>
                </a:solidFill>
              </a:rPr>
              <a:t> BB in </a:t>
            </a:r>
            <a:r>
              <a:rPr lang="fr-FR" sz="1300" dirty="0" err="1">
                <a:solidFill>
                  <a:prstClr val="black"/>
                </a:solidFill>
              </a:rPr>
              <a:t>winter</a:t>
            </a:r>
            <a:r>
              <a:rPr lang="fr-FR" sz="1300" dirty="0">
                <a:solidFill>
                  <a:prstClr val="black"/>
                </a:solidFill>
              </a:rPr>
              <a:t> </a:t>
            </a:r>
            <a:r>
              <a:rPr lang="fr-FR" sz="1300" dirty="0" smtClean="0">
                <a:solidFill>
                  <a:prstClr val="black"/>
                </a:solidFill>
              </a:rPr>
              <a:t>? </a:t>
            </a:r>
            <a:r>
              <a:rPr lang="fr-FR" sz="1200" dirty="0" smtClean="0">
                <a:solidFill>
                  <a:prstClr val="black"/>
                </a:solidFill>
              </a:rPr>
              <a:t>(BB </a:t>
            </a:r>
            <a:r>
              <a:rPr lang="fr-FR" sz="1200" dirty="0">
                <a:solidFill>
                  <a:prstClr val="black"/>
                </a:solidFill>
              </a:rPr>
              <a:t>= </a:t>
            </a:r>
            <a:r>
              <a:rPr lang="fr-FR" sz="1200" dirty="0" smtClean="0">
                <a:solidFill>
                  <a:prstClr val="black"/>
                </a:solidFill>
              </a:rPr>
              <a:t>90 % </a:t>
            </a:r>
            <a:r>
              <a:rPr lang="fr-FR" sz="1200" dirty="0">
                <a:solidFill>
                  <a:prstClr val="black"/>
                </a:solidFill>
              </a:rPr>
              <a:t>CO </a:t>
            </a:r>
            <a:r>
              <a:rPr lang="fr-FR" sz="1200" dirty="0" err="1">
                <a:solidFill>
                  <a:prstClr val="black"/>
                </a:solidFill>
              </a:rPr>
              <a:t>emission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estimates</a:t>
            </a:r>
            <a:r>
              <a:rPr lang="fr-FR" sz="1200" dirty="0">
                <a:solidFill>
                  <a:prstClr val="black"/>
                </a:solidFill>
              </a:rPr>
              <a:t> in  IDF)</a:t>
            </a: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v"/>
            </a:pPr>
            <a:r>
              <a:rPr lang="fr-FR" sz="1300" dirty="0">
                <a:solidFill>
                  <a:prstClr val="black"/>
                </a:solidFill>
              </a:rPr>
              <a:t>Or </a:t>
            </a:r>
            <a:r>
              <a:rPr lang="fr-FR" sz="1300" dirty="0" err="1">
                <a:solidFill>
                  <a:prstClr val="black"/>
                </a:solidFill>
              </a:rPr>
              <a:t>is</a:t>
            </a:r>
            <a:r>
              <a:rPr lang="fr-FR" sz="1300" dirty="0">
                <a:solidFill>
                  <a:prstClr val="black"/>
                </a:solidFill>
              </a:rPr>
              <a:t> the </a:t>
            </a:r>
            <a:r>
              <a:rPr lang="fr-FR" sz="1300" dirty="0" err="1">
                <a:solidFill>
                  <a:prstClr val="black"/>
                </a:solidFill>
              </a:rPr>
              <a:t>inventory</a:t>
            </a:r>
            <a:r>
              <a:rPr lang="fr-FR" sz="1300" dirty="0">
                <a:solidFill>
                  <a:prstClr val="black"/>
                </a:solidFill>
              </a:rPr>
              <a:t>  </a:t>
            </a:r>
            <a:r>
              <a:rPr lang="fr-FR" sz="1300" dirty="0" err="1">
                <a:solidFill>
                  <a:prstClr val="black"/>
                </a:solidFill>
              </a:rPr>
              <a:t>wrong</a:t>
            </a:r>
            <a:r>
              <a:rPr lang="fr-FR" sz="1300" dirty="0">
                <a:solidFill>
                  <a:prstClr val="black"/>
                </a:solidFill>
              </a:rPr>
              <a:t> </a:t>
            </a:r>
            <a:r>
              <a:rPr lang="fr-FR" sz="1300" dirty="0" err="1">
                <a:solidFill>
                  <a:prstClr val="black"/>
                </a:solidFill>
              </a:rPr>
              <a:t>with</a:t>
            </a:r>
            <a:r>
              <a:rPr lang="fr-FR" sz="1300" dirty="0">
                <a:solidFill>
                  <a:prstClr val="black"/>
                </a:solidFill>
              </a:rPr>
              <a:t> </a:t>
            </a:r>
            <a:r>
              <a:rPr lang="fr-FR" sz="1300" dirty="0" err="1" smtClean="0">
                <a:solidFill>
                  <a:prstClr val="black"/>
                </a:solidFill>
              </a:rPr>
              <a:t>Residential</a:t>
            </a:r>
            <a:r>
              <a:rPr lang="fr-FR" sz="1300" dirty="0" smtClean="0">
                <a:solidFill>
                  <a:prstClr val="black"/>
                </a:solidFill>
              </a:rPr>
              <a:t> </a:t>
            </a:r>
            <a:r>
              <a:rPr lang="fr-FR" sz="1300" dirty="0">
                <a:solidFill>
                  <a:prstClr val="black"/>
                </a:solidFill>
              </a:rPr>
              <a:t>&amp; </a:t>
            </a:r>
            <a:r>
              <a:rPr lang="fr-FR" sz="1300" dirty="0" err="1" smtClean="0">
                <a:solidFill>
                  <a:prstClr val="black"/>
                </a:solidFill>
              </a:rPr>
              <a:t>tertiary</a:t>
            </a:r>
            <a:r>
              <a:rPr lang="fr-FR" sz="1300" dirty="0" smtClean="0">
                <a:solidFill>
                  <a:prstClr val="black"/>
                </a:solidFill>
              </a:rPr>
              <a:t> RCO/CO</a:t>
            </a:r>
            <a:r>
              <a:rPr lang="fr-FR" sz="1300" baseline="-25000" dirty="0" smtClean="0">
                <a:solidFill>
                  <a:prstClr val="black"/>
                </a:solidFill>
              </a:rPr>
              <a:t>2 </a:t>
            </a:r>
            <a:r>
              <a:rPr lang="fr-FR" sz="1300" dirty="0" smtClean="0">
                <a:solidFill>
                  <a:prstClr val="black"/>
                </a:solidFill>
              </a:rPr>
              <a:t>?</a:t>
            </a:r>
            <a:endParaRPr lang="fr-FR" sz="1300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01210" y="1092310"/>
            <a:ext cx="2230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i="1" dirty="0" smtClean="0"/>
              <a:t>PhD </a:t>
            </a:r>
            <a:r>
              <a:rPr lang="fr-FR" sz="1300" i="1" dirty="0" err="1" smtClean="0"/>
              <a:t>work</a:t>
            </a:r>
            <a:r>
              <a:rPr lang="fr-FR" sz="1300" i="1" dirty="0" smtClean="0"/>
              <a:t> of Lamia </a:t>
            </a:r>
            <a:r>
              <a:rPr lang="fr-FR" sz="1300" i="1" dirty="0" err="1" smtClean="0"/>
              <a:t>Ammoura</a:t>
            </a:r>
            <a:endParaRPr lang="fr-FR" sz="1300" i="1" dirty="0" smtClean="0"/>
          </a:p>
          <a:p>
            <a:r>
              <a:rPr lang="fr-FR" sz="1300" i="1" dirty="0" err="1" smtClean="0"/>
              <a:t>Ammoura</a:t>
            </a:r>
            <a:r>
              <a:rPr lang="fr-FR" sz="1300" i="1" dirty="0" smtClean="0"/>
              <a:t> et al, ACP 2016</a:t>
            </a:r>
            <a:endParaRPr lang="fr-FR" sz="13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5841122"/>
            <a:ext cx="7898416" cy="9002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fr-FR" sz="1400" dirty="0" smtClean="0"/>
              <a:t>New </a:t>
            </a:r>
            <a:r>
              <a:rPr lang="fr-FR" sz="1400" dirty="0" err="1" smtClean="0"/>
              <a:t>method</a:t>
            </a:r>
            <a:r>
              <a:rPr lang="fr-FR" sz="1400" dirty="0" smtClean="0"/>
              <a:t> </a:t>
            </a:r>
            <a:r>
              <a:rPr lang="fr-FR" sz="1400" dirty="0" err="1" smtClean="0"/>
              <a:t>appropriate</a:t>
            </a:r>
            <a:r>
              <a:rPr lang="fr-FR" sz="1400" dirty="0" smtClean="0"/>
              <a:t> for </a:t>
            </a:r>
            <a:r>
              <a:rPr lang="fr-FR" sz="1400" dirty="0" err="1" smtClean="0"/>
              <a:t>studying</a:t>
            </a:r>
            <a:r>
              <a:rPr lang="fr-FR" sz="1400" dirty="0" smtClean="0"/>
              <a:t> signatures of </a:t>
            </a:r>
            <a:r>
              <a:rPr lang="fr-FR" sz="1400" dirty="0" err="1" smtClean="0"/>
              <a:t>urban</a:t>
            </a:r>
            <a:r>
              <a:rPr lang="fr-FR" sz="1400" dirty="0" smtClean="0"/>
              <a:t> </a:t>
            </a:r>
            <a:r>
              <a:rPr lang="fr-FR" sz="1400" dirty="0" err="1" smtClean="0"/>
              <a:t>domes</a:t>
            </a:r>
            <a:endParaRPr lang="fr-FR" sz="1400" dirty="0" smtClean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fr-FR" sz="1400" dirty="0" smtClean="0"/>
              <a:t>Combustion sources </a:t>
            </a:r>
            <a:r>
              <a:rPr lang="fr-FR" sz="1400" dirty="0" err="1" smtClean="0"/>
              <a:t>speciation</a:t>
            </a:r>
            <a:r>
              <a:rPr lang="fr-FR" sz="1400" dirty="0" smtClean="0"/>
              <a:t> </a:t>
            </a:r>
            <a:r>
              <a:rPr lang="fr-FR" sz="1400" dirty="0" err="1" smtClean="0"/>
              <a:t>difficult</a:t>
            </a:r>
            <a:r>
              <a:rPr lang="fr-FR" sz="1400" dirty="0" smtClean="0"/>
              <a:t> </a:t>
            </a:r>
            <a:r>
              <a:rPr lang="fr-FR" sz="1400" dirty="0" err="1" smtClean="0"/>
              <a:t>because</a:t>
            </a:r>
            <a:r>
              <a:rPr lang="fr-FR" sz="1400" dirty="0" smtClean="0"/>
              <a:t> multiple sources for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gas</a:t>
            </a:r>
            <a:endParaRPr lang="fr-FR" sz="1400" dirty="0" smtClean="0"/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Spatial and </a:t>
            </a:r>
            <a:r>
              <a:rPr lang="fr-FR" sz="1400" dirty="0" err="1"/>
              <a:t>seasonal</a:t>
            </a:r>
            <a:r>
              <a:rPr lang="fr-FR" sz="1400" dirty="0"/>
              <a:t> </a:t>
            </a:r>
            <a:r>
              <a:rPr lang="fr-FR" sz="1400" dirty="0" err="1"/>
              <a:t>variability</a:t>
            </a:r>
            <a:r>
              <a:rPr lang="fr-FR" sz="1400" dirty="0"/>
              <a:t> </a:t>
            </a:r>
            <a:r>
              <a:rPr lang="fr-FR" sz="1400" dirty="0" err="1"/>
              <a:t>demonstrated</a:t>
            </a:r>
            <a:r>
              <a:rPr lang="fr-FR" sz="1400" dirty="0"/>
              <a:t> </a:t>
            </a:r>
            <a:r>
              <a:rPr lang="fr-FR" sz="1400" dirty="0" err="1"/>
              <a:t>using</a:t>
            </a:r>
            <a:r>
              <a:rPr lang="fr-FR" sz="1400" dirty="0"/>
              <a:t> the </a:t>
            </a:r>
            <a:r>
              <a:rPr lang="fr-FR" sz="1400" dirty="0" err="1"/>
              <a:t>Megapoli</a:t>
            </a:r>
            <a:r>
              <a:rPr lang="fr-FR" sz="1400" dirty="0"/>
              <a:t>/CO</a:t>
            </a:r>
            <a:r>
              <a:rPr lang="fr-FR" sz="1400" baseline="-25000" dirty="0"/>
              <a:t>2</a:t>
            </a:r>
            <a:r>
              <a:rPr lang="fr-FR" sz="1400" dirty="0"/>
              <a:t>-MP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  <a:r>
              <a:rPr lang="fr-FR" sz="1400" dirty="0"/>
              <a:t> </a:t>
            </a:r>
            <a:r>
              <a:rPr lang="fr-FR" sz="1400" dirty="0" err="1"/>
              <a:t>campaign</a:t>
            </a:r>
            <a:r>
              <a:rPr lang="fr-FR" sz="1400" dirty="0"/>
              <a:t> </a:t>
            </a:r>
            <a:r>
              <a:rPr lang="fr-FR" sz="1400" dirty="0" err="1" smtClean="0"/>
              <a:t>dataset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3249851"/>
            <a:ext cx="612068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fr-FR" sz="1400" b="1" dirty="0" err="1" smtClean="0">
                <a:solidFill>
                  <a:srgbClr val="0070C0"/>
                </a:solidFill>
              </a:rPr>
              <a:t>Seasonal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disagreement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with</a:t>
            </a:r>
            <a:r>
              <a:rPr lang="fr-FR" sz="1400" b="1" dirty="0" smtClean="0">
                <a:solidFill>
                  <a:srgbClr val="0070C0"/>
                </a:solidFill>
              </a:rPr>
              <a:t> the AIRPARIF </a:t>
            </a:r>
            <a:r>
              <a:rPr lang="fr-FR" sz="1400" b="1" dirty="0" err="1" smtClean="0">
                <a:solidFill>
                  <a:srgbClr val="0070C0"/>
                </a:solidFill>
              </a:rPr>
              <a:t>inventory</a:t>
            </a:r>
            <a:r>
              <a:rPr lang="fr-FR" sz="1400" b="1" dirty="0" smtClean="0">
                <a:solidFill>
                  <a:srgbClr val="0070C0"/>
                </a:solidFill>
              </a:rPr>
              <a:t> (2010):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39276" y="3621999"/>
            <a:ext cx="27123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Recall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from</a:t>
            </a:r>
            <a:r>
              <a:rPr lang="fr-FR" sz="1200" i="1" dirty="0" smtClean="0"/>
              <a:t> the tunnel  </a:t>
            </a:r>
            <a:r>
              <a:rPr lang="fr-FR" sz="1200" i="1" dirty="0" err="1" smtClean="0"/>
              <a:t>campaign</a:t>
            </a:r>
            <a:r>
              <a:rPr lang="fr-FR" sz="1200" i="1" dirty="0" smtClean="0"/>
              <a:t>: </a:t>
            </a:r>
            <a:endParaRPr lang="fr-FR" sz="1200" i="1" dirty="0" smtClean="0"/>
          </a:p>
          <a:p>
            <a:r>
              <a:rPr lang="fr-FR" sz="1200" i="1" dirty="0" smtClean="0"/>
              <a:t>8,8 </a:t>
            </a:r>
            <a:r>
              <a:rPr lang="fr-FR" sz="1200" i="1" dirty="0" err="1" smtClean="0"/>
              <a:t>ppb</a:t>
            </a:r>
            <a:r>
              <a:rPr lang="fr-FR" sz="1200" i="1" dirty="0" smtClean="0"/>
              <a:t>/ppm for 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CO/</a:t>
            </a:r>
            <a:r>
              <a:rPr lang="fr-FR" sz="1200" i="1" dirty="0" smtClean="0">
                <a:latin typeface="Symbol" panose="05050102010706020507" pitchFamily="18" charset="2"/>
              </a:rPr>
              <a:t>D</a:t>
            </a:r>
            <a:r>
              <a:rPr lang="fr-FR" sz="1200" i="1" dirty="0" smtClean="0"/>
              <a:t>CO</a:t>
            </a:r>
            <a:r>
              <a:rPr lang="fr-FR" sz="1200" i="1" baseline="-25000" dirty="0" smtClean="0"/>
              <a:t>2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1156194" y="1893238"/>
            <a:ext cx="206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Rapport </a:t>
            </a:r>
            <a:r>
              <a:rPr lang="fr-FR" sz="1200" b="1" dirty="0" smtClean="0">
                <a:latin typeface="Symbol" panose="05050102010706020507" pitchFamily="18" charset="2"/>
              </a:rPr>
              <a:t>D</a:t>
            </a:r>
            <a:r>
              <a:rPr lang="fr-FR" sz="1200" b="1" dirty="0" smtClean="0"/>
              <a:t>COV/</a:t>
            </a:r>
            <a:r>
              <a:rPr lang="fr-FR" sz="1200" b="1" dirty="0" smtClean="0">
                <a:latin typeface="Symbol" panose="05050102010706020507" pitchFamily="18" charset="2"/>
              </a:rPr>
              <a:t>D</a:t>
            </a:r>
            <a:r>
              <a:rPr lang="fr-FR" sz="1200" b="1" dirty="0" smtClean="0"/>
              <a:t>CO</a:t>
            </a:r>
            <a:r>
              <a:rPr lang="fr-FR" sz="1200" b="1" baseline="-25000" dirty="0" smtClean="0"/>
              <a:t>2</a:t>
            </a:r>
            <a:endParaRPr lang="fr-FR" sz="1200" b="1" baseline="-25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462816" y="2927266"/>
            <a:ext cx="48546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Amplitude du pic de CO</a:t>
            </a:r>
            <a:r>
              <a:rPr lang="fr-FR" sz="1200" b="1" baseline="-25000" dirty="0" smtClean="0"/>
              <a:t>2</a:t>
            </a:r>
            <a:r>
              <a:rPr lang="fr-FR" sz="1200" b="1" dirty="0" smtClean="0"/>
              <a:t> (fond </a:t>
            </a:r>
            <a:r>
              <a:rPr lang="fr-FR" sz="1200" b="1" dirty="0" smtClean="0">
                <a:latin typeface="Symbol" panose="05050102010706020507" pitchFamily="18" charset="2"/>
              </a:rPr>
              <a:t>D</a:t>
            </a:r>
            <a:r>
              <a:rPr lang="fr-FR" sz="1200" b="1" dirty="0" smtClean="0"/>
              <a:t> enlevé) (ppm)</a:t>
            </a:r>
            <a:endParaRPr lang="fr-FR" sz="1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044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396500"/>
            <a:ext cx="6624736" cy="30487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-90264"/>
            <a:ext cx="9001000" cy="1143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CONCLUSION et PERSPECTIVES sur le CO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</a:rPr>
              <a:t> en IDF</a:t>
            </a:r>
            <a:br>
              <a:rPr lang="fr-FR" sz="2400" b="1" dirty="0" smtClean="0">
                <a:solidFill>
                  <a:srgbClr val="FF0000"/>
                </a:solidFill>
              </a:rPr>
            </a:br>
            <a:r>
              <a:rPr lang="fr-FR" sz="1600" b="1" dirty="0">
                <a:solidFill>
                  <a:srgbClr val="FF0000"/>
                </a:solidFill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</a:rPr>
              <a:t>ampagnes </a:t>
            </a:r>
            <a:r>
              <a:rPr lang="fr-FR" sz="1600" b="1" dirty="0" smtClean="0">
                <a:solidFill>
                  <a:srgbClr val="FF0000"/>
                </a:solidFill>
              </a:rPr>
              <a:t>récentes et analyses en cours </a:t>
            </a:r>
            <a:r>
              <a:rPr lang="fr-FR" sz="1600" b="1" dirty="0" smtClean="0">
                <a:solidFill>
                  <a:srgbClr val="FF0000"/>
                </a:solidFill>
              </a:rPr>
              <a:t>en lien avec la communauté OCAPI </a:t>
            </a:r>
            <a:r>
              <a:rPr lang="fr-FR" sz="1800" b="1" dirty="0" smtClean="0">
                <a:solidFill>
                  <a:srgbClr val="FF0000"/>
                </a:solidFill>
              </a:rPr>
              <a:t/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200" b="1" i="1" u="sng" dirty="0" smtClean="0">
                <a:solidFill>
                  <a:srgbClr val="FF0000"/>
                </a:solidFill>
              </a:rPr>
              <a:t>Rôle clé du site QUALAIR</a:t>
            </a:r>
            <a:endParaRPr lang="fr-FR" sz="1200" b="1" i="1" u="sng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3" y="5589240"/>
            <a:ext cx="5001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/>
              <a:t>Campagne </a:t>
            </a:r>
            <a:r>
              <a:rPr lang="fr-FR" sz="1600" b="1" dirty="0" smtClean="0"/>
              <a:t>COCOON : </a:t>
            </a:r>
            <a:r>
              <a:rPr lang="fr-FR" sz="1600" b="1" dirty="0" smtClean="0">
                <a:solidFill>
                  <a:srgbClr val="FF0000"/>
                </a:solidFill>
              </a:rPr>
              <a:t>tests FTIR LR XCO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/>
              <a:t>(PI: </a:t>
            </a:r>
            <a:r>
              <a:rPr lang="fr-FR" sz="1600" b="1" dirty="0" err="1" smtClean="0"/>
              <a:t>F.Vogel</a:t>
            </a:r>
            <a:r>
              <a:rPr lang="fr-FR" sz="1600" b="1" dirty="0" smtClean="0"/>
              <a:t>)</a:t>
            </a:r>
          </a:p>
          <a:p>
            <a:r>
              <a:rPr lang="fr-FR" sz="1400" b="1" dirty="0" smtClean="0"/>
              <a:t>(QUALAIR, GIF, CRETEIL + nord IDF, Mai-juin 2015)</a:t>
            </a: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LSCE, KIT-</a:t>
            </a:r>
            <a:r>
              <a:rPr lang="fr-FR" sz="1200" dirty="0" err="1" smtClean="0">
                <a:solidFill>
                  <a:srgbClr val="0070C0"/>
                </a:solidFill>
              </a:rPr>
              <a:t>Bremen</a:t>
            </a:r>
            <a:r>
              <a:rPr lang="fr-FR" sz="1200" dirty="0" smtClean="0">
                <a:solidFill>
                  <a:srgbClr val="0070C0"/>
                </a:solidFill>
              </a:rPr>
              <a:t>, LERMA, LISA</a:t>
            </a: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Observables: </a:t>
            </a:r>
            <a:r>
              <a:rPr lang="fr-FR" sz="1200" b="1" dirty="0" smtClean="0">
                <a:solidFill>
                  <a:srgbClr val="0070C0"/>
                </a:solidFill>
              </a:rPr>
              <a:t>XCO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</a:t>
            </a:r>
            <a:r>
              <a:rPr lang="fr-FR" sz="1200" b="1" baseline="30000" dirty="0" smtClean="0">
                <a:solidFill>
                  <a:srgbClr val="0070C0"/>
                </a:solidFill>
              </a:rPr>
              <a:t>14</a:t>
            </a:r>
            <a:r>
              <a:rPr lang="fr-FR" sz="1200" b="1" dirty="0" smtClean="0">
                <a:solidFill>
                  <a:srgbClr val="0070C0"/>
                </a:solidFill>
              </a:rPr>
              <a:t>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Vogel et al, in </a:t>
            </a:r>
            <a:r>
              <a:rPr lang="fr-FR" sz="1200" dirty="0" err="1" smtClean="0">
                <a:solidFill>
                  <a:srgbClr val="0070C0"/>
                </a:solidFill>
              </a:rPr>
              <a:t>prep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" y="980728"/>
            <a:ext cx="48211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/>
              <a:t>Campagne Paris 2030 - OCAPI (PI: I. </a:t>
            </a:r>
            <a:r>
              <a:rPr lang="fr-FR" sz="1600" b="1" dirty="0" err="1" smtClean="0"/>
              <a:t>Xueref</a:t>
            </a:r>
            <a:r>
              <a:rPr lang="fr-FR" sz="1600" b="1" dirty="0" smtClean="0"/>
              <a:t>-Remy)  </a:t>
            </a:r>
          </a:p>
          <a:p>
            <a:r>
              <a:rPr lang="fr-FR" sz="1400" dirty="0" smtClean="0"/>
              <a:t>       </a:t>
            </a:r>
            <a:r>
              <a:rPr lang="fr-FR" sz="1400" b="1" dirty="0" smtClean="0"/>
              <a:t>(</a:t>
            </a:r>
            <a:r>
              <a:rPr lang="fr-FR" sz="1400" b="1" dirty="0" smtClean="0"/>
              <a:t>QUALAIR &amp; IDF, </a:t>
            </a:r>
            <a:r>
              <a:rPr lang="fr-FR" sz="1400" b="1" dirty="0" err="1" smtClean="0"/>
              <a:t>fév</a:t>
            </a:r>
            <a:r>
              <a:rPr lang="fr-FR" sz="1400" b="1" dirty="0" smtClean="0"/>
              <a:t>-avril 2016): </a:t>
            </a:r>
            <a:r>
              <a:rPr lang="fr-FR" sz="1400" b="1" dirty="0" smtClean="0">
                <a:solidFill>
                  <a:srgbClr val="FF0000"/>
                </a:solidFill>
              </a:rPr>
              <a:t>Rôle du chauffage au bois?</a:t>
            </a:r>
            <a:endParaRPr lang="fr-FR" sz="1400" b="1" dirty="0" smtClean="0"/>
          </a:p>
          <a:p>
            <a:pPr marL="628650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Collaboration LSCE, LATMOS, LERMA, INERIS</a:t>
            </a:r>
          </a:p>
          <a:p>
            <a:pPr marL="628650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Observables: </a:t>
            </a:r>
            <a:r>
              <a:rPr lang="fr-FR" sz="1200" b="1" dirty="0" smtClean="0">
                <a:solidFill>
                  <a:srgbClr val="0070C0"/>
                </a:solidFill>
              </a:rPr>
              <a:t>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CO, </a:t>
            </a:r>
            <a:r>
              <a:rPr lang="fr-FR" sz="1200" b="1" baseline="30000" dirty="0" smtClean="0">
                <a:solidFill>
                  <a:srgbClr val="0070C0"/>
                </a:solidFill>
              </a:rPr>
              <a:t>14</a:t>
            </a:r>
            <a:r>
              <a:rPr lang="fr-FR" sz="1200" b="1" dirty="0" smtClean="0">
                <a:solidFill>
                  <a:srgbClr val="0070C0"/>
                </a:solidFill>
              </a:rPr>
              <a:t>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</a:t>
            </a:r>
            <a:r>
              <a:rPr lang="fr-FR" sz="12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fr-FR" sz="1200" b="1" baseline="30000" dirty="0" smtClean="0">
                <a:solidFill>
                  <a:srgbClr val="0070C0"/>
                </a:solidFill>
              </a:rPr>
              <a:t>13</a:t>
            </a:r>
            <a:r>
              <a:rPr lang="fr-FR" sz="1200" b="1" dirty="0" smtClean="0">
                <a:solidFill>
                  <a:srgbClr val="0070C0"/>
                </a:solidFill>
              </a:rPr>
              <a:t>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carbone suie, </a:t>
            </a:r>
            <a:r>
              <a:rPr lang="fr-FR" sz="1200" b="1" dirty="0" err="1" smtClean="0">
                <a:solidFill>
                  <a:srgbClr val="0070C0"/>
                </a:solidFill>
              </a:rPr>
              <a:t>lévoglucosan</a:t>
            </a:r>
            <a:r>
              <a:rPr lang="fr-FR" sz="1200" b="1" dirty="0">
                <a:solidFill>
                  <a:srgbClr val="0070C0"/>
                </a:solidFill>
              </a:rPr>
              <a:t>,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manosan</a:t>
            </a:r>
            <a:r>
              <a:rPr lang="fr-FR" sz="1200" b="1" dirty="0" smtClean="0">
                <a:solidFill>
                  <a:srgbClr val="0070C0"/>
                </a:solidFill>
              </a:rPr>
              <a:t>, </a:t>
            </a:r>
            <a:r>
              <a:rPr lang="fr-FR" sz="1200" b="1" dirty="0" err="1" smtClean="0">
                <a:solidFill>
                  <a:srgbClr val="0070C0"/>
                </a:solidFill>
              </a:rPr>
              <a:t>COVs</a:t>
            </a:r>
            <a:r>
              <a:rPr lang="fr-FR" sz="1200" b="1" dirty="0" smtClean="0">
                <a:solidFill>
                  <a:srgbClr val="0070C0"/>
                </a:solidFill>
              </a:rPr>
              <a:t>, COS, PM et </a:t>
            </a:r>
            <a:r>
              <a:rPr lang="fr-FR" sz="1200" b="1" dirty="0" err="1" smtClean="0">
                <a:solidFill>
                  <a:srgbClr val="0070C0"/>
                </a:solidFill>
              </a:rPr>
              <a:t>hABL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pPr marL="628650" indent="-180975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0070C0"/>
                </a:solidFill>
              </a:rPr>
              <a:t>Xueref</a:t>
            </a:r>
            <a:r>
              <a:rPr lang="fr-FR" sz="1200" dirty="0" smtClean="0">
                <a:solidFill>
                  <a:srgbClr val="0070C0"/>
                </a:solidFill>
              </a:rPr>
              <a:t>-Remy et al, AGU 2016 </a:t>
            </a:r>
            <a:r>
              <a:rPr lang="fr-FR" sz="1200" dirty="0" smtClean="0">
                <a:solidFill>
                  <a:srgbClr val="0070C0"/>
                </a:solidFill>
              </a:rPr>
              <a:t>; </a:t>
            </a:r>
            <a:r>
              <a:rPr lang="fr-FR" sz="1200" dirty="0" err="1" smtClean="0">
                <a:solidFill>
                  <a:srgbClr val="0070C0"/>
                </a:solidFill>
              </a:rPr>
              <a:t>Xueref</a:t>
            </a:r>
            <a:r>
              <a:rPr lang="fr-FR" sz="1200" dirty="0" smtClean="0">
                <a:solidFill>
                  <a:srgbClr val="0070C0"/>
                </a:solidFill>
              </a:rPr>
              <a:t>-Remy et al, in </a:t>
            </a:r>
            <a:r>
              <a:rPr lang="fr-FR" sz="1200" dirty="0" err="1" smtClean="0">
                <a:solidFill>
                  <a:srgbClr val="0070C0"/>
                </a:solidFill>
              </a:rPr>
              <a:t>prep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20072" y="5612467"/>
            <a:ext cx="403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/>
              <a:t>Modélisation inverse (</a:t>
            </a:r>
            <a:r>
              <a:rPr lang="fr-FR" sz="1600" b="1" dirty="0" err="1" smtClean="0"/>
              <a:t>Resp</a:t>
            </a:r>
            <a:r>
              <a:rPr lang="fr-FR" sz="1600" b="1" dirty="0" smtClean="0"/>
              <a:t>.: G. </a:t>
            </a:r>
            <a:r>
              <a:rPr lang="fr-FR" sz="1600" b="1" dirty="0" err="1" smtClean="0"/>
              <a:t>Broquet</a:t>
            </a:r>
            <a:r>
              <a:rPr lang="fr-FR" sz="1600" b="1" dirty="0" smtClean="0"/>
              <a:t>)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        Optimisation des inventaires d’émissions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i="1" dirty="0" smtClean="0">
                <a:solidFill>
                  <a:srgbClr val="0070C0"/>
                </a:solidFill>
              </a:rPr>
              <a:t>LSCE</a:t>
            </a:r>
            <a:r>
              <a:rPr lang="fr-FR" sz="1200" i="1" dirty="0" smtClean="0">
                <a:solidFill>
                  <a:srgbClr val="0070C0"/>
                </a:solidFill>
              </a:rPr>
              <a:t>, </a:t>
            </a:r>
            <a:r>
              <a:rPr lang="fr-FR" sz="1200" i="1" u="sng" dirty="0" smtClean="0">
                <a:solidFill>
                  <a:srgbClr val="0070C0"/>
                </a:solidFill>
              </a:rPr>
              <a:t>QUALAIR</a:t>
            </a:r>
            <a:endParaRPr lang="fr-FR" sz="1200" i="1" dirty="0">
              <a:solidFill>
                <a:srgbClr val="0070C0"/>
              </a:solidFill>
            </a:endParaRP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i="1" dirty="0" err="1" smtClean="0">
                <a:solidFill>
                  <a:srgbClr val="0070C0"/>
                </a:solidFill>
              </a:rPr>
              <a:t>Broquet</a:t>
            </a:r>
            <a:r>
              <a:rPr lang="fr-FR" sz="1200" i="1" dirty="0" smtClean="0">
                <a:solidFill>
                  <a:srgbClr val="0070C0"/>
                </a:solidFill>
              </a:rPr>
              <a:t> </a:t>
            </a:r>
            <a:r>
              <a:rPr lang="fr-FR" sz="1200" i="1" dirty="0" smtClean="0">
                <a:solidFill>
                  <a:srgbClr val="0070C0"/>
                </a:solidFill>
              </a:rPr>
              <a:t>et al, in </a:t>
            </a:r>
            <a:r>
              <a:rPr lang="fr-FR" sz="1200" i="1" dirty="0" err="1" smtClean="0">
                <a:solidFill>
                  <a:srgbClr val="0070C0"/>
                </a:solidFill>
              </a:rPr>
              <a:t>prep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93120" y="1031251"/>
            <a:ext cx="4287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/>
              <a:t>TCCON-Paris </a:t>
            </a:r>
            <a:r>
              <a:rPr lang="fr-FR" sz="1600" b="1" dirty="0" smtClean="0"/>
              <a:t>à QUALAIR (PI: Y. Té)</a:t>
            </a:r>
          </a:p>
          <a:p>
            <a:r>
              <a:rPr lang="fr-FR" sz="1400" b="1" dirty="0" smtClean="0"/>
              <a:t>     </a:t>
            </a:r>
            <a:r>
              <a:rPr lang="fr-FR" sz="1400" b="1" dirty="0" smtClean="0"/>
              <a:t>Thèse </a:t>
            </a:r>
            <a:r>
              <a:rPr lang="fr-FR" sz="1400" b="1" dirty="0" err="1" smtClean="0"/>
              <a:t>Dmitry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Koshelev</a:t>
            </a:r>
            <a:r>
              <a:rPr lang="fr-FR" sz="1400" b="1" dirty="0" smtClean="0"/>
              <a:t>: </a:t>
            </a:r>
            <a:r>
              <a:rPr lang="fr-FR" sz="1400" b="1" dirty="0" smtClean="0">
                <a:solidFill>
                  <a:srgbClr val="FF0000"/>
                </a:solidFill>
              </a:rPr>
              <a:t>Variabilité de XCO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dirty="0" smtClean="0">
                <a:solidFill>
                  <a:srgbClr val="FF0000"/>
                </a:solidFill>
              </a:rPr>
              <a:t> sur Paris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Collaboration LERMA, LATMOS, OSU </a:t>
            </a:r>
            <a:r>
              <a:rPr lang="fr-FR" sz="1200" dirty="0" err="1" smtClean="0">
                <a:solidFill>
                  <a:srgbClr val="0070C0"/>
                </a:solidFill>
              </a:rPr>
              <a:t>Pytheas</a:t>
            </a:r>
            <a:endParaRPr lang="fr-FR" sz="1200" dirty="0" smtClean="0">
              <a:solidFill>
                <a:srgbClr val="0070C0"/>
              </a:solidFill>
            </a:endParaRP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0070C0"/>
                </a:solidFill>
              </a:rPr>
              <a:t>Observables utilisées: </a:t>
            </a:r>
            <a:r>
              <a:rPr lang="fr-FR" sz="1200" b="1" dirty="0" smtClean="0">
                <a:solidFill>
                  <a:srgbClr val="0070C0"/>
                </a:solidFill>
              </a:rPr>
              <a:t>XCO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CO</a:t>
            </a:r>
            <a:r>
              <a:rPr lang="fr-FR" sz="12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200" b="1" dirty="0" smtClean="0">
                <a:solidFill>
                  <a:srgbClr val="0070C0"/>
                </a:solidFill>
              </a:rPr>
              <a:t>, </a:t>
            </a:r>
            <a:r>
              <a:rPr lang="fr-FR" sz="1200" b="1" dirty="0" err="1" smtClean="0">
                <a:solidFill>
                  <a:srgbClr val="0070C0"/>
                </a:solidFill>
              </a:rPr>
              <a:t>hABL</a:t>
            </a:r>
            <a:endParaRPr lang="fr-FR" sz="1200" b="1" dirty="0" smtClean="0">
              <a:solidFill>
                <a:srgbClr val="0070C0"/>
              </a:solidFill>
            </a:endParaRPr>
          </a:p>
          <a:p>
            <a:pPr marL="542925" indent="-180975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0070C0"/>
                </a:solidFill>
              </a:rPr>
              <a:t>Koshelev</a:t>
            </a:r>
            <a:r>
              <a:rPr lang="fr-FR" sz="1200" dirty="0" smtClean="0">
                <a:solidFill>
                  <a:srgbClr val="0070C0"/>
                </a:solidFill>
              </a:rPr>
              <a:t> et al, in </a:t>
            </a:r>
            <a:r>
              <a:rPr lang="fr-FR" sz="1200" dirty="0" err="1" smtClean="0">
                <a:solidFill>
                  <a:srgbClr val="0070C0"/>
                </a:solidFill>
              </a:rPr>
              <a:t>prep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3465433" cy="284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05135" y="4544894"/>
            <a:ext cx="27363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Le réseau de CO</a:t>
            </a:r>
            <a:r>
              <a:rPr lang="fr-FR" sz="14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 parisien en 2017 </a:t>
            </a: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>(EIF en construction)</a:t>
            </a:r>
          </a:p>
          <a:p>
            <a:r>
              <a:rPr lang="fr-FR" sz="1100" b="1" dirty="0" smtClean="0">
                <a:solidFill>
                  <a:schemeClr val="bg2">
                    <a:lumMod val="25000"/>
                  </a:schemeClr>
                </a:solidFill>
              </a:rPr>
              <a:t>JUS = = QUALAIR</a:t>
            </a:r>
            <a:endParaRPr lang="fr-FR" sz="11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336" y="21408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grpSp>
        <p:nvGrpSpPr>
          <p:cNvPr id="29" name="Groupe 28"/>
          <p:cNvGrpSpPr/>
          <p:nvPr/>
        </p:nvGrpSpPr>
        <p:grpSpPr>
          <a:xfrm>
            <a:off x="2586388" y="1988840"/>
            <a:ext cx="4016712" cy="2846688"/>
            <a:chOff x="2455632" y="2432454"/>
            <a:chExt cx="4016712" cy="2630664"/>
          </a:xfrm>
        </p:grpSpPr>
        <p:sp>
          <p:nvSpPr>
            <p:cNvPr id="16" name="Rectangle 15"/>
            <p:cNvSpPr/>
            <p:nvPr/>
          </p:nvSpPr>
          <p:spPr>
            <a:xfrm>
              <a:off x="2455632" y="2432454"/>
              <a:ext cx="4016712" cy="26306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2527640" y="2564904"/>
              <a:ext cx="3916568" cy="1612052"/>
              <a:chOff x="2527640" y="2564904"/>
              <a:chExt cx="3916568" cy="161205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527640" y="2564904"/>
                <a:ext cx="3916568" cy="1612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2727928" y="2708920"/>
                <a:ext cx="3616393" cy="1468036"/>
                <a:chOff x="2727928" y="2708920"/>
                <a:chExt cx="3744416" cy="1468036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2727928" y="2708920"/>
                  <a:ext cx="3744416" cy="1468036"/>
                  <a:chOff x="2727928" y="2708920"/>
                  <a:chExt cx="3744416" cy="1468036"/>
                </a:xfrm>
              </p:grpSpPr>
              <p:pic>
                <p:nvPicPr>
                  <p:cNvPr id="12" name="Image 1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1967" y="2708920"/>
                    <a:ext cx="908225" cy="559746"/>
                  </a:xfrm>
                  <a:prstGeom prst="rect">
                    <a:avLst/>
                  </a:prstGeom>
                </p:spPr>
              </p:pic>
              <p:sp>
                <p:nvSpPr>
                  <p:cNvPr id="13" name="ZoneTexte 12"/>
                  <p:cNvSpPr txBox="1"/>
                  <p:nvPr/>
                </p:nvSpPr>
                <p:spPr>
                  <a:xfrm>
                    <a:off x="2727928" y="3068960"/>
                    <a:ext cx="3744416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6600" dirty="0" smtClean="0">
                        <a:solidFill>
                          <a:srgbClr val="0070C0"/>
                        </a:solidFill>
                      </a:rPr>
                      <a:t>O C     P I</a:t>
                    </a:r>
                  </a:p>
                </p:txBody>
              </p:sp>
            </p:grpSp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8088" y="2745005"/>
                  <a:ext cx="720080" cy="1084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" name="ZoneTexte 13"/>
            <p:cNvSpPr txBox="1"/>
            <p:nvPr/>
          </p:nvSpPr>
          <p:spPr>
            <a:xfrm>
              <a:off x="2483768" y="4077072"/>
              <a:ext cx="3988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 plateforme </a:t>
              </a:r>
            </a:p>
            <a:p>
              <a:pPr algn="ctr"/>
              <a:r>
                <a:rPr lang="fr-FR" dirty="0" smtClean="0"/>
                <a:t>d’Observation de la Composition </a:t>
              </a:r>
            </a:p>
            <a:p>
              <a:pPr algn="ctr"/>
              <a:r>
                <a:rPr lang="fr-FR" dirty="0" smtClean="0"/>
                <a:t>de l’Atmosphère Parisienne de l’IPSL</a:t>
              </a:r>
              <a:endParaRPr lang="fr-FR" dirty="0"/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66" y="4983855"/>
            <a:ext cx="1760801" cy="88040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84" y="620343"/>
            <a:ext cx="1760801" cy="8804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7" y="786711"/>
            <a:ext cx="1760801" cy="88040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23654"/>
            <a:ext cx="1760801" cy="8804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27784" y="602350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petit logo pour la plateforme OCAPI?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58" y="2677614"/>
            <a:ext cx="2397962" cy="11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273730"/>
            <a:ext cx="8229600" cy="40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/>
              <a:t>Inverse </a:t>
            </a:r>
            <a:r>
              <a:rPr lang="fr-FR" sz="2000" b="1" dirty="0" err="1" smtClean="0"/>
              <a:t>modeling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483768" y="446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Echelle </a:t>
            </a:r>
            <a:r>
              <a:rPr lang="fr-FR" b="1" dirty="0"/>
              <a:t>urbaine : le projet </a:t>
            </a:r>
            <a:r>
              <a:rPr lang="fr-FR" b="1" dirty="0" smtClean="0"/>
              <a:t>CO</a:t>
            </a:r>
            <a:r>
              <a:rPr lang="fr-FR" b="1" baseline="-25000" dirty="0" smtClean="0"/>
              <a:t>2</a:t>
            </a:r>
            <a:r>
              <a:rPr lang="fr-FR" b="1" dirty="0" smtClean="0"/>
              <a:t>-Megaparis 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1277913"/>
            <a:ext cx="7201308" cy="46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63080" y="6113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        CO2-MEGAPARIS / </a:t>
            </a:r>
            <a:r>
              <a:rPr lang="fr-FR" sz="1400" dirty="0" err="1" smtClean="0"/>
              <a:t>CarboCount</a:t>
            </a:r>
            <a:r>
              <a:rPr lang="fr-FR" sz="1400" dirty="0" smtClean="0"/>
              <a:t> City (G. </a:t>
            </a:r>
            <a:r>
              <a:rPr lang="fr-FR" sz="1400" dirty="0" err="1" smtClean="0"/>
              <a:t>Broquet</a:t>
            </a:r>
            <a:r>
              <a:rPr lang="fr-FR" sz="1400" dirty="0" smtClean="0"/>
              <a:t>, F.M. </a:t>
            </a:r>
            <a:r>
              <a:rPr lang="fr-FR" sz="1400" dirty="0" err="1" smtClean="0"/>
              <a:t>Bréon</a:t>
            </a:r>
            <a:r>
              <a:rPr lang="fr-FR" sz="1400" dirty="0" smtClean="0"/>
              <a:t>, F. Chevallier, F. </a:t>
            </a:r>
            <a:r>
              <a:rPr lang="fr-FR" sz="1400" dirty="0" err="1" smtClean="0"/>
              <a:t>Ciais</a:t>
            </a:r>
            <a:r>
              <a:rPr lang="fr-FR" sz="1400" dirty="0"/>
              <a:t>)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591473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Staufer</a:t>
            </a:r>
            <a:r>
              <a:rPr lang="fr-FR" sz="1600" b="1" dirty="0" smtClean="0"/>
              <a:t> et al, ACP 2016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948264" y="621166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Bréon</a:t>
            </a:r>
            <a:r>
              <a:rPr lang="fr-FR" sz="1600" b="1" dirty="0" smtClean="0"/>
              <a:t> et al, ACP 2015</a:t>
            </a:r>
          </a:p>
          <a:p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619672" y="8994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ECMWF- CHIMERE (2 x 2 km</a:t>
            </a:r>
            <a:r>
              <a:rPr lang="fr-FR" baseline="30000" dirty="0" smtClean="0"/>
              <a:t>2</a:t>
            </a:r>
            <a:r>
              <a:rPr lang="fr-FR" dirty="0" smtClean="0"/>
              <a:t>, 1h)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62116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Postdoctorate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work</a:t>
            </a:r>
            <a:r>
              <a:rPr lang="fr-FR" sz="1200" b="1" dirty="0" smtClean="0"/>
              <a:t> of Vincent </a:t>
            </a:r>
            <a:r>
              <a:rPr lang="fr-FR" sz="1200" b="1" dirty="0" err="1" smtClean="0"/>
              <a:t>Puygrenier</a:t>
            </a:r>
            <a:endParaRPr lang="fr-FR" sz="1200" b="1" dirty="0" smtClean="0"/>
          </a:p>
          <a:p>
            <a:r>
              <a:rPr lang="fr-FR" sz="1200" b="1" dirty="0" err="1" smtClean="0"/>
              <a:t>Postdoctorate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work</a:t>
            </a:r>
            <a:r>
              <a:rPr lang="fr-FR" sz="1200" b="1" dirty="0" smtClean="0"/>
              <a:t> of  Johannes </a:t>
            </a:r>
            <a:r>
              <a:rPr lang="fr-FR" sz="1200" b="1" dirty="0" err="1" smtClean="0"/>
              <a:t>Staufer</a:t>
            </a:r>
            <a:endParaRPr lang="fr-FR" sz="1200" b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-108520" y="3717032"/>
            <a:ext cx="52311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Large </a:t>
            </a:r>
            <a:r>
              <a:rPr lang="fr-FR" sz="1600" b="1" dirty="0" err="1" smtClean="0"/>
              <a:t>uncertainties</a:t>
            </a:r>
            <a:r>
              <a:rPr lang="fr-FR" sz="1600" b="1" dirty="0" smtClean="0"/>
              <a:t> on the inventories of </a:t>
            </a:r>
            <a:r>
              <a:rPr lang="fr-FR" sz="1600" b="1" dirty="0" err="1" smtClean="0"/>
              <a:t>anthropogenic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emissions</a:t>
            </a:r>
            <a:r>
              <a:rPr lang="fr-FR" sz="1600" b="1" dirty="0" smtClean="0"/>
              <a:t> at the </a:t>
            </a:r>
            <a:r>
              <a:rPr lang="fr-FR" sz="1600" b="1" dirty="0" err="1" smtClean="0"/>
              <a:t>regional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scale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+</a:t>
            </a:r>
            <a:r>
              <a:rPr lang="fr-FR" sz="1600" b="1" dirty="0"/>
              <a:t>70% CO</a:t>
            </a:r>
            <a:r>
              <a:rPr lang="fr-FR" sz="1600" b="1" baseline="-25000" dirty="0"/>
              <a:t>2</a:t>
            </a:r>
            <a:r>
              <a:rPr lang="fr-FR" sz="1600" b="1" dirty="0"/>
              <a:t> </a:t>
            </a:r>
            <a:r>
              <a:rPr lang="fr-FR" sz="1600" b="1" dirty="0" smtClean="0"/>
              <a:t>FF = zones urbanisées/industrialisées</a:t>
            </a:r>
            <a:endParaRPr lang="fr-FR" sz="1600" b="1" dirty="0"/>
          </a:p>
          <a:p>
            <a:r>
              <a:rPr lang="fr-FR" sz="1600" b="1" dirty="0" smtClean="0"/>
              <a:t> 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-1"/>
            <a:ext cx="8784976" cy="50285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fr-FR" sz="2800" b="1" dirty="0" smtClean="0"/>
              <a:t>Scientific </a:t>
            </a:r>
            <a:r>
              <a:rPr lang="fr-FR" sz="2800" b="1" dirty="0" err="1" smtClean="0"/>
              <a:t>context</a:t>
            </a:r>
            <a:r>
              <a:rPr lang="fr-FR" sz="2800" b="1" dirty="0" smtClean="0"/>
              <a:t> and objectives</a:t>
            </a:r>
            <a:endParaRPr lang="fr-F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98" y="1064875"/>
            <a:ext cx="1097294" cy="77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012160" y="29777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Mean</a:t>
            </a:r>
            <a:r>
              <a:rPr lang="fr-FR" sz="1400" b="1" dirty="0" smtClean="0"/>
              <a:t> 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budget 2006-2015 </a:t>
            </a:r>
          </a:p>
          <a:p>
            <a:pPr algn="ctr"/>
            <a:r>
              <a:rPr lang="fr-FR" sz="1400" b="1" i="1" dirty="0" smtClean="0"/>
              <a:t>(Le </a:t>
            </a:r>
            <a:r>
              <a:rPr lang="fr-FR" sz="1400" b="1" i="1" dirty="0" err="1" smtClean="0"/>
              <a:t>Quéré</a:t>
            </a:r>
            <a:r>
              <a:rPr lang="fr-FR" sz="1400" b="1" i="1" dirty="0" smtClean="0"/>
              <a:t> et al, 2016)</a:t>
            </a:r>
            <a:endParaRPr lang="fr-FR" sz="1400" b="1" i="1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07504" y="4293095"/>
            <a:ext cx="4544334" cy="2582943"/>
            <a:chOff x="107502" y="560324"/>
            <a:chExt cx="5976664" cy="2265628"/>
          </a:xfrm>
        </p:grpSpPr>
        <p:grpSp>
          <p:nvGrpSpPr>
            <p:cNvPr id="23" name="Groupe 22"/>
            <p:cNvGrpSpPr/>
            <p:nvPr/>
          </p:nvGrpSpPr>
          <p:grpSpPr>
            <a:xfrm>
              <a:off x="107503" y="560324"/>
              <a:ext cx="5976663" cy="2220603"/>
              <a:chOff x="107503" y="560324"/>
              <a:chExt cx="5976663" cy="2220603"/>
            </a:xfrm>
          </p:grpSpPr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3" y="560324"/>
                <a:ext cx="5976663" cy="2220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4041" y="2391944"/>
                <a:ext cx="900114" cy="328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2" y="1561056"/>
              <a:ext cx="1184329" cy="126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4932041" y="4218507"/>
            <a:ext cx="4066794" cy="2567743"/>
            <a:chOff x="5508104" y="1196751"/>
            <a:chExt cx="3528390" cy="2595631"/>
          </a:xfrm>
        </p:grpSpPr>
        <p:grpSp>
          <p:nvGrpSpPr>
            <p:cNvPr id="19" name="Groupe 18"/>
            <p:cNvGrpSpPr/>
            <p:nvPr/>
          </p:nvGrpSpPr>
          <p:grpSpPr>
            <a:xfrm>
              <a:off x="5508104" y="1196751"/>
              <a:ext cx="3528390" cy="2595631"/>
              <a:chOff x="-380772" y="3159462"/>
              <a:chExt cx="3158922" cy="1605935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0772" y="3159462"/>
                <a:ext cx="2965520" cy="1425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735930" y="4572905"/>
                <a:ext cx="2042220" cy="1924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b="1" i="1" dirty="0" smtClean="0"/>
                  <a:t>                </a:t>
                </a:r>
                <a:r>
                  <a:rPr lang="fr-FR" sz="1400" b="1" i="1" dirty="0" err="1" smtClean="0"/>
                  <a:t>Peylin</a:t>
                </a:r>
                <a:r>
                  <a:rPr lang="fr-FR" sz="1400" b="1" i="1" dirty="0" smtClean="0"/>
                  <a:t> et al, 2001, 2013 </a:t>
                </a:r>
                <a:endParaRPr lang="fr-FR" sz="1400" b="1" i="1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740352" y="2505862"/>
              <a:ext cx="936104" cy="347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932040" y="3708321"/>
            <a:ext cx="435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Large </a:t>
            </a:r>
            <a:r>
              <a:rPr lang="fr-FR" sz="1600" b="1" dirty="0" err="1" smtClean="0"/>
              <a:t>uncertainties</a:t>
            </a:r>
            <a:r>
              <a:rPr lang="fr-FR" sz="1600" b="1" dirty="0" smtClean="0"/>
              <a:t> on the </a:t>
            </a:r>
            <a:r>
              <a:rPr lang="fr-FR" sz="1600" b="1" dirty="0" err="1" smtClean="0"/>
              <a:t>carbon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sinks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smtClean="0"/>
              <a:t>at the </a:t>
            </a:r>
            <a:r>
              <a:rPr lang="fr-FR" sz="1600" b="1" dirty="0" err="1" smtClean="0"/>
              <a:t>regional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scale</a:t>
            </a:r>
            <a:endParaRPr lang="fr-FR" sz="1600" b="1" dirty="0"/>
          </a:p>
        </p:txBody>
      </p:sp>
      <p:cxnSp>
        <p:nvCxnSpPr>
          <p:cNvPr id="31" name="Connecteur droit 30"/>
          <p:cNvCxnSpPr>
            <a:endCxn id="3075" idx="1"/>
          </p:cNvCxnSpPr>
          <p:nvPr/>
        </p:nvCxnSpPr>
        <p:spPr>
          <a:xfrm flipV="1">
            <a:off x="4742367" y="1452498"/>
            <a:ext cx="918931" cy="24831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925311" y="1853208"/>
            <a:ext cx="916483" cy="45436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32240" y="980728"/>
            <a:ext cx="126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25% ± 5%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660232" y="1979548"/>
            <a:ext cx="126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30% ± 8%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59832" y="2910466"/>
            <a:ext cx="990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3333FF"/>
                </a:solidFill>
              </a:rPr>
              <a:t>45% </a:t>
            </a:r>
            <a:r>
              <a:rPr lang="fr-FR" sz="1600" b="1" dirty="0">
                <a:solidFill>
                  <a:srgbClr val="3333FF"/>
                </a:solidFill>
              </a:rPr>
              <a:t>± </a:t>
            </a:r>
            <a:r>
              <a:rPr lang="fr-FR" sz="1600" b="1" dirty="0" smtClean="0">
                <a:solidFill>
                  <a:srgbClr val="3333FF"/>
                </a:solidFill>
              </a:rPr>
              <a:t>1%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115616" y="1089233"/>
            <a:ext cx="16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FF: 91,3% ± 4,5%</a:t>
            </a:r>
          </a:p>
          <a:p>
            <a:r>
              <a:rPr lang="fr-FR" sz="1400" b="1" dirty="0" smtClean="0"/>
              <a:t>BB:  9,7% ± 4,8%</a:t>
            </a:r>
            <a:endParaRPr lang="fr-FR" sz="14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395536" y="1004350"/>
            <a:ext cx="5128648" cy="2464582"/>
            <a:chOff x="298096" y="892410"/>
            <a:chExt cx="5451465" cy="2618220"/>
          </a:xfrm>
        </p:grpSpPr>
        <p:grpSp>
          <p:nvGrpSpPr>
            <p:cNvPr id="27" name="Groupe 26"/>
            <p:cNvGrpSpPr/>
            <p:nvPr/>
          </p:nvGrpSpPr>
          <p:grpSpPr>
            <a:xfrm>
              <a:off x="298096" y="892410"/>
              <a:ext cx="4752528" cy="2618220"/>
              <a:chOff x="179513" y="1196752"/>
              <a:chExt cx="4752528" cy="261822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3" y="1196752"/>
                <a:ext cx="4752528" cy="2618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4146681" y="1844824"/>
                <a:ext cx="713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FF0000"/>
                    </a:solidFill>
                  </a:rPr>
                  <a:t>Sinks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4067944" y="1700808"/>
                <a:ext cx="0" cy="80505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ZoneTexte 1"/>
            <p:cNvSpPr txBox="1"/>
            <p:nvPr/>
          </p:nvSpPr>
          <p:spPr>
            <a:xfrm>
              <a:off x="4067944" y="2276872"/>
              <a:ext cx="1681617" cy="6873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Increase</a:t>
              </a:r>
              <a:r>
                <a:rPr lang="fr-FR" sz="1400" b="1" dirty="0" smtClean="0"/>
                <a:t> of </a:t>
              </a:r>
              <a:r>
                <a:rPr lang="fr-FR" sz="1400" b="1" dirty="0" err="1" smtClean="0"/>
                <a:t>atmospheric</a:t>
              </a:r>
              <a:r>
                <a:rPr lang="fr-FR" sz="1400" b="1" dirty="0" smtClean="0"/>
                <a:t> CO</a:t>
              </a:r>
              <a:r>
                <a:rPr lang="fr-FR" sz="1400" b="1" baseline="-25000" dirty="0" smtClean="0"/>
                <a:t>2</a:t>
              </a:r>
            </a:p>
            <a:p>
              <a:endParaRPr lang="fr-FR" sz="1600" b="1" baseline="-25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365175"/>
            <a:ext cx="87705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Understanding</a:t>
            </a:r>
            <a:r>
              <a:rPr lang="fr-FR" b="1" dirty="0" smtClean="0"/>
              <a:t> the </a:t>
            </a:r>
            <a:r>
              <a:rPr lang="fr-FR" b="1" dirty="0" err="1" smtClean="0"/>
              <a:t>carbon</a:t>
            </a:r>
            <a:r>
              <a:rPr lang="fr-FR" b="1" dirty="0" smtClean="0"/>
              <a:t> cycle at the </a:t>
            </a:r>
            <a:r>
              <a:rPr lang="fr-FR" b="1" dirty="0" err="1" smtClean="0"/>
              <a:t>Anthropocene</a:t>
            </a:r>
            <a:r>
              <a:rPr lang="fr-FR" b="1" dirty="0" smtClean="0"/>
              <a:t> </a:t>
            </a:r>
            <a:r>
              <a:rPr lang="fr-FR" b="1" dirty="0" err="1" smtClean="0"/>
              <a:t>era</a:t>
            </a:r>
            <a:r>
              <a:rPr lang="fr-FR" b="1" dirty="0" smtClean="0"/>
              <a:t> : </a:t>
            </a:r>
          </a:p>
          <a:p>
            <a:pPr algn="ctr"/>
            <a:r>
              <a:rPr lang="fr-FR" sz="1600" b="1" dirty="0" err="1" smtClean="0"/>
              <a:t>Regional</a:t>
            </a:r>
            <a:r>
              <a:rPr lang="fr-FR" sz="1600" b="1" dirty="0" smtClean="0"/>
              <a:t> sources and </a:t>
            </a:r>
            <a:r>
              <a:rPr lang="fr-FR" sz="1600" b="1" dirty="0" err="1" smtClean="0"/>
              <a:t>sinks</a:t>
            </a:r>
            <a:r>
              <a:rPr lang="fr-FR" sz="1600" b="1" dirty="0" smtClean="0"/>
              <a:t>, impacts on </a:t>
            </a:r>
            <a:r>
              <a:rPr lang="fr-FR" sz="1600" b="1" dirty="0" err="1" smtClean="0"/>
              <a:t>ecosystems</a:t>
            </a:r>
            <a:r>
              <a:rPr lang="fr-FR" sz="1600" b="1" dirty="0" smtClean="0"/>
              <a:t> and </a:t>
            </a:r>
            <a:r>
              <a:rPr lang="fr-FR" sz="1600" b="1" dirty="0" err="1" smtClean="0"/>
              <a:t>helping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policy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makers</a:t>
            </a:r>
            <a:r>
              <a:rPr lang="fr-FR" sz="1600" b="1" dirty="0" smtClean="0"/>
              <a:t> for </a:t>
            </a:r>
            <a:r>
              <a:rPr lang="fr-FR" sz="1600" b="1" dirty="0" err="1" smtClean="0"/>
              <a:t>emissions</a:t>
            </a:r>
            <a:r>
              <a:rPr lang="fr-FR" sz="1600" b="1" dirty="0" smtClean="0"/>
              <a:t> mitigation</a:t>
            </a:r>
            <a:endParaRPr lang="fr-FR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057593" y="1218818"/>
            <a:ext cx="2410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i="1" dirty="0" smtClean="0">
                <a:solidFill>
                  <a:srgbClr val="00B0F0"/>
                </a:solidFill>
              </a:rPr>
              <a:t>Acidification</a:t>
            </a:r>
          </a:p>
          <a:p>
            <a:r>
              <a:rPr lang="fr-FR" sz="1500" b="1" i="1" dirty="0" err="1" smtClean="0">
                <a:solidFill>
                  <a:srgbClr val="00B0F0"/>
                </a:solidFill>
              </a:rPr>
              <a:t>Species</a:t>
            </a:r>
            <a:r>
              <a:rPr lang="fr-FR" sz="1500" b="1" i="1" dirty="0" smtClean="0">
                <a:solidFill>
                  <a:srgbClr val="00B0F0"/>
                </a:solidFill>
              </a:rPr>
              <a:t> </a:t>
            </a:r>
            <a:r>
              <a:rPr lang="fr-FR" sz="1500" b="1" i="1" dirty="0" err="1" smtClean="0">
                <a:solidFill>
                  <a:srgbClr val="00B0F0"/>
                </a:solidFill>
              </a:rPr>
              <a:t>endangering</a:t>
            </a:r>
            <a:endParaRPr lang="fr-FR" sz="1500" b="1" i="1" dirty="0">
              <a:solidFill>
                <a:srgbClr val="00B0F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21420" y="2226930"/>
            <a:ext cx="2719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i="1" dirty="0" smtClean="0">
                <a:solidFill>
                  <a:srgbClr val="00B0F0"/>
                </a:solidFill>
              </a:rPr>
              <a:t>     </a:t>
            </a:r>
            <a:r>
              <a:rPr lang="fr-FR" sz="1500" b="1" i="1" dirty="0" err="1" smtClean="0">
                <a:solidFill>
                  <a:srgbClr val="00B0F0"/>
                </a:solidFill>
              </a:rPr>
              <a:t>Fertilization</a:t>
            </a:r>
            <a:endParaRPr lang="fr-FR" sz="1500" b="1" i="1" dirty="0" smtClean="0">
              <a:solidFill>
                <a:srgbClr val="00B0F0"/>
              </a:solidFill>
            </a:endParaRPr>
          </a:p>
          <a:p>
            <a:r>
              <a:rPr lang="fr-FR" sz="1500" b="1" i="1" dirty="0">
                <a:solidFill>
                  <a:srgbClr val="00B0F0"/>
                </a:solidFill>
              </a:rPr>
              <a:t> </a:t>
            </a:r>
            <a:r>
              <a:rPr lang="fr-FR" sz="1500" b="1" i="1" dirty="0" smtClean="0">
                <a:solidFill>
                  <a:srgbClr val="00B0F0"/>
                </a:solidFill>
              </a:rPr>
              <a:t>    T </a:t>
            </a:r>
            <a:r>
              <a:rPr lang="fr-FR" sz="1500" b="1" i="1" dirty="0" err="1" smtClean="0">
                <a:solidFill>
                  <a:srgbClr val="00B0F0"/>
                </a:solidFill>
              </a:rPr>
              <a:t>increase</a:t>
            </a:r>
            <a:r>
              <a:rPr lang="fr-FR" sz="1500" b="1" i="1" dirty="0" smtClean="0">
                <a:solidFill>
                  <a:srgbClr val="00B0F0"/>
                </a:solidFill>
              </a:rPr>
              <a:t> / </a:t>
            </a:r>
            <a:r>
              <a:rPr lang="fr-FR" sz="1500" b="1" i="1" dirty="0" err="1" smtClean="0">
                <a:solidFill>
                  <a:srgbClr val="00B0F0"/>
                </a:solidFill>
              </a:rPr>
              <a:t>hydric</a:t>
            </a:r>
            <a:r>
              <a:rPr lang="fr-FR" sz="1500" b="1" i="1" dirty="0" smtClean="0">
                <a:solidFill>
                  <a:srgbClr val="00B0F0"/>
                </a:solidFill>
              </a:rPr>
              <a:t> stress</a:t>
            </a:r>
            <a:endParaRPr lang="fr-FR" sz="1500" b="1" i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4475"/>
            <a:ext cx="1106471" cy="7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19777" cy="2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0303" y="1268760"/>
            <a:ext cx="211977" cy="2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7148" y="1484784"/>
            <a:ext cx="195132" cy="2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7044" y="2492896"/>
            <a:ext cx="225236" cy="2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COCCON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54198" y="4888734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/>
              <a:t>Ammoura</a:t>
            </a:r>
            <a:r>
              <a:rPr lang="fr-FR" sz="1400" b="1" i="1" dirty="0" smtClean="0"/>
              <a:t> et al, ACP 2016</a:t>
            </a:r>
            <a:endParaRPr lang="fr-FR" sz="14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986" y="812563"/>
            <a:ext cx="891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/>
              <a:t>Collaboration + V. Gros, B. </a:t>
            </a:r>
            <a:r>
              <a:rPr lang="fr-FR" sz="1200" b="1" i="1" dirty="0" err="1" smtClean="0"/>
              <a:t>Bonsang</a:t>
            </a:r>
            <a:r>
              <a:rPr lang="fr-FR" sz="1200" b="1" i="1" dirty="0" smtClean="0"/>
              <a:t> et la CE team , F. Chevallier, F. Vogel  (</a:t>
            </a:r>
            <a:r>
              <a:rPr lang="fr-FR" sz="1200" b="1" i="1" dirty="0" err="1" smtClean="0"/>
              <a:t>SatInv</a:t>
            </a:r>
            <a:r>
              <a:rPr lang="fr-FR" sz="1200" b="1" i="1" dirty="0" smtClean="0"/>
              <a:t>), Y. Té, F. </a:t>
            </a:r>
            <a:r>
              <a:rPr lang="fr-FR" sz="1200" b="1" i="1" dirty="0" err="1" smtClean="0"/>
              <a:t>Ravetta</a:t>
            </a:r>
            <a:r>
              <a:rPr lang="fr-FR" sz="1200" b="1" i="1" dirty="0" smtClean="0"/>
              <a:t> (QUALAIR), M. Delmotte et al (ICOS-Fr)</a:t>
            </a:r>
            <a:endParaRPr lang="fr-FR" sz="1200" b="1" i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122104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PHOTOS_03042015\Camera1\20150402_124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7" y="1586928"/>
            <a:ext cx="1215175" cy="10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776515" y="6434519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22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67498" y="1268760"/>
            <a:ext cx="274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PhD </a:t>
            </a:r>
            <a:r>
              <a:rPr lang="fr-FR" sz="1600" b="1" dirty="0" err="1" smtClean="0"/>
              <a:t>work</a:t>
            </a:r>
            <a:r>
              <a:rPr lang="fr-FR" sz="1600" b="1" dirty="0" smtClean="0"/>
              <a:t> of </a:t>
            </a:r>
            <a:r>
              <a:rPr lang="fr-FR" sz="1600" b="1" dirty="0"/>
              <a:t>Lamia </a:t>
            </a:r>
            <a:r>
              <a:rPr lang="fr-FR" sz="1600" b="1" dirty="0" err="1"/>
              <a:t>Ammoura</a:t>
            </a:r>
            <a:r>
              <a:rPr lang="fr-FR" sz="1600" b="1" dirty="0"/>
              <a:t>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7585" y="488285"/>
            <a:ext cx="799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30000" dirty="0" smtClean="0">
                <a:solidFill>
                  <a:srgbClr val="FF0000"/>
                </a:solidFill>
              </a:rPr>
              <a:t>        </a:t>
            </a:r>
            <a:r>
              <a:rPr lang="fr-FR" sz="1400" b="1" i="1" dirty="0" smtClean="0">
                <a:solidFill>
                  <a:srgbClr val="FF0000"/>
                </a:solidFill>
              </a:rPr>
              <a:t>Jussieu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Fall</a:t>
            </a:r>
            <a:r>
              <a:rPr lang="fr-FR" sz="1400" b="1" i="1" dirty="0" smtClean="0">
                <a:solidFill>
                  <a:srgbClr val="FF0000"/>
                </a:solidFill>
              </a:rPr>
              <a:t> 2013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campaign</a:t>
            </a:r>
            <a:r>
              <a:rPr lang="fr-FR" sz="1400" b="1" i="1" dirty="0" smtClean="0">
                <a:solidFill>
                  <a:srgbClr val="FF0000"/>
                </a:solidFill>
              </a:rPr>
              <a:t> (Multi-CO</a:t>
            </a:r>
            <a:r>
              <a:rPr lang="fr-FR" sz="1400" b="1" i="1" baseline="-25000" dirty="0" smtClean="0">
                <a:solidFill>
                  <a:srgbClr val="FF0000"/>
                </a:solidFill>
              </a:rPr>
              <a:t>2</a:t>
            </a:r>
            <a:r>
              <a:rPr lang="fr-FR" sz="1400" b="1" i="1" dirty="0" smtClean="0">
                <a:solidFill>
                  <a:srgbClr val="FF0000"/>
                </a:solidFill>
              </a:rPr>
              <a:t>, PI)</a:t>
            </a:r>
            <a:endParaRPr lang="fr-FR" sz="1100" b="1" i="1" dirty="0">
              <a:solidFill>
                <a:srgbClr val="FF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331640" y="1556792"/>
            <a:ext cx="6480720" cy="3485831"/>
            <a:chOff x="1465019" y="1798720"/>
            <a:chExt cx="6718018" cy="376172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019" y="1798720"/>
              <a:ext cx="6718018" cy="368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cteur droit avec flèche 16"/>
            <p:cNvCxnSpPr/>
            <p:nvPr/>
          </p:nvCxnSpPr>
          <p:spPr>
            <a:xfrm flipV="1">
              <a:off x="3635896" y="5347669"/>
              <a:ext cx="0" cy="212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5868144" y="5347669"/>
              <a:ext cx="0" cy="212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29730" y="116632"/>
            <a:ext cx="8480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ctr"/>
            <a:r>
              <a:rPr lang="fr-FR" sz="1600" b="1" dirty="0" err="1" smtClean="0"/>
              <a:t>Characterizing</a:t>
            </a:r>
            <a:r>
              <a:rPr lang="fr-FR" sz="1600" b="1" dirty="0" smtClean="0"/>
              <a:t> </a:t>
            </a:r>
            <a:r>
              <a:rPr lang="fr-FR" sz="1600" b="1" dirty="0"/>
              <a:t>the </a:t>
            </a:r>
            <a:r>
              <a:rPr lang="fr-FR" sz="1600" b="1" dirty="0" err="1"/>
              <a:t>atmospheric</a:t>
            </a:r>
            <a:r>
              <a:rPr lang="fr-FR" sz="1600" b="1" dirty="0"/>
              <a:t> </a:t>
            </a:r>
            <a:r>
              <a:rPr lang="fr-FR" sz="1600" b="1" dirty="0" smtClean="0"/>
              <a:t>CO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-COV </a:t>
            </a:r>
            <a:r>
              <a:rPr lang="fr-FR" sz="1600" b="1" dirty="0"/>
              <a:t>ratios </a:t>
            </a:r>
            <a:r>
              <a:rPr lang="fr-FR" sz="1600" b="1" u="sng" dirty="0"/>
              <a:t>in the Paris open </a:t>
            </a:r>
            <a:r>
              <a:rPr lang="fr-FR" sz="1600" b="1" u="sng" dirty="0" err="1"/>
              <a:t>atmosphere</a:t>
            </a:r>
            <a:endParaRPr lang="fr-FR" sz="1600" b="1" u="sng" dirty="0"/>
          </a:p>
        </p:txBody>
      </p:sp>
      <p:sp>
        <p:nvSpPr>
          <p:cNvPr id="21" name="Espace réservé du pied de page 44"/>
          <p:cNvSpPr>
            <a:spLocks noGrp="1"/>
          </p:cNvSpPr>
          <p:nvPr>
            <p:ph type="ftr" sz="quarter" idx="11"/>
          </p:nvPr>
        </p:nvSpPr>
        <p:spPr>
          <a:xfrm>
            <a:off x="3291112" y="6542767"/>
            <a:ext cx="2895600" cy="365125"/>
          </a:xfrm>
        </p:spPr>
        <p:txBody>
          <a:bodyPr/>
          <a:lstStyle/>
          <a:p>
            <a:r>
              <a:rPr lang="fr-FR" dirty="0" smtClean="0"/>
              <a:t>Irène </a:t>
            </a:r>
            <a:r>
              <a:rPr lang="fr-FR" dirty="0" err="1" smtClean="0"/>
              <a:t>Xueref</a:t>
            </a:r>
            <a:r>
              <a:rPr lang="fr-FR" dirty="0" smtClean="0"/>
              <a:t>-Remy - HDR - 22 </a:t>
            </a:r>
            <a:r>
              <a:rPr lang="fr-FR" dirty="0" err="1" smtClean="0"/>
              <a:t>June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5229200"/>
            <a:ext cx="8903826" cy="1310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r-FR" sz="1600" b="1" dirty="0" smtClean="0"/>
              <a:t>Main </a:t>
            </a:r>
            <a:r>
              <a:rPr lang="fr-FR" sz="1600" b="1" dirty="0" err="1" smtClean="0"/>
              <a:t>results</a:t>
            </a:r>
            <a:r>
              <a:rPr lang="fr-FR" sz="1600" b="1" dirty="0" smtClean="0"/>
              <a:t> (extra-slide </a:t>
            </a:r>
            <a:r>
              <a:rPr lang="fr-FR" sz="1600" b="1" dirty="0" err="1" smtClean="0"/>
              <a:t>available</a:t>
            </a:r>
            <a:r>
              <a:rPr lang="fr-FR" sz="1600" b="1" dirty="0" smtClean="0"/>
              <a:t>) :</a:t>
            </a: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q"/>
            </a:pPr>
            <a:r>
              <a:rPr lang="fr-FR" sz="1400" dirty="0" err="1" smtClean="0"/>
              <a:t>Remarkably</a:t>
            </a:r>
            <a:r>
              <a:rPr lang="fr-FR" sz="1400" dirty="0" smtClean="0"/>
              <a:t>, </a:t>
            </a:r>
            <a:r>
              <a:rPr lang="fr-FR" sz="1400" dirty="0" err="1" smtClean="0"/>
              <a:t>very</a:t>
            </a:r>
            <a:r>
              <a:rPr lang="fr-FR" sz="1400" dirty="0" smtClean="0"/>
              <a:t> stable </a:t>
            </a:r>
            <a:r>
              <a:rPr lang="fr-FR" sz="1400" dirty="0" smtClean="0">
                <a:latin typeface="Symbol" panose="05050102010706020507" pitchFamily="18" charset="2"/>
              </a:rPr>
              <a:t>D</a:t>
            </a:r>
            <a:r>
              <a:rPr lang="fr-FR" sz="1400" dirty="0" smtClean="0"/>
              <a:t>VOC/</a:t>
            </a:r>
            <a:r>
              <a:rPr lang="fr-FR" sz="1400" dirty="0" smtClean="0">
                <a:latin typeface="Symbol" panose="05050102010706020507" pitchFamily="18" charset="2"/>
              </a:rPr>
              <a:t>D</a:t>
            </a:r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 ratios at </a:t>
            </a:r>
            <a:r>
              <a:rPr lang="fr-FR" sz="1400" dirty="0" err="1" smtClean="0"/>
              <a:t>low</a:t>
            </a:r>
            <a:r>
              <a:rPr lang="fr-FR" sz="1400" dirty="0" smtClean="0"/>
              <a:t> speed </a:t>
            </a:r>
            <a:r>
              <a:rPr lang="fr-FR" sz="1400" dirty="0" err="1" smtClean="0"/>
              <a:t>turning</a:t>
            </a:r>
            <a:r>
              <a:rPr lang="fr-FR" sz="1400" dirty="0" smtClean="0"/>
              <a:t> </a:t>
            </a:r>
            <a:r>
              <a:rPr lang="fr-FR" sz="1400" dirty="0" err="1" smtClean="0"/>
              <a:t>winds</a:t>
            </a:r>
            <a:r>
              <a:rPr lang="fr-FR" sz="1400" dirty="0" smtClean="0"/>
              <a:t> =&gt; </a:t>
            </a:r>
            <a:r>
              <a:rPr lang="fr-FR" sz="1400" b="1" dirty="0" err="1" smtClean="0"/>
              <a:t>atmospheric</a:t>
            </a:r>
            <a:r>
              <a:rPr lang="fr-FR" sz="1400" b="1" dirty="0" smtClean="0"/>
              <a:t> </a:t>
            </a:r>
            <a:r>
              <a:rPr lang="fr-FR" sz="1400" b="1" u="sng" dirty="0" smtClean="0"/>
              <a:t>signatures of Paris </a:t>
            </a:r>
            <a:r>
              <a:rPr lang="fr-FR" sz="1400" b="1" u="sng" dirty="0" err="1" smtClean="0"/>
              <a:t>emissions</a:t>
            </a:r>
            <a:endParaRPr lang="fr-FR" sz="1400" b="1" u="sng" dirty="0" smtClean="0"/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q"/>
            </a:pPr>
            <a:r>
              <a:rPr lang="fr-FR" sz="1400" dirty="0" smtClean="0"/>
              <a:t>Identification of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</a:t>
            </a:r>
            <a:r>
              <a:rPr lang="fr-FR" sz="1400" dirty="0" err="1" smtClean="0"/>
              <a:t>VOCs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superimposed</a:t>
            </a:r>
            <a:r>
              <a:rPr lang="fr-FR" sz="1400" dirty="0" smtClean="0"/>
              <a:t> combustion sources =&gt; </a:t>
            </a:r>
            <a:r>
              <a:rPr lang="fr-FR" sz="1400" dirty="0" err="1" smtClean="0"/>
              <a:t>need</a:t>
            </a:r>
            <a:r>
              <a:rPr lang="fr-FR" sz="1400" dirty="0" smtClean="0"/>
              <a:t> more </a:t>
            </a:r>
            <a:r>
              <a:rPr lang="fr-FR" sz="1400" dirty="0" err="1" smtClean="0"/>
              <a:t>work</a:t>
            </a:r>
            <a:r>
              <a:rPr lang="fr-FR" sz="1400" dirty="0" smtClean="0"/>
              <a:t> on VOC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 (PMF…)</a:t>
            </a: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Symbol" panose="05050102010706020507" pitchFamily="18" charset="2"/>
              </a:rPr>
              <a:t>D</a:t>
            </a:r>
            <a:r>
              <a:rPr lang="fr-FR" sz="1400" dirty="0" smtClean="0"/>
              <a:t>CO/</a:t>
            </a:r>
            <a:r>
              <a:rPr lang="fr-FR" sz="1400" dirty="0" smtClean="0">
                <a:latin typeface="Symbol" panose="05050102010706020507" pitchFamily="18" charset="2"/>
              </a:rPr>
              <a:t>D</a:t>
            </a:r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 ratio </a:t>
            </a:r>
            <a:r>
              <a:rPr lang="fr-FR" sz="1400" dirty="0" err="1" smtClean="0"/>
              <a:t>seasonal</a:t>
            </a:r>
            <a:r>
              <a:rPr lang="fr-FR" sz="1400" dirty="0" smtClean="0"/>
              <a:t> cycle in </a:t>
            </a:r>
            <a:r>
              <a:rPr lang="fr-FR" sz="1400" dirty="0" err="1" smtClean="0"/>
              <a:t>disagreement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AIRPARIF </a:t>
            </a:r>
            <a:r>
              <a:rPr lang="fr-FR" sz="1400" dirty="0" err="1" smtClean="0"/>
              <a:t>inventory</a:t>
            </a:r>
            <a:r>
              <a:rPr lang="fr-FR" sz="1400" dirty="0" smtClean="0"/>
              <a:t>: </a:t>
            </a:r>
            <a:endParaRPr lang="fr-FR" sz="1400" dirty="0"/>
          </a:p>
          <a:p>
            <a:pPr>
              <a:lnSpc>
                <a:spcPts val="1900"/>
              </a:lnSpc>
            </a:pPr>
            <a:r>
              <a:rPr lang="fr-FR" sz="1400" dirty="0"/>
              <a:t> </a:t>
            </a:r>
            <a:r>
              <a:rPr lang="fr-FR" sz="1400" dirty="0" smtClean="0"/>
              <a:t>          </a:t>
            </a:r>
            <a:r>
              <a:rPr lang="fr-FR" sz="1400" i="1" dirty="0" err="1" smtClean="0"/>
              <a:t>Wrong</a:t>
            </a:r>
            <a:r>
              <a:rPr lang="fr-FR" sz="1400" i="1" dirty="0" smtClean="0"/>
              <a:t> ratio for </a:t>
            </a:r>
            <a:r>
              <a:rPr lang="fr-FR" sz="1400" i="1" dirty="0" err="1" smtClean="0"/>
              <a:t>heating</a:t>
            </a:r>
            <a:r>
              <a:rPr lang="fr-FR" sz="1400" i="1" dirty="0" smtClean="0"/>
              <a:t>? </a:t>
            </a:r>
            <a:r>
              <a:rPr lang="fr-FR" sz="1400" i="1" dirty="0" err="1" smtClean="0"/>
              <a:t>Unknown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wood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burning</a:t>
            </a:r>
            <a:r>
              <a:rPr lang="fr-FR" sz="1400" i="1" dirty="0" smtClean="0"/>
              <a:t> CO</a:t>
            </a:r>
            <a:r>
              <a:rPr lang="fr-FR" sz="1400" i="1" baseline="-25000" dirty="0" smtClean="0"/>
              <a:t>2</a:t>
            </a:r>
            <a:r>
              <a:rPr lang="fr-FR" sz="1400" i="1" dirty="0" smtClean="0"/>
              <a:t> source in Paris ? </a:t>
            </a:r>
            <a:r>
              <a:rPr lang="fr-FR" sz="1400" i="1" dirty="0" err="1"/>
              <a:t>Wrong</a:t>
            </a:r>
            <a:r>
              <a:rPr lang="fr-FR" sz="1400" i="1" dirty="0"/>
              <a:t> </a:t>
            </a:r>
            <a:r>
              <a:rPr lang="fr-FR" sz="1400" i="1" dirty="0" err="1"/>
              <a:t>airmass</a:t>
            </a:r>
            <a:r>
              <a:rPr lang="fr-FR" sz="1400" i="1" dirty="0"/>
              <a:t> </a:t>
            </a:r>
            <a:r>
              <a:rPr lang="fr-FR" sz="1400" i="1" dirty="0" err="1" smtClean="0"/>
              <a:t>footprint</a:t>
            </a:r>
            <a:r>
              <a:rPr lang="fr-FR" sz="1400" i="1" dirty="0" smtClean="0"/>
              <a:t>?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826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23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2623" y="4005064"/>
            <a:ext cx="86698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PERSPECTIVES</a:t>
            </a:r>
          </a:p>
          <a:p>
            <a:pPr marL="285750" lvl="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prstClr val="black"/>
                </a:solidFill>
              </a:rPr>
              <a:t>More </a:t>
            </a:r>
            <a:r>
              <a:rPr lang="fr-FR" sz="1400" dirty="0" err="1">
                <a:solidFill>
                  <a:prstClr val="black"/>
                </a:solidFill>
              </a:rPr>
              <a:t>work</a:t>
            </a:r>
            <a:r>
              <a:rPr lang="fr-FR" sz="1400" dirty="0">
                <a:solidFill>
                  <a:prstClr val="black"/>
                </a:solidFill>
              </a:rPr>
              <a:t> must </a:t>
            </a:r>
            <a:r>
              <a:rPr lang="fr-FR" sz="1400" dirty="0" err="1">
                <a:solidFill>
                  <a:prstClr val="black"/>
                </a:solidFill>
              </a:rPr>
              <a:t>be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carried</a:t>
            </a:r>
            <a:r>
              <a:rPr lang="fr-FR" sz="1400" dirty="0">
                <a:solidFill>
                  <a:prstClr val="black"/>
                </a:solidFill>
              </a:rPr>
              <a:t> on </a:t>
            </a:r>
            <a:r>
              <a:rPr lang="fr-FR" sz="1400" dirty="0" err="1">
                <a:solidFill>
                  <a:prstClr val="black"/>
                </a:solidFill>
              </a:rPr>
              <a:t>characterizing</a:t>
            </a:r>
            <a:r>
              <a:rPr lang="fr-FR" sz="1400" dirty="0">
                <a:solidFill>
                  <a:prstClr val="black"/>
                </a:solidFill>
              </a:rPr>
              <a:t> and </a:t>
            </a:r>
            <a:r>
              <a:rPr lang="fr-FR" sz="1400" dirty="0" err="1">
                <a:solidFill>
                  <a:prstClr val="black"/>
                </a:solidFill>
              </a:rPr>
              <a:t>modeling</a:t>
            </a:r>
            <a:r>
              <a:rPr lang="fr-FR" sz="1400" dirty="0">
                <a:solidFill>
                  <a:prstClr val="black"/>
                </a:solidFill>
              </a:rPr>
              <a:t> vertical transport </a:t>
            </a:r>
            <a:r>
              <a:rPr lang="fr-FR" sz="1400" dirty="0" err="1">
                <a:solidFill>
                  <a:prstClr val="black"/>
                </a:solidFill>
              </a:rPr>
              <a:t>above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urbanized</a:t>
            </a:r>
            <a:r>
              <a:rPr lang="fr-FR" sz="1400" dirty="0" smtClean="0">
                <a:solidFill>
                  <a:prstClr val="black"/>
                </a:solidFill>
              </a:rPr>
              <a:t> areas.</a:t>
            </a:r>
            <a:endParaRPr lang="fr-FR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prstClr val="black"/>
                </a:solidFill>
              </a:rPr>
              <a:t>Small </a:t>
            </a:r>
            <a:r>
              <a:rPr lang="fr-FR" sz="1400" dirty="0" err="1">
                <a:solidFill>
                  <a:prstClr val="black"/>
                </a:solidFill>
              </a:rPr>
              <a:t>scale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modeling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could</a:t>
            </a:r>
            <a:r>
              <a:rPr lang="fr-FR" sz="1400" dirty="0">
                <a:solidFill>
                  <a:prstClr val="black"/>
                </a:solidFill>
              </a:rPr>
              <a:t> help to </a:t>
            </a:r>
            <a:r>
              <a:rPr lang="fr-FR" sz="1400" dirty="0" err="1">
                <a:solidFill>
                  <a:prstClr val="black"/>
                </a:solidFill>
              </a:rPr>
              <a:t>assess</a:t>
            </a:r>
            <a:r>
              <a:rPr lang="fr-FR" sz="1400" dirty="0">
                <a:solidFill>
                  <a:prstClr val="black"/>
                </a:solidFill>
              </a:rPr>
              <a:t> the </a:t>
            </a:r>
            <a:r>
              <a:rPr lang="fr-FR" sz="1400" dirty="0" err="1">
                <a:solidFill>
                  <a:prstClr val="black"/>
                </a:solidFill>
              </a:rPr>
              <a:t>role</a:t>
            </a:r>
            <a:r>
              <a:rPr lang="fr-FR" sz="1400" dirty="0">
                <a:solidFill>
                  <a:prstClr val="black"/>
                </a:solidFill>
              </a:rPr>
              <a:t> of fine </a:t>
            </a:r>
            <a:r>
              <a:rPr lang="fr-FR" sz="1400" dirty="0" err="1">
                <a:solidFill>
                  <a:prstClr val="black"/>
                </a:solidFill>
              </a:rPr>
              <a:t>processes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like</a:t>
            </a:r>
            <a:r>
              <a:rPr lang="fr-FR" sz="1400" dirty="0">
                <a:solidFill>
                  <a:prstClr val="black"/>
                </a:solidFill>
              </a:rPr>
              <a:t> turbulence on </a:t>
            </a:r>
            <a:r>
              <a:rPr lang="fr-FR" sz="1400" dirty="0" err="1">
                <a:solidFill>
                  <a:prstClr val="black"/>
                </a:solidFill>
              </a:rPr>
              <a:t>urban</a:t>
            </a:r>
            <a:r>
              <a:rPr lang="fr-FR" sz="1400" dirty="0">
                <a:solidFill>
                  <a:prstClr val="black"/>
                </a:solidFill>
              </a:rPr>
              <a:t> CO</a:t>
            </a:r>
            <a:r>
              <a:rPr lang="fr-FR" sz="1400" baseline="-25000" dirty="0">
                <a:solidFill>
                  <a:prstClr val="black"/>
                </a:solidFill>
              </a:rPr>
              <a:t>2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variability</a:t>
            </a:r>
            <a:r>
              <a:rPr lang="fr-FR" sz="14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baseline="30000" dirty="0" smtClean="0"/>
              <a:t>14</a:t>
            </a:r>
            <a:r>
              <a:rPr lang="fr-FR" sz="1400" dirty="0" smtClean="0"/>
              <a:t>C </a:t>
            </a:r>
            <a:r>
              <a:rPr lang="fr-FR" sz="1400" dirty="0" err="1" smtClean="0"/>
              <a:t>remains</a:t>
            </a:r>
            <a:r>
              <a:rPr lang="fr-FR" sz="1400" dirty="0" smtClean="0"/>
              <a:t> </a:t>
            </a:r>
            <a:r>
              <a:rPr lang="fr-FR" sz="1400" dirty="0" err="1"/>
              <a:t>today</a:t>
            </a:r>
            <a:r>
              <a:rPr lang="fr-FR" sz="1400" dirty="0"/>
              <a:t> the </a:t>
            </a:r>
            <a:r>
              <a:rPr lang="fr-FR" sz="1400" dirty="0" smtClean="0"/>
              <a:t>best </a:t>
            </a:r>
            <a:r>
              <a:rPr lang="fr-FR" sz="1400" dirty="0" err="1" smtClean="0"/>
              <a:t>tool</a:t>
            </a:r>
            <a:r>
              <a:rPr lang="fr-FR" sz="1400" dirty="0" smtClean="0"/>
              <a:t> </a:t>
            </a:r>
            <a:r>
              <a:rPr lang="fr-FR" sz="1400" dirty="0"/>
              <a:t>to </a:t>
            </a:r>
            <a:r>
              <a:rPr lang="fr-FR" sz="1400" dirty="0" err="1"/>
              <a:t>separate</a:t>
            </a:r>
            <a:r>
              <a:rPr lang="fr-FR" sz="1400" dirty="0"/>
              <a:t> </a:t>
            </a:r>
            <a:r>
              <a:rPr lang="fr-FR" sz="1400" dirty="0" err="1"/>
              <a:t>biospheric</a:t>
            </a:r>
            <a:r>
              <a:rPr lang="fr-FR" sz="1400" dirty="0"/>
              <a:t> fluxes vs FF </a:t>
            </a:r>
            <a:r>
              <a:rPr lang="fr-FR" sz="1400" dirty="0" err="1" smtClean="0"/>
              <a:t>emissions</a:t>
            </a:r>
            <a:r>
              <a:rPr lang="fr-FR" sz="1400" dirty="0" smtClean="0"/>
              <a:t> </a:t>
            </a:r>
            <a:r>
              <a:rPr lang="fr-FR" sz="1400" dirty="0" err="1" smtClean="0"/>
              <a:t>signals</a:t>
            </a:r>
            <a:r>
              <a:rPr lang="fr-FR" sz="1400" dirty="0" smtClean="0"/>
              <a:t> in </a:t>
            </a:r>
            <a:r>
              <a:rPr lang="fr-FR" sz="1400" dirty="0"/>
              <a:t>the CO</a:t>
            </a:r>
            <a:r>
              <a:rPr lang="fr-FR" sz="1400" baseline="-25000" dirty="0"/>
              <a:t>2</a:t>
            </a:r>
            <a:r>
              <a:rPr lang="fr-FR" sz="1400" dirty="0"/>
              <a:t> </a:t>
            </a:r>
            <a:r>
              <a:rPr lang="fr-FR" sz="1400" dirty="0" err="1"/>
              <a:t>urban</a:t>
            </a:r>
            <a:r>
              <a:rPr lang="fr-FR" sz="1400" dirty="0"/>
              <a:t> plume.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latin typeface="Symbol" panose="05050102010706020507" pitchFamily="18" charset="2"/>
              </a:rPr>
              <a:t>d</a:t>
            </a:r>
            <a:r>
              <a:rPr lang="fr-FR" sz="1400" baseline="30000" dirty="0"/>
              <a:t>13</a:t>
            </a:r>
            <a:r>
              <a:rPr lang="fr-FR" sz="1400" dirty="0"/>
              <a:t>C signatures must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</a:t>
            </a:r>
            <a:r>
              <a:rPr lang="fr-FR" sz="1400" dirty="0" err="1"/>
              <a:t>characterized</a:t>
            </a:r>
            <a:r>
              <a:rPr lang="fr-FR" sz="1400" dirty="0"/>
              <a:t>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dedicated</a:t>
            </a:r>
            <a:r>
              <a:rPr lang="fr-FR" sz="1400" dirty="0"/>
              <a:t> </a:t>
            </a:r>
            <a:r>
              <a:rPr lang="fr-FR" sz="1400" dirty="0" err="1"/>
              <a:t>studies</a:t>
            </a:r>
            <a:r>
              <a:rPr lang="fr-FR" sz="1400" dirty="0"/>
              <a:t> on </a:t>
            </a:r>
            <a:r>
              <a:rPr lang="fr-FR" sz="1400" dirty="0" err="1"/>
              <a:t>fossil</a:t>
            </a:r>
            <a:r>
              <a:rPr lang="fr-FR" sz="1400" dirty="0"/>
              <a:t> </a:t>
            </a:r>
            <a:r>
              <a:rPr lang="fr-FR" sz="1400" dirty="0" smtClean="0"/>
              <a:t>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 sources &amp; on the </a:t>
            </a:r>
            <a:r>
              <a:rPr lang="fr-FR" sz="1400" dirty="0" err="1" smtClean="0"/>
              <a:t>biosphere</a:t>
            </a:r>
            <a:r>
              <a:rPr lang="fr-FR" sz="1400" dirty="0"/>
              <a:t>.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/>
              <a:t>The multi-</a:t>
            </a:r>
            <a:r>
              <a:rPr lang="fr-FR" sz="1400" dirty="0" err="1"/>
              <a:t>species</a:t>
            </a:r>
            <a:r>
              <a:rPr lang="fr-FR" sz="1400" dirty="0"/>
              <a:t> </a:t>
            </a:r>
            <a:r>
              <a:rPr lang="fr-FR" sz="1400" dirty="0" err="1"/>
              <a:t>approach</a:t>
            </a:r>
            <a:r>
              <a:rPr lang="fr-FR" sz="1400" dirty="0"/>
              <a:t> </a:t>
            </a:r>
            <a:r>
              <a:rPr lang="fr-FR" sz="1400" dirty="0" err="1"/>
              <a:t>will</a:t>
            </a:r>
            <a:r>
              <a:rPr lang="fr-FR" sz="1400" dirty="0"/>
              <a:t> gain by </a:t>
            </a:r>
            <a:r>
              <a:rPr lang="fr-FR" sz="1400" dirty="0" err="1"/>
              <a:t>combining</a:t>
            </a:r>
            <a:r>
              <a:rPr lang="fr-FR" sz="1400" dirty="0"/>
              <a:t> isotopes, </a:t>
            </a:r>
            <a:r>
              <a:rPr lang="fr-FR" sz="1400" dirty="0" err="1"/>
              <a:t>VOCs</a:t>
            </a:r>
            <a:r>
              <a:rPr lang="fr-FR" sz="1400" dirty="0"/>
              <a:t> and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tracers</a:t>
            </a:r>
            <a:r>
              <a:rPr lang="fr-FR" sz="1400" dirty="0"/>
              <a:t> of combustion </a:t>
            </a:r>
            <a:r>
              <a:rPr lang="fr-FR" sz="1400" dirty="0" smtClean="0"/>
              <a:t>(ex. BC).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323528" y="1628800"/>
            <a:ext cx="856895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URBAN SCALE</a:t>
            </a:r>
            <a:endParaRPr lang="fr-FR" sz="140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 err="1"/>
              <a:t>Very</a:t>
            </a:r>
            <a:r>
              <a:rPr lang="fr-FR" sz="1400" dirty="0"/>
              <a:t> </a:t>
            </a:r>
            <a:r>
              <a:rPr lang="fr-FR" sz="1400" dirty="0" err="1"/>
              <a:t>novative</a:t>
            </a:r>
            <a:r>
              <a:rPr lang="fr-FR" sz="1400" dirty="0"/>
              <a:t> </a:t>
            </a:r>
            <a:r>
              <a:rPr lang="fr-FR" sz="1400" dirty="0" err="1"/>
              <a:t>results</a:t>
            </a:r>
            <a:r>
              <a:rPr lang="fr-FR" sz="1400" dirty="0"/>
              <a:t> </a:t>
            </a:r>
            <a:r>
              <a:rPr lang="fr-FR" sz="1400" dirty="0" err="1" smtClean="0"/>
              <a:t>were</a:t>
            </a:r>
            <a:r>
              <a:rPr lang="fr-FR" sz="1400" dirty="0" smtClean="0"/>
              <a:t> </a:t>
            </a:r>
            <a:r>
              <a:rPr lang="fr-FR" sz="1400" dirty="0" err="1" smtClean="0"/>
              <a:t>gathered</a:t>
            </a:r>
            <a:r>
              <a:rPr lang="fr-FR" sz="1400" dirty="0" smtClean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atmospheric</a:t>
            </a:r>
            <a:r>
              <a:rPr lang="fr-FR" sz="1400" dirty="0"/>
              <a:t> </a:t>
            </a:r>
            <a:r>
              <a:rPr lang="fr-FR" sz="1400" dirty="0" err="1"/>
              <a:t>approaches</a:t>
            </a:r>
            <a:r>
              <a:rPr lang="fr-FR" sz="1400" dirty="0"/>
              <a:t> to </a:t>
            </a:r>
            <a:r>
              <a:rPr lang="fr-FR" sz="1400" dirty="0" err="1" smtClean="0"/>
              <a:t>better</a:t>
            </a:r>
            <a:r>
              <a:rPr lang="fr-FR" sz="1400" dirty="0" smtClean="0"/>
              <a:t> </a:t>
            </a:r>
            <a:r>
              <a:rPr lang="fr-FR" sz="1400" dirty="0" err="1" smtClean="0"/>
              <a:t>assess</a:t>
            </a:r>
            <a:r>
              <a:rPr lang="fr-FR" sz="1400" dirty="0" smtClean="0"/>
              <a:t> :</a:t>
            </a:r>
          </a:p>
          <a:p>
            <a:pPr marL="990600" lvl="1" indent="-180975" algn="just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fr-FR" sz="1400" dirty="0"/>
              <a:t> </a:t>
            </a:r>
            <a:r>
              <a:rPr lang="fr-FR" sz="1400" dirty="0" smtClean="0"/>
              <a:t>The </a:t>
            </a:r>
            <a:r>
              <a:rPr lang="fr-FR" sz="1400" dirty="0" err="1" smtClean="0"/>
              <a:t>uncertainties</a:t>
            </a:r>
            <a:r>
              <a:rPr lang="fr-FR" sz="1400" dirty="0" smtClean="0"/>
              <a:t> of 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 </a:t>
            </a:r>
            <a:r>
              <a:rPr lang="fr-FR" sz="1400" dirty="0" err="1" smtClean="0"/>
              <a:t>bottom</a:t>
            </a:r>
            <a:r>
              <a:rPr lang="fr-FR" sz="1400" dirty="0" smtClean="0"/>
              <a:t>-up </a:t>
            </a:r>
            <a:r>
              <a:rPr lang="fr-FR" sz="1400" dirty="0" err="1" smtClean="0"/>
              <a:t>emission</a:t>
            </a:r>
            <a:r>
              <a:rPr lang="fr-FR" sz="1400" dirty="0" smtClean="0"/>
              <a:t> </a:t>
            </a:r>
            <a:r>
              <a:rPr lang="fr-FR" sz="1400" dirty="0"/>
              <a:t>inventories </a:t>
            </a:r>
          </a:p>
          <a:p>
            <a:pPr marL="990600" lvl="1" indent="-180975" algn="just">
              <a:lnSpc>
                <a:spcPts val="2100"/>
              </a:lnSpc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fr-FR" sz="1400" dirty="0" smtClean="0"/>
              <a:t>The </a:t>
            </a:r>
            <a:r>
              <a:rPr lang="fr-FR" sz="1400" dirty="0" err="1" smtClean="0"/>
              <a:t>coupling</a:t>
            </a:r>
            <a:r>
              <a:rPr lang="fr-FR" sz="1400" dirty="0" smtClean="0"/>
              <a:t>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atmospheric</a:t>
            </a:r>
            <a:r>
              <a:rPr lang="fr-FR" sz="1400" dirty="0" smtClean="0"/>
              <a:t> </a:t>
            </a:r>
            <a:r>
              <a:rPr lang="fr-FR" sz="1400" dirty="0"/>
              <a:t>transport </a:t>
            </a:r>
            <a:r>
              <a:rPr lang="fr-FR" sz="1400" dirty="0" err="1" smtClean="0"/>
              <a:t>processes</a:t>
            </a:r>
            <a:r>
              <a:rPr lang="fr-FR" sz="1400" dirty="0" smtClean="0"/>
              <a:t> and </a:t>
            </a:r>
            <a:r>
              <a:rPr lang="fr-FR" sz="1400" dirty="0"/>
              <a:t>CO</a:t>
            </a:r>
            <a:r>
              <a:rPr lang="fr-FR" sz="1400" baseline="-25000" dirty="0"/>
              <a:t>2</a:t>
            </a:r>
            <a:r>
              <a:rPr lang="fr-FR" sz="1400" dirty="0"/>
              <a:t> </a:t>
            </a:r>
            <a:r>
              <a:rPr lang="fr-FR" sz="1400" dirty="0" smtClean="0"/>
              <a:t>(ex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  <a:r>
              <a:rPr lang="fr-FR" sz="1400" dirty="0"/>
              <a:t>advection, ABL </a:t>
            </a:r>
            <a:r>
              <a:rPr lang="fr-FR" sz="1400" dirty="0" err="1"/>
              <a:t>height</a:t>
            </a:r>
            <a:r>
              <a:rPr lang="fr-FR" sz="1400" dirty="0"/>
              <a:t> </a:t>
            </a:r>
            <a:r>
              <a:rPr lang="fr-FR" sz="1400" dirty="0" err="1"/>
              <a:t>dynamics</a:t>
            </a:r>
            <a:r>
              <a:rPr lang="fr-FR" sz="1400" dirty="0"/>
              <a:t>).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 err="1"/>
              <a:t>Lessons</a:t>
            </a:r>
            <a:r>
              <a:rPr lang="fr-FR" sz="1400" dirty="0"/>
              <a:t> </a:t>
            </a:r>
            <a:r>
              <a:rPr lang="fr-FR" sz="1400" dirty="0" err="1" smtClean="0"/>
              <a:t>were</a:t>
            </a:r>
            <a:r>
              <a:rPr lang="fr-FR" sz="1400" dirty="0" smtClean="0"/>
              <a:t> </a:t>
            </a:r>
            <a:r>
              <a:rPr lang="fr-FR" sz="1400" dirty="0" err="1" smtClean="0"/>
              <a:t>learned</a:t>
            </a:r>
            <a:r>
              <a:rPr lang="fr-FR" sz="1400" dirty="0" smtClean="0"/>
              <a:t> </a:t>
            </a:r>
            <a:r>
              <a:rPr lang="fr-FR" sz="1400" dirty="0"/>
              <a:t>about </a:t>
            </a:r>
            <a:r>
              <a:rPr lang="fr-FR" sz="1400" dirty="0" err="1"/>
              <a:t>urban</a:t>
            </a:r>
            <a:r>
              <a:rPr lang="fr-FR" sz="1400" dirty="0"/>
              <a:t> CO</a:t>
            </a:r>
            <a:r>
              <a:rPr lang="fr-FR" sz="1400" baseline="-25000" dirty="0"/>
              <a:t>2</a:t>
            </a:r>
            <a:r>
              <a:rPr lang="fr-FR" sz="1400" dirty="0"/>
              <a:t> network design </a:t>
            </a:r>
            <a:r>
              <a:rPr lang="fr-FR" sz="1400" dirty="0" err="1"/>
              <a:t>useful</a:t>
            </a:r>
            <a:r>
              <a:rPr lang="fr-FR" sz="1400" dirty="0"/>
              <a:t> for the </a:t>
            </a:r>
            <a:r>
              <a:rPr lang="fr-FR" sz="1400" dirty="0" err="1"/>
              <a:t>growing</a:t>
            </a:r>
            <a:r>
              <a:rPr lang="fr-FR" sz="1400" dirty="0"/>
              <a:t> </a:t>
            </a:r>
            <a:r>
              <a:rPr lang="fr-FR" sz="1400" dirty="0" err="1"/>
              <a:t>urban</a:t>
            </a:r>
            <a:r>
              <a:rPr lang="fr-FR" sz="1400" dirty="0"/>
              <a:t> </a:t>
            </a:r>
            <a:r>
              <a:rPr lang="fr-FR" sz="1400" dirty="0" err="1"/>
              <a:t>research</a:t>
            </a:r>
            <a:r>
              <a:rPr lang="fr-FR" sz="1400" dirty="0"/>
              <a:t> </a:t>
            </a:r>
            <a:r>
              <a:rPr lang="fr-FR" sz="1400" dirty="0" err="1" smtClean="0"/>
              <a:t>community</a:t>
            </a:r>
            <a:endParaRPr lang="fr-FR" sz="1400" dirty="0" smtClean="0"/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r-FR" sz="1400" dirty="0" err="1" smtClean="0"/>
              <a:t>Demonstration</a:t>
            </a:r>
            <a:r>
              <a:rPr lang="fr-FR" sz="1400" dirty="0" smtClean="0"/>
              <a:t>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given</a:t>
            </a:r>
            <a:r>
              <a:rPr lang="fr-FR" sz="1400" dirty="0" smtClean="0"/>
              <a:t> on a </a:t>
            </a:r>
            <a:r>
              <a:rPr lang="fr-FR" sz="1400" dirty="0" err="1"/>
              <a:t>potential</a:t>
            </a:r>
            <a:r>
              <a:rPr lang="fr-FR" sz="1400" dirty="0"/>
              <a:t> of </a:t>
            </a:r>
            <a:r>
              <a:rPr lang="fr-FR" sz="1400" dirty="0" err="1" smtClean="0"/>
              <a:t>atmospheric</a:t>
            </a:r>
            <a:r>
              <a:rPr lang="fr-FR" sz="1400" dirty="0" smtClean="0"/>
              <a:t> VOC/CO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 ratios to </a:t>
            </a:r>
            <a:r>
              <a:rPr lang="fr-FR" sz="1400" dirty="0" err="1" smtClean="0"/>
              <a:t>infer</a:t>
            </a:r>
            <a:r>
              <a:rPr lang="fr-FR" sz="1400" dirty="0" smtClean="0"/>
              <a:t> the </a:t>
            </a:r>
            <a:r>
              <a:rPr lang="fr-FR" sz="1400" dirty="0" err="1" smtClean="0"/>
              <a:t>role</a:t>
            </a:r>
            <a:r>
              <a:rPr lang="fr-FR" sz="1400" dirty="0" smtClean="0"/>
              <a:t> of </a:t>
            </a:r>
            <a:r>
              <a:rPr lang="fr-FR" sz="1400" dirty="0" err="1" smtClean="0"/>
              <a:t>emission</a:t>
            </a:r>
            <a:r>
              <a:rPr lang="fr-FR" sz="1400" dirty="0" smtClean="0"/>
              <a:t> </a:t>
            </a:r>
            <a:r>
              <a:rPr lang="fr-FR" sz="1400" dirty="0" err="1"/>
              <a:t>sectors</a:t>
            </a:r>
            <a:r>
              <a:rPr lang="fr-FR" sz="1400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Conclusions/ perspectives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92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34025" y="523413"/>
            <a:ext cx="6938375" cy="4273739"/>
            <a:chOff x="1630120" y="3084923"/>
            <a:chExt cx="5966216" cy="377307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8" y="3212976"/>
              <a:ext cx="5894208" cy="364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630120" y="3084923"/>
              <a:ext cx="1189182" cy="1208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2200" y="3212977"/>
              <a:ext cx="1189182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66" y="1328022"/>
            <a:ext cx="1337022" cy="12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1949"/>
            <a:ext cx="1277057" cy="11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14455"/>
            <a:ext cx="920117" cy="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3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1520" y="683404"/>
            <a:ext cx="869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The </a:t>
            </a:r>
            <a:r>
              <a:rPr lang="fr-FR" b="1" dirty="0" err="1" smtClean="0"/>
              <a:t>carbon</a:t>
            </a:r>
            <a:r>
              <a:rPr lang="fr-FR" b="1" dirty="0" smtClean="0"/>
              <a:t> budget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highly</a:t>
            </a:r>
            <a:r>
              <a:rPr lang="fr-FR" b="1" dirty="0" smtClean="0"/>
              <a:t> </a:t>
            </a:r>
            <a:r>
              <a:rPr lang="fr-FR" b="1" dirty="0" err="1" smtClean="0"/>
              <a:t>uncertain</a:t>
            </a:r>
            <a:r>
              <a:rPr lang="fr-FR" b="1" dirty="0" smtClean="0"/>
              <a:t> at the continental, </a:t>
            </a:r>
            <a:r>
              <a:rPr lang="fr-FR" b="1" dirty="0" err="1" smtClean="0"/>
              <a:t>regional</a:t>
            </a:r>
            <a:r>
              <a:rPr lang="fr-FR" b="1" dirty="0" smtClean="0"/>
              <a:t> and local </a:t>
            </a:r>
            <a:r>
              <a:rPr lang="fr-FR" b="1" dirty="0" err="1" smtClean="0"/>
              <a:t>urban</a:t>
            </a:r>
            <a:r>
              <a:rPr lang="fr-FR" b="1" dirty="0" smtClean="0"/>
              <a:t> </a:t>
            </a:r>
            <a:r>
              <a:rPr lang="fr-FR" b="1" dirty="0" err="1" smtClean="0"/>
              <a:t>scales</a:t>
            </a:r>
            <a:endParaRPr lang="fr-FR" b="1" dirty="0" smtClean="0"/>
          </a:p>
        </p:txBody>
      </p:sp>
      <p:sp>
        <p:nvSpPr>
          <p:cNvPr id="37" name="ZoneTexte 36"/>
          <p:cNvSpPr txBox="1"/>
          <p:nvPr/>
        </p:nvSpPr>
        <p:spPr>
          <a:xfrm>
            <a:off x="2339752" y="1484784"/>
            <a:ext cx="377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Source : LSCE, ICOS-Fr and ICOS-ATC teams</a:t>
            </a:r>
            <a:endParaRPr lang="fr-FR" sz="1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5359762"/>
            <a:ext cx="898029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fr-FR" sz="1600" dirty="0" smtClean="0"/>
              <a:t>High </a:t>
            </a:r>
            <a:r>
              <a:rPr lang="fr-FR" sz="1600" dirty="0" err="1" smtClean="0"/>
              <a:t>spatio-temporal</a:t>
            </a:r>
            <a:r>
              <a:rPr lang="fr-FR" sz="1600" dirty="0" smtClean="0"/>
              <a:t> </a:t>
            </a:r>
            <a:r>
              <a:rPr lang="fr-FR" sz="1600" dirty="0" err="1" smtClean="0"/>
              <a:t>atmospheric</a:t>
            </a:r>
            <a:r>
              <a:rPr lang="fr-FR" sz="1600" dirty="0" smtClean="0"/>
              <a:t> 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 </a:t>
            </a:r>
            <a:r>
              <a:rPr lang="fr-FR" sz="1600" dirty="0" err="1" smtClean="0"/>
              <a:t>variability</a:t>
            </a:r>
            <a:r>
              <a:rPr lang="fr-FR" sz="1600" dirty="0" smtClean="0"/>
              <a:t>, </a:t>
            </a:r>
            <a:r>
              <a:rPr lang="fr-FR" sz="1600" dirty="0" err="1" smtClean="0"/>
              <a:t>mostly</a:t>
            </a:r>
            <a:r>
              <a:rPr lang="fr-FR" sz="1600" dirty="0" smtClean="0"/>
              <a:t> over continents.</a:t>
            </a:r>
          </a:p>
          <a:p>
            <a:pPr marL="355600" indent="-355600">
              <a:lnSpc>
                <a:spcPts val="2500"/>
              </a:lnSpc>
              <a:buFont typeface="Wingdings" panose="05000000000000000000" pitchFamily="2" charset="2"/>
              <a:buChar char="q"/>
            </a:pPr>
            <a:r>
              <a:rPr lang="fr-FR" sz="1600" dirty="0" err="1" smtClean="0"/>
              <a:t>Reflects</a:t>
            </a:r>
            <a:r>
              <a:rPr lang="fr-FR" sz="1600" dirty="0" smtClean="0"/>
              <a:t> the </a:t>
            </a:r>
            <a:r>
              <a:rPr lang="fr-FR" sz="1600" dirty="0" err="1" smtClean="0"/>
              <a:t>variability</a:t>
            </a:r>
            <a:r>
              <a:rPr lang="fr-FR" sz="1600" dirty="0" smtClean="0"/>
              <a:t> of the 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 fluxes </a:t>
            </a:r>
            <a:r>
              <a:rPr lang="fr-FR" sz="1600" dirty="0" err="1" smtClean="0"/>
              <a:t>exchanged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the </a:t>
            </a:r>
            <a:r>
              <a:rPr lang="fr-FR" sz="1600" dirty="0" err="1" smtClean="0"/>
              <a:t>Earth</a:t>
            </a:r>
            <a:r>
              <a:rPr lang="fr-FR" sz="1600" dirty="0" smtClean="0"/>
              <a:t> surfaces and the </a:t>
            </a:r>
            <a:r>
              <a:rPr lang="fr-FR" sz="1600" dirty="0" err="1" smtClean="0"/>
              <a:t>atmosphere</a:t>
            </a:r>
            <a:r>
              <a:rPr lang="fr-FR" sz="1600" dirty="0" smtClean="0"/>
              <a:t>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63688" y="35414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Understanding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carbon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cycle at the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Anthropocene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era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79512" y="-26181"/>
            <a:ext cx="8784976" cy="50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2-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Scientific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</a:rPr>
              <a:t>context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and objectives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94827" y="2892521"/>
            <a:ext cx="32134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Atmospheric</a:t>
            </a:r>
            <a:r>
              <a:rPr lang="fr-FR" sz="1400" b="1" dirty="0" smtClean="0"/>
              <a:t> 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concentration (ppm)</a:t>
            </a:r>
            <a:endParaRPr lang="fr-F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747886"/>
            <a:ext cx="997479" cy="18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444208" y="2557353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u="sng" dirty="0" smtClean="0">
                <a:solidFill>
                  <a:srgbClr val="FF0000"/>
                </a:solidFill>
              </a:rPr>
              <a:t>2009</a:t>
            </a:r>
          </a:p>
          <a:p>
            <a:pPr algn="ctr"/>
            <a:r>
              <a:rPr lang="fr-FR" sz="1500" dirty="0">
                <a:solidFill>
                  <a:srgbClr val="FF0000"/>
                </a:solidFill>
              </a:rPr>
              <a:t> </a:t>
            </a:r>
            <a:r>
              <a:rPr lang="fr-FR" sz="1500" dirty="0" smtClean="0">
                <a:solidFill>
                  <a:srgbClr val="FF0000"/>
                </a:solidFill>
              </a:rPr>
              <a:t>Paris</a:t>
            </a:r>
            <a:endParaRPr lang="fr-FR" sz="1500" dirty="0">
              <a:solidFill>
                <a:srgbClr val="FF0000"/>
              </a:solidFill>
            </a:endParaRPr>
          </a:p>
          <a:p>
            <a:pPr algn="ctr"/>
            <a:r>
              <a:rPr lang="fr-FR" sz="1500" dirty="0" smtClean="0"/>
              <a:t>ANR blanc CO</a:t>
            </a:r>
            <a:r>
              <a:rPr lang="fr-FR" sz="1500" baseline="-25000" dirty="0" smtClean="0"/>
              <a:t>2</a:t>
            </a:r>
            <a:r>
              <a:rPr lang="fr-FR" sz="1500" dirty="0" smtClean="0"/>
              <a:t>-MEGAPARIS </a:t>
            </a:r>
          </a:p>
          <a:p>
            <a:pPr algn="ctr"/>
            <a:r>
              <a:rPr lang="fr-FR" sz="1500" dirty="0" smtClean="0"/>
              <a:t>(PI: I. </a:t>
            </a:r>
            <a:r>
              <a:rPr lang="fr-FR" sz="1500" dirty="0" err="1" smtClean="0"/>
              <a:t>Xueref</a:t>
            </a:r>
            <a:r>
              <a:rPr lang="fr-FR" sz="1500" dirty="0" smtClean="0"/>
              <a:t>-Remy)</a:t>
            </a:r>
            <a:endParaRPr lang="fr-FR" sz="15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07504" y="980728"/>
            <a:ext cx="9049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fr-FR" sz="1400" b="1" dirty="0" err="1" smtClean="0">
                <a:solidFill>
                  <a:schemeClr val="accent1"/>
                </a:solidFill>
              </a:rPr>
              <a:t>Urbanized</a:t>
            </a:r>
            <a:r>
              <a:rPr lang="fr-FR" sz="1400" b="1" dirty="0" smtClean="0">
                <a:solidFill>
                  <a:schemeClr val="accent1"/>
                </a:solidFill>
              </a:rPr>
              <a:t> and </a:t>
            </a:r>
            <a:r>
              <a:rPr lang="fr-FR" sz="1400" b="1" dirty="0" err="1" smtClean="0">
                <a:solidFill>
                  <a:schemeClr val="accent1"/>
                </a:solidFill>
              </a:rPr>
              <a:t>industrialized</a:t>
            </a:r>
            <a:r>
              <a:rPr lang="fr-FR" sz="1400" b="1" dirty="0" smtClean="0">
                <a:solidFill>
                  <a:schemeClr val="accent1"/>
                </a:solidFill>
              </a:rPr>
              <a:t> areas (</a:t>
            </a:r>
            <a:r>
              <a:rPr lang="fr-FR" sz="1400" b="1" dirty="0" err="1" smtClean="0">
                <a:solidFill>
                  <a:schemeClr val="accent1"/>
                </a:solidFill>
              </a:rPr>
              <a:t>UIAs</a:t>
            </a:r>
            <a:r>
              <a:rPr lang="fr-FR" sz="1400" b="1" dirty="0" smtClean="0">
                <a:solidFill>
                  <a:schemeClr val="accent1"/>
                </a:solidFill>
              </a:rPr>
              <a:t>) = more </a:t>
            </a:r>
            <a:r>
              <a:rPr lang="fr-FR" sz="1400" b="1" dirty="0" err="1" smtClean="0">
                <a:solidFill>
                  <a:schemeClr val="accent1"/>
                </a:solidFill>
              </a:rPr>
              <a:t>than</a:t>
            </a:r>
            <a:r>
              <a:rPr lang="fr-FR" sz="1400" b="1" dirty="0" smtClean="0">
                <a:solidFill>
                  <a:schemeClr val="accent1"/>
                </a:solidFill>
              </a:rPr>
              <a:t> 70% of CO</a:t>
            </a:r>
            <a:r>
              <a:rPr lang="fr-FR" sz="1400" b="1" baseline="-25000" dirty="0" smtClean="0">
                <a:solidFill>
                  <a:schemeClr val="accent1"/>
                </a:solidFill>
              </a:rPr>
              <a:t>2FF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emissions</a:t>
            </a:r>
            <a:r>
              <a:rPr lang="fr-FR" sz="1400" b="1" dirty="0">
                <a:solidFill>
                  <a:schemeClr val="accent1"/>
                </a:solidFill>
              </a:rPr>
              <a:t>.</a:t>
            </a:r>
            <a:endParaRPr lang="fr-FR" sz="1400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fr-FR" sz="1400" b="1" dirty="0" err="1" smtClean="0">
                <a:solidFill>
                  <a:schemeClr val="accent1"/>
                </a:solidFill>
              </a:rPr>
              <a:t>UIAs</a:t>
            </a:r>
            <a:r>
              <a:rPr lang="fr-FR" sz="1400" b="1" dirty="0" smtClean="0">
                <a:solidFill>
                  <a:schemeClr val="accent1"/>
                </a:solidFill>
              </a:rPr>
              <a:t>’ inventories </a:t>
            </a:r>
            <a:r>
              <a:rPr lang="fr-FR" sz="1400" b="1" dirty="0" err="1" smtClean="0">
                <a:solidFill>
                  <a:schemeClr val="accent1"/>
                </a:solidFill>
              </a:rPr>
              <a:t>uncertain</a:t>
            </a:r>
            <a:r>
              <a:rPr lang="fr-FR" sz="1400" b="1" dirty="0" smtClean="0">
                <a:solidFill>
                  <a:schemeClr val="accent1"/>
                </a:solidFill>
              </a:rPr>
              <a:t> =&gt; </a:t>
            </a:r>
            <a:r>
              <a:rPr lang="fr-FR" sz="1400" b="1" dirty="0" err="1" smtClean="0">
                <a:solidFill>
                  <a:schemeClr val="accent1"/>
                </a:solidFill>
              </a:rPr>
              <a:t>need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independent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verification</a:t>
            </a:r>
            <a:r>
              <a:rPr lang="fr-FR" sz="1400" b="1" dirty="0" smtClean="0">
                <a:solidFill>
                  <a:schemeClr val="accent1"/>
                </a:solidFill>
              </a:rPr>
              <a:t>: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this</a:t>
            </a:r>
            <a:r>
              <a:rPr lang="fr-FR" sz="1400" b="1" u="sng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can</a:t>
            </a:r>
            <a:r>
              <a:rPr lang="fr-FR" sz="1400" b="1" u="sng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be</a:t>
            </a:r>
            <a:r>
              <a:rPr lang="fr-FR" sz="1400" b="1" u="sng" dirty="0" smtClean="0">
                <a:solidFill>
                  <a:srgbClr val="FF0000"/>
                </a:solidFill>
              </a:rPr>
              <a:t> down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through</a:t>
            </a:r>
            <a:r>
              <a:rPr lang="fr-FR" sz="1400" b="1" u="sng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atmospheric</a:t>
            </a:r>
            <a:r>
              <a:rPr lang="fr-FR" sz="1400" b="1" u="sng" dirty="0" smtClean="0">
                <a:solidFill>
                  <a:srgbClr val="FF0000"/>
                </a:solidFill>
              </a:rPr>
              <a:t> </a:t>
            </a:r>
            <a:r>
              <a:rPr lang="fr-FR" sz="1400" b="1" u="sng" dirty="0" err="1" smtClean="0">
                <a:solidFill>
                  <a:srgbClr val="FF0000"/>
                </a:solidFill>
              </a:rPr>
              <a:t>approaches</a:t>
            </a:r>
            <a:r>
              <a:rPr lang="fr-FR" sz="1400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fr-FR" sz="1400" b="1" dirty="0" smtClean="0">
                <a:solidFill>
                  <a:schemeClr val="accent1"/>
                </a:solidFill>
              </a:rPr>
              <a:t>Major socio-</a:t>
            </a:r>
            <a:r>
              <a:rPr lang="fr-FR" sz="1400" b="1" dirty="0" err="1" smtClean="0">
                <a:solidFill>
                  <a:schemeClr val="accent1"/>
                </a:solidFill>
              </a:rPr>
              <a:t>political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stakes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chemeClr val="accent1"/>
                </a:solidFill>
              </a:rPr>
              <a:t>(</a:t>
            </a:r>
            <a:r>
              <a:rPr lang="fr-FR" sz="1400" b="1" dirty="0" err="1" smtClean="0">
                <a:solidFill>
                  <a:schemeClr val="accent1"/>
                </a:solidFill>
              </a:rPr>
              <a:t>Cities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Climate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Energy</a:t>
            </a:r>
            <a:r>
              <a:rPr lang="fr-FR" sz="1400" b="1" dirty="0" smtClean="0">
                <a:solidFill>
                  <a:schemeClr val="accent1"/>
                </a:solidFill>
              </a:rPr>
              <a:t> Plans).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6840" y="5445224"/>
            <a:ext cx="20611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2010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Indianapolis</a:t>
            </a:r>
          </a:p>
          <a:p>
            <a:pPr algn="ctr"/>
            <a:r>
              <a:rPr lang="fr-FR" sz="1400" dirty="0" smtClean="0"/>
              <a:t>NIST INFLUX 2010</a:t>
            </a:r>
            <a:endParaRPr lang="fr-FR" sz="1400" dirty="0"/>
          </a:p>
          <a:p>
            <a:pPr algn="ctr"/>
            <a:r>
              <a:rPr lang="fr-FR" sz="1600" dirty="0" smtClean="0"/>
              <a:t>(</a:t>
            </a:r>
            <a:r>
              <a:rPr lang="fr-FR" sz="1600" dirty="0"/>
              <a:t>PI: Paul </a:t>
            </a:r>
            <a:r>
              <a:rPr lang="fr-FR" sz="1600" dirty="0" err="1"/>
              <a:t>Shepson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-149523" y="3050957"/>
            <a:ext cx="2057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2010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Los Angeles</a:t>
            </a:r>
          </a:p>
          <a:p>
            <a:pPr algn="ctr"/>
            <a:r>
              <a:rPr lang="fr-FR" sz="1400" dirty="0" smtClean="0"/>
              <a:t>NASA MEGACITIES </a:t>
            </a:r>
          </a:p>
          <a:p>
            <a:pPr algn="ctr"/>
            <a:r>
              <a:rPr lang="fr-FR" sz="1400" dirty="0" smtClean="0"/>
              <a:t>(</a:t>
            </a:r>
            <a:r>
              <a:rPr lang="fr-FR" sz="1400" dirty="0"/>
              <a:t>PI: R. Duren)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547665" y="2204864"/>
            <a:ext cx="5472608" cy="3240360"/>
            <a:chOff x="2357505" y="1975387"/>
            <a:chExt cx="4506130" cy="2973486"/>
          </a:xfrm>
        </p:grpSpPr>
        <p:grpSp>
          <p:nvGrpSpPr>
            <p:cNvPr id="52" name="Groupe 51"/>
            <p:cNvGrpSpPr/>
            <p:nvPr/>
          </p:nvGrpSpPr>
          <p:grpSpPr>
            <a:xfrm>
              <a:off x="2357505" y="1975387"/>
              <a:ext cx="4506130" cy="2973486"/>
              <a:chOff x="2757419" y="1751292"/>
              <a:chExt cx="4683197" cy="2811029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2979660" y="1751292"/>
                <a:ext cx="3967987" cy="2505182"/>
                <a:chOff x="56552" y="405656"/>
                <a:chExt cx="5869726" cy="2220603"/>
              </a:xfrm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56552" y="405656"/>
                  <a:ext cx="5869726" cy="2220603"/>
                  <a:chOff x="56552" y="405656"/>
                  <a:chExt cx="5869726" cy="2220603"/>
                </a:xfrm>
              </p:grpSpPr>
              <p:pic>
                <p:nvPicPr>
                  <p:cNvPr id="13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52" y="405656"/>
                    <a:ext cx="5869726" cy="2220603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4040" y="2326693"/>
                    <a:ext cx="760575" cy="277671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688" y="1745585"/>
                  <a:ext cx="939687" cy="8606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26" name="Connecteur droit avec flèche 25"/>
              <p:cNvCxnSpPr/>
              <p:nvPr/>
            </p:nvCxnSpPr>
            <p:spPr>
              <a:xfrm flipH="1">
                <a:off x="4051459" y="2571176"/>
                <a:ext cx="3112" cy="1991146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5081131" y="2361345"/>
                <a:ext cx="2359485" cy="15331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avec flèche 4"/>
              <p:cNvCxnSpPr/>
              <p:nvPr/>
            </p:nvCxnSpPr>
            <p:spPr>
              <a:xfrm flipH="1" flipV="1">
                <a:off x="2757419" y="2617529"/>
                <a:ext cx="801072" cy="1495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Ellipse 2"/>
            <p:cNvSpPr/>
            <p:nvPr/>
          </p:nvSpPr>
          <p:spPr>
            <a:xfrm>
              <a:off x="3128289" y="2842655"/>
              <a:ext cx="168927" cy="101225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82B79-0009-400D-87AA-2691B7456AB1}" type="slidenum">
              <a:rPr lang="fr-FR" smtClean="0"/>
              <a:t>4</a:t>
            </a:fld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2987824" y="2996952"/>
            <a:ext cx="205159" cy="11031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4067944" y="2852936"/>
            <a:ext cx="205159" cy="11031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539552" y="268362"/>
            <a:ext cx="79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international </a:t>
            </a:r>
            <a:r>
              <a:rPr lang="fr-FR" b="1" dirty="0" err="1" smtClean="0"/>
              <a:t>context</a:t>
            </a:r>
            <a:r>
              <a:rPr lang="fr-FR" b="1" dirty="0" smtClean="0"/>
              <a:t> in 2009-2010 : focus on CO</a:t>
            </a:r>
            <a:r>
              <a:rPr lang="fr-FR" b="1" baseline="-25000" dirty="0" smtClean="0"/>
              <a:t>2</a:t>
            </a:r>
            <a:r>
              <a:rPr lang="fr-FR" b="1" dirty="0" smtClean="0"/>
              <a:t> </a:t>
            </a:r>
            <a:r>
              <a:rPr lang="fr-FR" b="1" dirty="0" err="1" smtClean="0"/>
              <a:t>emissions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megacities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12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47864" y="3841303"/>
            <a:ext cx="3024336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83968" y="4620840"/>
            <a:ext cx="3168352" cy="307777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347864" y="4221088"/>
            <a:ext cx="3024336" cy="3077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411760" y="3429000"/>
            <a:ext cx="2160240" cy="340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3049215"/>
            <a:ext cx="396044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55786"/>
            <a:ext cx="7992888" cy="1301006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2000" b="1" dirty="0" smtClean="0"/>
              <a:t>Du développement d’un réseau d’observation régional </a:t>
            </a:r>
            <a:br>
              <a:rPr lang="fr-FR" sz="2000" b="1" dirty="0" smtClean="0"/>
            </a:br>
            <a:r>
              <a:rPr lang="fr-FR" sz="2000" b="1" dirty="0" smtClean="0"/>
              <a:t>pour étudier le panache de CO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parisien et l’inventaire d’émissions total</a:t>
            </a:r>
            <a:br>
              <a:rPr lang="fr-FR" sz="2000" b="1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à une approche multi-espèces 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pour identifier les secteurs d’émissions de CO</a:t>
            </a:r>
            <a:r>
              <a:rPr lang="fr-FR" sz="20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2000" b="1" dirty="0" smtClean="0">
                <a:solidFill>
                  <a:srgbClr val="0070C0"/>
                </a:solidFill>
              </a:rPr>
              <a:t> en IDF</a:t>
            </a:r>
            <a:endParaRPr lang="fr-FR" sz="2000" b="1" dirty="0">
              <a:solidFill>
                <a:srgbClr val="0070C0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67544" y="2780928"/>
            <a:ext cx="77048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1560" y="3049215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-MEGAPARIS (ANR blanc, PI)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411760" y="346151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ASTRE (CG Essonne, PI)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47864" y="4240833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 MULTI-CO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(IPSL, PI) 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83968" y="4633391"/>
            <a:ext cx="288032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parisien (Ville de Paris, PI)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5713511"/>
            <a:ext cx="3600400" cy="307777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La Plateforme OCAPI (IPSL)</a:t>
            </a: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240114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2009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588224" y="24208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2016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339752" y="244063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2011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244063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2012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7944" y="24208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2013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860032" y="24208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2014</a:t>
            </a:r>
            <a:endParaRPr lang="fr-FR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724128" y="24208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2015</a:t>
            </a:r>
            <a:endParaRPr lang="fr-FR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475656" y="24208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2010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380312" y="24208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2017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347864" y="3841303"/>
            <a:ext cx="2952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300" b="1" dirty="0" smtClean="0"/>
              <a:t> CARBOCOUNT-CITY </a:t>
            </a:r>
            <a:r>
              <a:rPr lang="fr-FR" sz="1400" b="1" dirty="0" smtClean="0"/>
              <a:t>(KIC Clim, PI adj.)</a:t>
            </a:r>
            <a:endParaRPr lang="fr-FR" sz="1400" b="1" dirty="0"/>
          </a:p>
        </p:txBody>
      </p:sp>
      <p:sp>
        <p:nvSpPr>
          <p:cNvPr id="25" name="Double flèche verticale 24"/>
          <p:cNvSpPr/>
          <p:nvPr/>
        </p:nvSpPr>
        <p:spPr>
          <a:xfrm>
            <a:off x="5674978" y="5093168"/>
            <a:ext cx="242316" cy="496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2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1" y="5593"/>
            <a:ext cx="8604447" cy="543087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100"/>
              </a:lnSpc>
              <a:buFont typeface="Wingdings" panose="05000000000000000000" pitchFamily="2" charset="2"/>
              <a:buChar char="v"/>
            </a:pPr>
            <a:r>
              <a:rPr lang="fr-FR" sz="1800" b="1" dirty="0" smtClean="0"/>
              <a:t>Question 1: How </a:t>
            </a:r>
            <a:r>
              <a:rPr lang="fr-FR" sz="1800" b="1" dirty="0" err="1" smtClean="0"/>
              <a:t>uncertain</a:t>
            </a:r>
            <a:r>
              <a:rPr lang="fr-FR" sz="1800" b="1" dirty="0" smtClean="0"/>
              <a:t> are the Paris </a:t>
            </a:r>
            <a:r>
              <a:rPr lang="fr-FR" sz="1800" b="1" dirty="0" err="1" smtClean="0"/>
              <a:t>region</a:t>
            </a:r>
            <a:r>
              <a:rPr lang="fr-FR" sz="1800" b="1" dirty="0" smtClean="0"/>
              <a:t> CO</a:t>
            </a:r>
            <a:r>
              <a:rPr lang="fr-FR" sz="1800" b="1" baseline="-25000" dirty="0" smtClean="0"/>
              <a:t>2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emission</a:t>
            </a:r>
            <a:r>
              <a:rPr lang="fr-FR" sz="1800" b="1" dirty="0" smtClean="0"/>
              <a:t> inventories?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4" name="Image 3" descr="log_co2-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44624"/>
            <a:ext cx="864095" cy="713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577" y="4438106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32240" y="6399956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4253" y="908720"/>
            <a:ext cx="77841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Postdoc</a:t>
            </a:r>
            <a:r>
              <a:rPr lang="fr-FR" sz="1400" b="1" dirty="0" smtClean="0"/>
              <a:t>. Elsa Dieudonné (2011-2012)</a:t>
            </a:r>
          </a:p>
          <a:p>
            <a:pPr algn="ctr"/>
            <a:r>
              <a:rPr lang="fr-FR" sz="1300" i="1" dirty="0" smtClean="0"/>
              <a:t>Dieudonné et al, AGU 2013 ; Dieudonné et al, CO</a:t>
            </a:r>
            <a:r>
              <a:rPr lang="fr-FR" sz="1300" i="1" baseline="-25000" dirty="0" smtClean="0"/>
              <a:t>2</a:t>
            </a:r>
            <a:r>
              <a:rPr lang="fr-FR" sz="1300" i="1" dirty="0" smtClean="0"/>
              <a:t>-MP report, 2012 ; Dieudonné et al, in </a:t>
            </a:r>
            <a:r>
              <a:rPr lang="fr-FR" sz="1300" i="1" dirty="0" err="1" smtClean="0"/>
              <a:t>prep</a:t>
            </a:r>
            <a:r>
              <a:rPr lang="fr-FR" sz="1300" i="1" dirty="0" smtClean="0"/>
              <a:t>)</a:t>
            </a:r>
            <a:endParaRPr lang="fr-FR" sz="1300" i="1" dirty="0"/>
          </a:p>
        </p:txBody>
      </p:sp>
      <p:sp>
        <p:nvSpPr>
          <p:cNvPr id="9409" name="ZoneTexte 9408"/>
          <p:cNvSpPr txBox="1"/>
          <p:nvPr/>
        </p:nvSpPr>
        <p:spPr>
          <a:xfrm>
            <a:off x="611560" y="6012577"/>
            <a:ext cx="77048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=&gt; </a:t>
            </a:r>
            <a:r>
              <a:rPr lang="fr-FR" sz="1600" b="1" dirty="0" err="1" smtClean="0"/>
              <a:t>We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need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develop</a:t>
            </a:r>
            <a:r>
              <a:rPr lang="fr-FR" sz="1600" b="1" dirty="0" smtClean="0"/>
              <a:t> </a:t>
            </a:r>
            <a:r>
              <a:rPr lang="fr-FR" sz="1600" b="1" dirty="0"/>
              <a:t> </a:t>
            </a:r>
            <a:r>
              <a:rPr lang="fr-FR" sz="1600" b="1" dirty="0" err="1" smtClean="0"/>
              <a:t>atmospheric</a:t>
            </a:r>
            <a:r>
              <a:rPr lang="fr-FR" sz="1600" b="1" dirty="0" smtClean="0"/>
              <a:t>  « top-down » </a:t>
            </a:r>
            <a:r>
              <a:rPr lang="fr-FR" sz="1600" b="1" dirty="0" err="1" smtClean="0"/>
              <a:t>approaches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assess</a:t>
            </a:r>
            <a:r>
              <a:rPr lang="fr-FR" sz="1600" b="1" dirty="0" smtClean="0"/>
              <a:t> the Paris </a:t>
            </a:r>
            <a:r>
              <a:rPr lang="fr-FR" sz="1600" b="1" dirty="0" err="1" smtClean="0"/>
              <a:t>megacity</a:t>
            </a:r>
            <a:r>
              <a:rPr lang="fr-FR" sz="1600" b="1" dirty="0" smtClean="0"/>
              <a:t> CO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emissions</a:t>
            </a:r>
            <a:r>
              <a:rPr lang="fr-FR" sz="1600" b="1" dirty="0" smtClean="0"/>
              <a:t> inventories </a:t>
            </a:r>
            <a:r>
              <a:rPr lang="fr-FR" sz="1600" b="1" dirty="0" err="1" smtClean="0"/>
              <a:t>independently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sp>
        <p:nvSpPr>
          <p:cNvPr id="9411" name="Rectangle 9410"/>
          <p:cNvSpPr/>
          <p:nvPr/>
        </p:nvSpPr>
        <p:spPr>
          <a:xfrm>
            <a:off x="179512" y="5482099"/>
            <a:ext cx="88569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sz="1400" dirty="0" smtClean="0"/>
              <a:t>A </a:t>
            </a:r>
            <a:r>
              <a:rPr lang="fr-FR" sz="1400" dirty="0" err="1" smtClean="0"/>
              <a:t>detailed</a:t>
            </a:r>
            <a:r>
              <a:rPr lang="fr-FR" sz="1400" dirty="0" smtClean="0"/>
              <a:t> </a:t>
            </a:r>
            <a:r>
              <a:rPr lang="fr-FR" sz="1400" dirty="0" err="1" smtClean="0"/>
              <a:t>study</a:t>
            </a:r>
            <a:r>
              <a:rPr lang="fr-FR" sz="1400" dirty="0" smtClean="0"/>
              <a:t> (spatial and temporal fine </a:t>
            </a:r>
            <a:r>
              <a:rPr lang="fr-FR" sz="1400" dirty="0" err="1" smtClean="0"/>
              <a:t>scales</a:t>
            </a:r>
            <a:r>
              <a:rPr lang="fr-FR" sz="1400" dirty="0" smtClean="0"/>
              <a:t>)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found</a:t>
            </a:r>
            <a:r>
              <a:rPr lang="fr-FR" sz="1400" dirty="0" smtClean="0"/>
              <a:t> in Dieudonné et al, CO2-MP report, 2012.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4758701" y="2977207"/>
            <a:ext cx="370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 err="1" smtClean="0">
                <a:solidFill>
                  <a:srgbClr val="FF0000"/>
                </a:solidFill>
              </a:rPr>
              <a:t>Sectoral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mismatch</a:t>
            </a:r>
            <a:r>
              <a:rPr lang="fr-FR" sz="1400" b="1" dirty="0" smtClean="0">
                <a:solidFill>
                  <a:srgbClr val="FF0000"/>
                </a:solidFill>
              </a:rPr>
              <a:t> (IER-</a:t>
            </a:r>
            <a:r>
              <a:rPr lang="fr-FR" sz="1400" b="1" dirty="0" err="1" smtClean="0">
                <a:solidFill>
                  <a:srgbClr val="FF0000"/>
                </a:solidFill>
              </a:rPr>
              <a:t>AirParif</a:t>
            </a:r>
            <a:r>
              <a:rPr lang="fr-FR" sz="1400" b="1" dirty="0" smtClean="0">
                <a:solidFill>
                  <a:srgbClr val="FF0000"/>
                </a:solidFill>
              </a:rPr>
              <a:t>):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55576" y="2957462"/>
            <a:ext cx="300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 err="1" smtClean="0">
                <a:solidFill>
                  <a:srgbClr val="FF0000"/>
                </a:solidFill>
              </a:rPr>
              <a:t>Differences</a:t>
            </a:r>
            <a:r>
              <a:rPr lang="fr-FR" sz="1400" b="1" dirty="0" smtClean="0">
                <a:solidFill>
                  <a:srgbClr val="FF0000"/>
                </a:solidFill>
              </a:rPr>
              <a:t> on total </a:t>
            </a:r>
            <a:r>
              <a:rPr lang="fr-FR" sz="1400" b="1" dirty="0" err="1" smtClean="0">
                <a:solidFill>
                  <a:srgbClr val="FF0000"/>
                </a:solidFill>
              </a:rPr>
              <a:t>emissions</a:t>
            </a:r>
            <a:r>
              <a:rPr lang="fr-FR" sz="1400" b="1" dirty="0" smtClean="0">
                <a:solidFill>
                  <a:srgbClr val="FF0000"/>
                </a:solidFill>
              </a:rPr>
              <a:t>: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996572" y="3513632"/>
            <a:ext cx="2530822" cy="12208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" indent="-85725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fr-FR" sz="1400" b="1" dirty="0" smtClean="0"/>
              <a:t> </a:t>
            </a:r>
            <a:r>
              <a:rPr lang="fr-FR" sz="1400" b="1" dirty="0" err="1" smtClean="0"/>
              <a:t>Airparif</a:t>
            </a:r>
            <a:r>
              <a:rPr lang="fr-FR" sz="1400" b="1" dirty="0" smtClean="0"/>
              <a:t> (AP):  52.1 MtCO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/</a:t>
            </a:r>
            <a:r>
              <a:rPr lang="fr-FR" sz="1400" b="1" dirty="0" err="1" smtClean="0"/>
              <a:t>yr</a:t>
            </a:r>
            <a:endParaRPr lang="fr-FR" sz="1400" b="1" dirty="0" smtClean="0"/>
          </a:p>
          <a:p>
            <a:pPr marL="85725" indent="-85725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fr-FR" sz="1400" b="1" dirty="0" smtClean="0"/>
              <a:t> IER:                   62.9 MtCO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/</a:t>
            </a:r>
            <a:r>
              <a:rPr lang="fr-FR" sz="1400" b="1" dirty="0" err="1" smtClean="0"/>
              <a:t>yr</a:t>
            </a:r>
            <a:endParaRPr lang="fr-FR" sz="1400" b="1" dirty="0" smtClean="0"/>
          </a:p>
          <a:p>
            <a:pPr marL="285750" indent="-285750" algn="ctr">
              <a:lnSpc>
                <a:spcPts val="2200"/>
              </a:lnSpc>
              <a:buFont typeface="Symbol"/>
              <a:buChar char="Þ"/>
            </a:pPr>
            <a:r>
              <a:rPr lang="fr-FR" sz="1400" b="1" dirty="0" smtClean="0"/>
              <a:t>Relative </a:t>
            </a:r>
            <a:r>
              <a:rPr lang="fr-FR" sz="1400" b="1" dirty="0" err="1" smtClean="0"/>
              <a:t>difference</a:t>
            </a:r>
            <a:r>
              <a:rPr lang="fr-FR" sz="1400" b="1" dirty="0"/>
              <a:t> </a:t>
            </a:r>
            <a:r>
              <a:rPr lang="fr-FR" sz="1400" b="1" dirty="0" smtClean="0"/>
              <a:t>:</a:t>
            </a:r>
            <a:r>
              <a:rPr lang="fr-FR" sz="1400" b="1" dirty="0"/>
              <a:t> </a:t>
            </a:r>
            <a:endParaRPr lang="fr-FR" sz="1400" b="1" dirty="0" smtClean="0"/>
          </a:p>
          <a:p>
            <a:pPr algn="ctr">
              <a:lnSpc>
                <a:spcPts val="2200"/>
              </a:lnSpc>
            </a:pPr>
            <a:r>
              <a:rPr lang="fr-FR" sz="1400" b="1" dirty="0" smtClean="0"/>
              <a:t>20.7 %</a:t>
            </a:r>
            <a:endParaRPr lang="fr-FR" sz="1400" b="1" dirty="0"/>
          </a:p>
        </p:txBody>
      </p:sp>
      <p:sp>
        <p:nvSpPr>
          <p:cNvPr id="9414" name="Rectangle 9413"/>
          <p:cNvSpPr/>
          <p:nvPr/>
        </p:nvSpPr>
        <p:spPr>
          <a:xfrm>
            <a:off x="1291958" y="450664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70C0"/>
                </a:solidFill>
              </a:rPr>
              <a:t>Intercomparison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smtClean="0">
                <a:solidFill>
                  <a:srgbClr val="0070C0"/>
                </a:solidFill>
              </a:rPr>
              <a:t>of AIRPARIF </a:t>
            </a:r>
            <a:r>
              <a:rPr lang="fr-FR" sz="1400" b="1" dirty="0">
                <a:solidFill>
                  <a:srgbClr val="0070C0"/>
                </a:solidFill>
              </a:rPr>
              <a:t>(Paris) and IER (Stuttgart) HR inventories (1x1 km</a:t>
            </a:r>
            <a:r>
              <a:rPr lang="fr-FR" sz="1400" b="1" baseline="30000" dirty="0">
                <a:solidFill>
                  <a:srgbClr val="0070C0"/>
                </a:solidFill>
              </a:rPr>
              <a:t>2</a:t>
            </a:r>
            <a:r>
              <a:rPr lang="fr-FR" sz="1400" b="1" dirty="0">
                <a:solidFill>
                  <a:srgbClr val="0070C0"/>
                </a:solidFill>
              </a:rPr>
              <a:t>, 1h, 2008)</a:t>
            </a:r>
            <a:endParaRPr lang="fr-FR" sz="1400" dirty="0"/>
          </a:p>
        </p:txBody>
      </p:sp>
      <p:grpSp>
        <p:nvGrpSpPr>
          <p:cNvPr id="9419" name="Groupe 9418"/>
          <p:cNvGrpSpPr/>
          <p:nvPr/>
        </p:nvGrpSpPr>
        <p:grpSpPr>
          <a:xfrm>
            <a:off x="4398027" y="3242118"/>
            <a:ext cx="3846381" cy="2347122"/>
            <a:chOff x="5188422" y="3216841"/>
            <a:chExt cx="3432695" cy="2012358"/>
          </a:xfrm>
        </p:grpSpPr>
        <p:grpSp>
          <p:nvGrpSpPr>
            <p:cNvPr id="68" name="Groupe 67"/>
            <p:cNvGrpSpPr/>
            <p:nvPr/>
          </p:nvGrpSpPr>
          <p:grpSpPr>
            <a:xfrm>
              <a:off x="5188422" y="3278525"/>
              <a:ext cx="3210075" cy="1950674"/>
              <a:chOff x="5061465" y="1431193"/>
              <a:chExt cx="3210075" cy="1950674"/>
            </a:xfrm>
          </p:grpSpPr>
          <p:sp>
            <p:nvSpPr>
              <p:cNvPr id="69" name="ZoneTexte 68"/>
              <p:cNvSpPr txBox="1"/>
              <p:nvPr/>
            </p:nvSpPr>
            <p:spPr>
              <a:xfrm rot="16200000">
                <a:off x="4202865" y="2289793"/>
                <a:ext cx="1950674" cy="2334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/>
                  <a:t>Relative </a:t>
                </a:r>
                <a:r>
                  <a:rPr lang="fr-FR" sz="1100" b="1" dirty="0" err="1" smtClean="0"/>
                  <a:t>difference</a:t>
                </a:r>
                <a:r>
                  <a:rPr lang="fr-FR" sz="1100" b="1" dirty="0" smtClean="0"/>
                  <a:t> (%) </a:t>
                </a:r>
              </a:p>
            </p:txBody>
          </p:sp>
          <p:grpSp>
            <p:nvGrpSpPr>
              <p:cNvPr id="70" name="Groupe 69"/>
              <p:cNvGrpSpPr/>
              <p:nvPr/>
            </p:nvGrpSpPr>
            <p:grpSpPr>
              <a:xfrm>
                <a:off x="5264469" y="1523307"/>
                <a:ext cx="3007071" cy="1780094"/>
                <a:chOff x="5264469" y="1523307"/>
                <a:chExt cx="3007071" cy="1780094"/>
              </a:xfrm>
            </p:grpSpPr>
            <p:graphicFrame>
              <p:nvGraphicFramePr>
                <p:cNvPr id="71" name="Graphique 70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08835936"/>
                    </p:ext>
                  </p:extLst>
                </p:nvPr>
              </p:nvGraphicFramePr>
              <p:xfrm>
                <a:off x="5264469" y="1523307"/>
                <a:ext cx="3007071" cy="178009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72" name="ZoneTexte 71"/>
                <p:cNvSpPr txBox="1"/>
                <p:nvPr/>
              </p:nvSpPr>
              <p:spPr>
                <a:xfrm>
                  <a:off x="5645336" y="2290815"/>
                  <a:ext cx="62724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 smtClean="0"/>
                    <a:t>Traffic</a:t>
                  </a:r>
                </a:p>
                <a:p>
                  <a:r>
                    <a:rPr lang="fr-FR" sz="1000" b="1" dirty="0" smtClean="0"/>
                    <a:t>+30.6 %</a:t>
                  </a:r>
                  <a:endParaRPr lang="fr-FR" sz="1000" b="1" dirty="0"/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6143583" y="2434831"/>
                  <a:ext cx="77707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 err="1" smtClean="0"/>
                    <a:t>Residential</a:t>
                  </a:r>
                  <a:endParaRPr lang="fr-FR" sz="1000" b="1" dirty="0" smtClean="0"/>
                </a:p>
                <a:p>
                  <a:r>
                    <a:rPr lang="fr-FR" sz="1000" b="1" dirty="0" smtClean="0"/>
                    <a:t>     -9.3%</a:t>
                  </a:r>
                  <a:endParaRPr lang="fr-FR" sz="1000" b="1" dirty="0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6848645" y="2074791"/>
                  <a:ext cx="649669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err="1" smtClean="0"/>
                    <a:t>Tertiary</a:t>
                  </a:r>
                  <a:endParaRPr lang="fr-FR" sz="1000" b="1" dirty="0" smtClean="0"/>
                </a:p>
                <a:p>
                  <a:pPr algn="ctr"/>
                  <a:r>
                    <a:rPr lang="fr-FR" sz="1000" b="1" dirty="0" smtClean="0"/>
                    <a:t>-62,4 %</a:t>
                  </a:r>
                  <a:endParaRPr lang="fr-FR" sz="1000" b="1" dirty="0"/>
                </a:p>
              </p:txBody>
            </p:sp>
            <p:sp>
              <p:nvSpPr>
                <p:cNvPr id="75" name="ZoneTexte 74"/>
                <p:cNvSpPr txBox="1"/>
                <p:nvPr/>
              </p:nvSpPr>
              <p:spPr>
                <a:xfrm>
                  <a:off x="7352701" y="2330885"/>
                  <a:ext cx="72766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FR" sz="1000" b="1" dirty="0" err="1" smtClean="0"/>
                    <a:t>Industry</a:t>
                  </a:r>
                  <a:endParaRPr lang="fr-FR" sz="1000" b="1" dirty="0" smtClean="0"/>
                </a:p>
                <a:p>
                  <a:pPr algn="r"/>
                  <a:r>
                    <a:rPr lang="fr-FR" sz="1000" b="1" dirty="0" smtClean="0"/>
                    <a:t> + 48.9 %</a:t>
                  </a:r>
                  <a:endParaRPr lang="fr-FR" sz="1000" b="1" dirty="0"/>
                </a:p>
              </p:txBody>
            </p:sp>
          </p:grpSp>
        </p:grpSp>
        <p:sp>
          <p:nvSpPr>
            <p:cNvPr id="9418" name="ZoneTexte 9417"/>
            <p:cNvSpPr txBox="1"/>
            <p:nvPr/>
          </p:nvSpPr>
          <p:spPr>
            <a:xfrm>
              <a:off x="6136333" y="3216841"/>
              <a:ext cx="248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003399"/>
                  </a:solidFill>
                </a:rPr>
                <a:t>(IER-AP)/[1/2x(IER+AP)]</a:t>
              </a:r>
              <a:endParaRPr lang="fr-FR" sz="1200" dirty="0">
                <a:solidFill>
                  <a:srgbClr val="003399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19702" y="1537845"/>
            <a:ext cx="6752698" cy="1276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419702" y="1537842"/>
            <a:ext cx="6824706" cy="1237779"/>
            <a:chOff x="2063794" y="6030806"/>
            <a:chExt cx="6530466" cy="1186272"/>
          </a:xfrm>
        </p:grpSpPr>
        <p:grpSp>
          <p:nvGrpSpPr>
            <p:cNvPr id="26" name="Groupe 25"/>
            <p:cNvGrpSpPr/>
            <p:nvPr/>
          </p:nvGrpSpPr>
          <p:grpSpPr>
            <a:xfrm>
              <a:off x="2063794" y="6048967"/>
              <a:ext cx="6001005" cy="1168111"/>
              <a:chOff x="1809180" y="1520275"/>
              <a:chExt cx="5335258" cy="1373398"/>
            </a:xfrm>
            <a:solidFill>
              <a:schemeClr val="bg1"/>
            </a:solidFill>
          </p:grpSpPr>
          <p:sp>
            <p:nvSpPr>
              <p:cNvPr id="29" name="ZoneTexte 28"/>
              <p:cNvSpPr txBox="1"/>
              <p:nvPr/>
            </p:nvSpPr>
            <p:spPr>
              <a:xfrm>
                <a:off x="1809180" y="1520275"/>
                <a:ext cx="2887372" cy="343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 b="1" dirty="0" smtClean="0"/>
                  <a:t>« </a:t>
                </a:r>
                <a:r>
                  <a:rPr lang="fr-FR" sz="1300" b="1" dirty="0" err="1"/>
                  <a:t>B</a:t>
                </a:r>
                <a:r>
                  <a:rPr lang="fr-FR" sz="1300" b="1" dirty="0" err="1" smtClean="0"/>
                  <a:t>ottom</a:t>
                </a:r>
                <a:r>
                  <a:rPr lang="fr-FR" sz="1300" b="1" dirty="0" smtClean="0"/>
                  <a:t>-up » </a:t>
                </a:r>
                <a:r>
                  <a:rPr lang="fr-FR" sz="1300" b="1" dirty="0" err="1" smtClean="0"/>
                  <a:t>approach</a:t>
                </a:r>
                <a:r>
                  <a:rPr lang="fr-FR" sz="1300" b="1" dirty="0" smtClean="0"/>
                  <a:t>: </a:t>
                </a:r>
                <a:endParaRPr lang="fr-FR" sz="1300" b="1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267663" y="1887931"/>
                <a:ext cx="4876775" cy="10057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300" dirty="0" smtClean="0"/>
                  <a:t>E</a:t>
                </a:r>
                <a:r>
                  <a:rPr lang="fr-FR" sz="1300" baseline="-25000" dirty="0" smtClean="0"/>
                  <a:t>s</a:t>
                </a:r>
                <a:r>
                  <a:rPr lang="fr-FR" sz="1300" dirty="0" smtClean="0"/>
                  <a:t> : Total </a:t>
                </a:r>
                <a:r>
                  <a:rPr lang="fr-FR" sz="1300" dirty="0" err="1" smtClean="0"/>
                  <a:t>emissions</a:t>
                </a:r>
                <a:r>
                  <a:rPr lang="fr-FR" sz="1300" dirty="0" smtClean="0"/>
                  <a:t> of </a:t>
                </a:r>
                <a:r>
                  <a:rPr lang="fr-FR" sz="1300" dirty="0" err="1" smtClean="0"/>
                  <a:t>each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activity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sector</a:t>
                </a:r>
                <a:r>
                  <a:rPr lang="fr-FR" sz="1300" dirty="0" smtClean="0"/>
                  <a:t> (ex. </a:t>
                </a:r>
                <a:r>
                  <a:rPr lang="fr-FR" sz="1300" dirty="0" err="1" smtClean="0"/>
                  <a:t>traffic</a:t>
                </a:r>
                <a:r>
                  <a:rPr lang="fr-FR" sz="1300" dirty="0" smtClean="0"/>
                  <a:t>) </a:t>
                </a:r>
              </a:p>
              <a:p>
                <a:r>
                  <a:rPr lang="fr-FR" sz="1300" dirty="0" smtClean="0"/>
                  <a:t>F</a:t>
                </a:r>
                <a:r>
                  <a:rPr lang="fr-FR" sz="1300" baseline="-25000" dirty="0" smtClean="0"/>
                  <a:t>i</a:t>
                </a:r>
                <a:r>
                  <a:rPr lang="fr-FR" sz="1300" dirty="0" smtClean="0"/>
                  <a:t>:   Emission factor (benchmarks – ex. gCO</a:t>
                </a:r>
                <a:r>
                  <a:rPr lang="fr-FR" sz="1300" baseline="-25000" dirty="0" smtClean="0"/>
                  <a:t>2</a:t>
                </a:r>
                <a:r>
                  <a:rPr lang="fr-FR" sz="1300" dirty="0" smtClean="0"/>
                  <a:t>/km) </a:t>
                </a:r>
              </a:p>
              <a:p>
                <a:r>
                  <a:rPr lang="fr-FR" sz="1300" dirty="0" smtClean="0"/>
                  <a:t>Ai:  Activity rate (</a:t>
                </a:r>
                <a:r>
                  <a:rPr lang="fr-FR" sz="1300" dirty="0" err="1" smtClean="0"/>
                  <a:t>statistics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databases</a:t>
                </a:r>
                <a:r>
                  <a:rPr lang="fr-FR" sz="1300" dirty="0" smtClean="0"/>
                  <a:t> – ex. </a:t>
                </a:r>
                <a:r>
                  <a:rPr lang="fr-FR" sz="1300" dirty="0" err="1" smtClean="0"/>
                  <a:t>number</a:t>
                </a:r>
                <a:r>
                  <a:rPr lang="fr-FR" sz="1300" dirty="0" smtClean="0"/>
                  <a:t> of </a:t>
                </a:r>
                <a:r>
                  <a:rPr lang="fr-FR" sz="1300" dirty="0" err="1" smtClean="0"/>
                  <a:t>kilometers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travelled</a:t>
                </a:r>
                <a:r>
                  <a:rPr lang="fr-FR" sz="1300" dirty="0" smtClean="0"/>
                  <a:t>)  </a:t>
                </a:r>
              </a:p>
              <a:p>
                <a:r>
                  <a:rPr lang="fr-FR" sz="1300" dirty="0" smtClean="0"/>
                  <a:t>P</a:t>
                </a:r>
                <a:r>
                  <a:rPr lang="fr-FR" sz="1300" baseline="-25000" dirty="0" smtClean="0"/>
                  <a:t>i</a:t>
                </a:r>
                <a:r>
                  <a:rPr lang="fr-FR" sz="1300" dirty="0" smtClean="0"/>
                  <a:t> = </a:t>
                </a:r>
                <a:r>
                  <a:rPr lang="fr-FR" sz="1300" dirty="0" err="1" smtClean="0"/>
                  <a:t>activity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parameter</a:t>
                </a:r>
                <a:r>
                  <a:rPr lang="fr-FR" sz="1300" dirty="0" smtClean="0"/>
                  <a:t> (ex. </a:t>
                </a:r>
                <a:r>
                  <a:rPr lang="fr-FR" sz="1300" dirty="0" err="1" smtClean="0"/>
                  <a:t>catalyst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vehicle</a:t>
                </a:r>
                <a:r>
                  <a:rPr lang="fr-FR" sz="1300" dirty="0" smtClean="0"/>
                  <a:t> or not)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965741" y="6030806"/>
              <a:ext cx="1632367" cy="353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 E</a:t>
              </a:r>
              <a:r>
                <a:rPr lang="fr-FR" baseline="-25000" dirty="0" smtClean="0"/>
                <a:t>s</a:t>
              </a:r>
              <a:r>
                <a:rPr lang="fr-FR" dirty="0" smtClean="0"/>
                <a:t> </a:t>
              </a:r>
              <a:r>
                <a:rPr lang="fr-FR" dirty="0"/>
                <a:t>= </a:t>
              </a:r>
              <a:r>
                <a:rPr lang="fr-FR" dirty="0" smtClean="0">
                  <a:latin typeface="Symbol" panose="05050102010706020507" pitchFamily="18" charset="2"/>
                </a:rPr>
                <a:t>S</a:t>
              </a:r>
              <a:r>
                <a:rPr lang="el-GR" dirty="0" smtClean="0"/>
                <a:t> </a:t>
              </a:r>
              <a:r>
                <a:rPr lang="fr-FR" dirty="0" smtClean="0"/>
                <a:t>A</a:t>
              </a:r>
              <a:r>
                <a:rPr lang="fr-FR" baseline="-25000" dirty="0" smtClean="0"/>
                <a:t>i </a:t>
              </a:r>
              <a:r>
                <a:rPr lang="fr-FR" dirty="0" smtClean="0"/>
                <a:t>x F</a:t>
              </a:r>
              <a:r>
                <a:rPr lang="fr-FR" baseline="-25000" dirty="0" smtClean="0"/>
                <a:t>i</a:t>
              </a:r>
              <a:r>
                <a:rPr lang="fr-FR" dirty="0" smtClean="0"/>
                <a:t> x P</a:t>
              </a:r>
              <a:r>
                <a:rPr lang="fr-FR" baseline="-25000" dirty="0" smtClean="0"/>
                <a:t>i</a:t>
              </a:r>
              <a:endParaRPr lang="fr-FR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526729" y="6048967"/>
              <a:ext cx="3067531" cy="28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b="1" dirty="0" err="1" smtClean="0"/>
                <a:t>with</a:t>
              </a:r>
              <a:r>
                <a:rPr lang="fr-FR" sz="1300" b="1" dirty="0" smtClean="0"/>
                <a:t> i : </a:t>
              </a:r>
              <a:r>
                <a:rPr lang="fr-FR" sz="1300" b="1" dirty="0" err="1" smtClean="0"/>
                <a:t>category</a:t>
              </a:r>
              <a:r>
                <a:rPr lang="fr-FR" sz="1300" b="1" dirty="0" smtClean="0"/>
                <a:t> (ex. </a:t>
              </a:r>
              <a:r>
                <a:rPr lang="fr-FR" sz="1300" b="1" dirty="0" err="1" smtClean="0"/>
                <a:t>two</a:t>
              </a:r>
              <a:r>
                <a:rPr lang="fr-FR" sz="1300" b="1" dirty="0" smtClean="0"/>
                <a:t> </a:t>
              </a:r>
              <a:r>
                <a:rPr lang="fr-FR" sz="1300" b="1" dirty="0" err="1" smtClean="0"/>
                <a:t>wheels</a:t>
              </a:r>
              <a:r>
                <a:rPr lang="fr-FR" sz="1300" b="1" dirty="0" smtClean="0"/>
                <a:t> </a:t>
              </a:r>
              <a:r>
                <a:rPr lang="fr-FR" sz="1300" b="1" dirty="0" err="1" smtClean="0"/>
                <a:t>vehicles</a:t>
              </a:r>
              <a:r>
                <a:rPr lang="fr-FR" sz="1300" b="1" dirty="0" smtClean="0"/>
                <a:t>)</a:t>
              </a:r>
              <a:endParaRPr lang="fr-FR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923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SL7305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2642"/>
            <a:ext cx="1440162" cy="10803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SPM_A0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6869" y="4767081"/>
            <a:ext cx="1383603" cy="10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2809" y="68695"/>
            <a:ext cx="741636" cy="4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570274" y="5384474"/>
            <a:ext cx="1708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 smtClean="0"/>
              <a:t>Xueref</a:t>
            </a:r>
            <a:r>
              <a:rPr lang="fr-FR" sz="1200" b="1" i="1" dirty="0" smtClean="0"/>
              <a:t>-Remy et al, 2016</a:t>
            </a:r>
            <a:endParaRPr lang="fr-FR" sz="1200" b="1" i="1" dirty="0"/>
          </a:p>
        </p:txBody>
      </p:sp>
      <p:pic>
        <p:nvPicPr>
          <p:cNvPr id="6" name="Image 5" descr="log_co2-m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49301"/>
            <a:ext cx="720080" cy="594849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-42741" y="422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142260" y="6356350"/>
            <a:ext cx="544539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55576" y="116632"/>
            <a:ext cx="75608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/>
              <a:t>Question 2 : Can </a:t>
            </a:r>
            <a:r>
              <a:rPr lang="fr-FR" sz="1700" b="1" dirty="0" err="1"/>
              <a:t>we</a:t>
            </a:r>
            <a:r>
              <a:rPr lang="fr-FR" sz="1700" b="1" dirty="0"/>
              <a:t> </a:t>
            </a:r>
            <a:r>
              <a:rPr lang="fr-FR" sz="1700" b="1" dirty="0" smtClean="0"/>
              <a:t>observe an </a:t>
            </a:r>
            <a:r>
              <a:rPr lang="fr-FR" sz="1700" b="1" dirty="0" err="1" smtClean="0"/>
              <a:t>atmospheric</a:t>
            </a:r>
            <a:r>
              <a:rPr lang="fr-FR" sz="1700" b="1" dirty="0" smtClean="0"/>
              <a:t> </a:t>
            </a:r>
            <a:r>
              <a:rPr lang="fr-FR" sz="1700" b="1" dirty="0"/>
              <a:t>CO</a:t>
            </a:r>
            <a:r>
              <a:rPr lang="fr-FR" sz="1700" b="1" baseline="-25000" dirty="0"/>
              <a:t>2</a:t>
            </a:r>
            <a:r>
              <a:rPr lang="fr-FR" sz="1700" b="1" dirty="0"/>
              <a:t> plume </a:t>
            </a:r>
            <a:r>
              <a:rPr lang="fr-FR" sz="1700" b="1" dirty="0" err="1" smtClean="0"/>
              <a:t>from</a:t>
            </a:r>
            <a:r>
              <a:rPr lang="fr-FR" sz="1700" b="1" dirty="0" smtClean="0"/>
              <a:t> Paris </a:t>
            </a:r>
            <a:r>
              <a:rPr lang="fr-FR" sz="1700" b="1" dirty="0" err="1" smtClean="0"/>
              <a:t>megacity</a:t>
            </a:r>
            <a:r>
              <a:rPr lang="fr-FR" sz="1700" b="1" dirty="0" smtClean="0"/>
              <a:t>?</a:t>
            </a:r>
            <a:endParaRPr lang="fr-FR" sz="1700" b="1" dirty="0"/>
          </a:p>
          <a:p>
            <a:pPr algn="ctr"/>
            <a:endParaRPr lang="fr-FR" sz="1600" b="1" dirty="0"/>
          </a:p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Development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of the Paris </a:t>
            </a:r>
            <a:r>
              <a:rPr lang="fr-FR" b="1" dirty="0" smtClean="0">
                <a:solidFill>
                  <a:srgbClr val="0070C0"/>
                </a:solidFill>
              </a:rPr>
              <a:t>in-situ CO</a:t>
            </a:r>
            <a:r>
              <a:rPr lang="fr-FR" b="1" baseline="-25000" dirty="0" smtClean="0">
                <a:solidFill>
                  <a:srgbClr val="0070C0"/>
                </a:solidFill>
              </a:rPr>
              <a:t>2</a:t>
            </a:r>
            <a:r>
              <a:rPr lang="fr-FR" b="1" dirty="0" smtClean="0">
                <a:solidFill>
                  <a:srgbClr val="0070C0"/>
                </a:solidFill>
              </a:rPr>
              <a:t> network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6" name="Picture 16" descr="Tour_Eiff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4" y="2558564"/>
            <a:ext cx="1415363" cy="19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SL731017-M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268927"/>
            <a:ext cx="1440161" cy="10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Eiffel_Tow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18355"/>
            <a:ext cx="903943" cy="12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Résultat de recherche d'images pour &quot;sommet tour eiff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6" descr="Résultat de recherche d'images pour &quot;sommet tour eiffe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582141" y="1396848"/>
            <a:ext cx="933746" cy="1102829"/>
            <a:chOff x="35496" y="2686436"/>
            <a:chExt cx="1017650" cy="1401267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686436"/>
              <a:ext cx="1017650" cy="140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Ellipse 23"/>
            <p:cNvSpPr/>
            <p:nvPr/>
          </p:nvSpPr>
          <p:spPr>
            <a:xfrm>
              <a:off x="467544" y="3212976"/>
              <a:ext cx="117726" cy="1116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5" name="Picture 5" descr="saclay_7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44" y="5429097"/>
            <a:ext cx="714260" cy="9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376098" y="1124744"/>
            <a:ext cx="4356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                             Co-</a:t>
            </a:r>
            <a:r>
              <a:rPr lang="fr-FR" sz="1400" dirty="0" err="1" smtClean="0"/>
              <a:t>workers</a:t>
            </a:r>
            <a:r>
              <a:rPr lang="fr-FR" sz="14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Cyrille Vuillemin (CO</a:t>
            </a:r>
            <a:r>
              <a:rPr lang="fr-FR" sz="1200" baseline="-25000" dirty="0" smtClean="0"/>
              <a:t>2</a:t>
            </a:r>
            <a:r>
              <a:rPr lang="fr-FR" sz="1200" dirty="0" smtClean="0"/>
              <a:t>-MP </a:t>
            </a:r>
            <a:r>
              <a:rPr lang="fr-FR" sz="1200" dirty="0" err="1" smtClean="0"/>
              <a:t>Engineer</a:t>
            </a:r>
            <a:r>
              <a:rPr lang="fr-FR" sz="1200" dirty="0" smtClean="0"/>
              <a:t>, 1 </a:t>
            </a:r>
            <a:r>
              <a:rPr lang="fr-FR" sz="1200" dirty="0" err="1" smtClean="0"/>
              <a:t>year</a:t>
            </a:r>
            <a:r>
              <a:rPr lang="fr-FR" sz="12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Elsa Dieudonné (CO</a:t>
            </a:r>
            <a:r>
              <a:rPr lang="fr-FR" sz="1200" baseline="-25000" dirty="0" smtClean="0"/>
              <a:t>2</a:t>
            </a:r>
            <a:r>
              <a:rPr lang="fr-FR" sz="1200" dirty="0" smtClean="0"/>
              <a:t>-MP </a:t>
            </a:r>
            <a:r>
              <a:rPr lang="fr-FR" sz="1200" dirty="0" err="1" smtClean="0"/>
              <a:t>postdoctorate</a:t>
            </a:r>
            <a:r>
              <a:rPr lang="fr-FR" sz="12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Martina Schmidt, Marc Delmotte &amp; the RAMCES (ICOS) team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AIRPARIF </a:t>
            </a: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François </a:t>
            </a:r>
            <a:r>
              <a:rPr lang="fr-FR" sz="1200" dirty="0" err="1" smtClean="0"/>
              <a:t>Ravetta</a:t>
            </a:r>
            <a:r>
              <a:rPr lang="fr-FR" sz="1200" dirty="0" smtClean="0"/>
              <a:t> (QUALAIR) &amp; Martial </a:t>
            </a:r>
            <a:r>
              <a:rPr lang="fr-FR" sz="1200" dirty="0" err="1" smtClean="0"/>
              <a:t>Haeffelin</a:t>
            </a:r>
            <a:r>
              <a:rPr lang="fr-FR" sz="1200" dirty="0" smtClean="0"/>
              <a:t> (SIRTA)</a:t>
            </a:r>
            <a:endParaRPr lang="fr-FR" sz="1200" dirty="0"/>
          </a:p>
        </p:txBody>
      </p:sp>
      <p:grpSp>
        <p:nvGrpSpPr>
          <p:cNvPr id="80" name="Groupe 79"/>
          <p:cNvGrpSpPr/>
          <p:nvPr/>
        </p:nvGrpSpPr>
        <p:grpSpPr>
          <a:xfrm>
            <a:off x="7354834" y="3819082"/>
            <a:ext cx="1681664" cy="907941"/>
            <a:chOff x="7354834" y="3356992"/>
            <a:chExt cx="1681664" cy="907941"/>
          </a:xfrm>
        </p:grpSpPr>
        <p:sp>
          <p:nvSpPr>
            <p:cNvPr id="57" name="ZoneTexte 56"/>
            <p:cNvSpPr txBox="1"/>
            <p:nvPr/>
          </p:nvSpPr>
          <p:spPr>
            <a:xfrm>
              <a:off x="7434030" y="3356992"/>
              <a:ext cx="160246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 CO</a:t>
              </a:r>
              <a:r>
                <a:rPr lang="fr-FR" sz="1400" b="1" baseline="-25000" dirty="0" smtClean="0"/>
                <a:t>2</a:t>
              </a:r>
              <a:r>
                <a:rPr lang="fr-FR" sz="1400" b="1" dirty="0" smtClean="0"/>
                <a:t> CO2-MP</a:t>
              </a:r>
            </a:p>
            <a:p>
              <a:r>
                <a:rPr lang="fr-FR" sz="1400" b="1" dirty="0" smtClean="0"/>
                <a:t> CO</a:t>
              </a:r>
              <a:r>
                <a:rPr lang="fr-FR" sz="1400" b="1" baseline="-25000" dirty="0" smtClean="0"/>
                <a:t>2</a:t>
              </a:r>
              <a:r>
                <a:rPr lang="fr-FR" sz="1400" b="1" dirty="0" smtClean="0"/>
                <a:t> ICOS</a:t>
              </a:r>
            </a:p>
            <a:p>
              <a:r>
                <a:rPr lang="fr-FR" sz="1400" b="1" dirty="0" smtClean="0"/>
                <a:t> </a:t>
              </a:r>
              <a:r>
                <a:rPr lang="fr-FR" sz="1400" b="1" dirty="0" err="1" smtClean="0"/>
                <a:t>Aerosols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LIDARs</a:t>
              </a:r>
              <a:r>
                <a:rPr lang="fr-FR" sz="1400" b="1" dirty="0" smtClean="0"/>
                <a:t> </a:t>
              </a:r>
              <a:r>
                <a:rPr lang="fr-FR" sz="1100" b="1" dirty="0" smtClean="0"/>
                <a:t>(</a:t>
              </a:r>
              <a:r>
                <a:rPr lang="fr-FR" sz="1100" b="1" dirty="0" err="1" smtClean="0"/>
                <a:t>TRN’s</a:t>
              </a:r>
              <a:r>
                <a:rPr lang="fr-FR" sz="1100" b="1" dirty="0" smtClean="0"/>
                <a:t> = CO2-MP/ICOS)</a:t>
              </a:r>
              <a:endParaRPr lang="fr-FR" sz="1100" b="1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374146" y="3442031"/>
              <a:ext cx="119765" cy="1116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374889" y="3677359"/>
              <a:ext cx="119765" cy="111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sp>
          <p:nvSpPr>
            <p:cNvPr id="74" name="Organigramme : Décision 73"/>
            <p:cNvSpPr/>
            <p:nvPr/>
          </p:nvSpPr>
          <p:spPr>
            <a:xfrm>
              <a:off x="7354834" y="3861048"/>
              <a:ext cx="164071" cy="188274"/>
            </a:xfrm>
            <a:prstGeom prst="flowChartDecision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ZoneTexte 78"/>
          <p:cNvSpPr txBox="1"/>
          <p:nvPr/>
        </p:nvSpPr>
        <p:spPr>
          <a:xfrm>
            <a:off x="1049013" y="2544685"/>
            <a:ext cx="70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EIF -</a:t>
            </a:r>
          </a:p>
          <a:p>
            <a:r>
              <a:rPr lang="fr-F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Urban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6588224" y="4745815"/>
            <a:ext cx="661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GIF –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Peri-urban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7596337" y="1148517"/>
            <a:ext cx="136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MON -Rural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380312" y="2492642"/>
            <a:ext cx="15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GON –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Peri-urban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03" y="2420888"/>
            <a:ext cx="4291021" cy="287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Ellipse 125"/>
          <p:cNvSpPr/>
          <p:nvPr/>
        </p:nvSpPr>
        <p:spPr>
          <a:xfrm>
            <a:off x="3798154" y="4792340"/>
            <a:ext cx="112193" cy="1013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4186278" y="3406871"/>
            <a:ext cx="112193" cy="1013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Organigramme : Décision 127"/>
          <p:cNvSpPr/>
          <p:nvPr/>
        </p:nvSpPr>
        <p:spPr>
          <a:xfrm>
            <a:off x="4270977" y="3391886"/>
            <a:ext cx="153698" cy="170905"/>
          </a:xfrm>
          <a:prstGeom prst="flowChartDecisi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Organigramme : Décision 128"/>
          <p:cNvSpPr/>
          <p:nvPr/>
        </p:nvSpPr>
        <p:spPr>
          <a:xfrm>
            <a:off x="4504439" y="3123459"/>
            <a:ext cx="153698" cy="170905"/>
          </a:xfrm>
          <a:prstGeom prst="flowChartDecisi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Organigramme : Décision 129"/>
          <p:cNvSpPr/>
          <p:nvPr/>
        </p:nvSpPr>
        <p:spPr>
          <a:xfrm>
            <a:off x="3890102" y="4810712"/>
            <a:ext cx="153698" cy="170905"/>
          </a:xfrm>
          <a:prstGeom prst="flowChartDecisi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Flèche droite 130"/>
          <p:cNvSpPr/>
          <p:nvPr/>
        </p:nvSpPr>
        <p:spPr>
          <a:xfrm rot="19086604">
            <a:off x="2891349" y="4423780"/>
            <a:ext cx="538531" cy="22194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Flèche droite 131"/>
          <p:cNvSpPr/>
          <p:nvPr/>
        </p:nvSpPr>
        <p:spPr>
          <a:xfrm rot="8078358">
            <a:off x="5968538" y="2767781"/>
            <a:ext cx="529603" cy="21703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/>
          <p:cNvSpPr txBox="1"/>
          <p:nvPr/>
        </p:nvSpPr>
        <p:spPr>
          <a:xfrm>
            <a:off x="2678865" y="4242231"/>
            <a:ext cx="8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SW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736882" y="2492653"/>
            <a:ext cx="8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NE</a:t>
            </a:r>
            <a:endParaRPr lang="fr-F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2420888"/>
            <a:ext cx="504741" cy="290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15" descr="tour_tdf_trainou_aero.jpg -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30" y="5375132"/>
            <a:ext cx="731154" cy="8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ZoneTexte 115"/>
          <p:cNvSpPr txBox="1"/>
          <p:nvPr/>
        </p:nvSpPr>
        <p:spPr>
          <a:xfrm>
            <a:off x="1979712" y="4817823"/>
            <a:ext cx="66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TRN -</a:t>
            </a:r>
            <a:endParaRPr lang="fr-FR" sz="1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Rural</a:t>
            </a:r>
            <a:endParaRPr lang="fr-FR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52320" y="501317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G1302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17" grpId="0"/>
      <p:bldP spid="118" grpId="0"/>
      <p:bldP spid="119" grpId="0"/>
      <p:bldP spid="131" grpId="0" animBg="1"/>
      <p:bldP spid="132" grpId="0" animBg="1"/>
      <p:bldP spid="123" grpId="0"/>
      <p:bldP spid="124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/>
          <p:cNvGrpSpPr/>
          <p:nvPr/>
        </p:nvGrpSpPr>
        <p:grpSpPr>
          <a:xfrm>
            <a:off x="5040710" y="2874422"/>
            <a:ext cx="4282455" cy="2667525"/>
            <a:chOff x="5040710" y="2874422"/>
            <a:chExt cx="4282455" cy="2667525"/>
          </a:xfrm>
        </p:grpSpPr>
        <p:grpSp>
          <p:nvGrpSpPr>
            <p:cNvPr id="41" name="Groupe 40"/>
            <p:cNvGrpSpPr/>
            <p:nvPr/>
          </p:nvGrpSpPr>
          <p:grpSpPr>
            <a:xfrm>
              <a:off x="5040710" y="2874422"/>
              <a:ext cx="4282455" cy="2667525"/>
              <a:chOff x="5040710" y="2874422"/>
              <a:chExt cx="4282455" cy="2667525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6224492" y="5229200"/>
                <a:ext cx="22812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Days</a:t>
                </a:r>
                <a:r>
                  <a:rPr lang="fr-FR" sz="1200" b="1" dirty="0" smtClean="0"/>
                  <a:t> in March 2011</a:t>
                </a:r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5040710" y="2874422"/>
                <a:ext cx="4282455" cy="2667525"/>
                <a:chOff x="5040710" y="2874423"/>
                <a:chExt cx="4282455" cy="2667524"/>
              </a:xfrm>
            </p:grpSpPr>
            <p:pic>
              <p:nvPicPr>
                <p:cNvPr id="1331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710" y="2874423"/>
                  <a:ext cx="4282455" cy="2667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" name="ZoneTexte 34"/>
                <p:cNvSpPr txBox="1"/>
                <p:nvPr/>
              </p:nvSpPr>
              <p:spPr>
                <a:xfrm>
                  <a:off x="5261026" y="3212976"/>
                  <a:ext cx="607118" cy="17708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500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480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460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440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420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400</a:t>
                  </a:r>
                </a:p>
                <a:p>
                  <a:pPr algn="r">
                    <a:lnSpc>
                      <a:spcPts val="1900"/>
                    </a:lnSpc>
                  </a:pPr>
                  <a:r>
                    <a:rPr lang="fr-FR" sz="1000" b="1" dirty="0" smtClean="0"/>
                    <a:t>380</a:t>
                  </a:r>
                  <a:endParaRPr lang="fr-FR" sz="1000" b="1" dirty="0"/>
                </a:p>
              </p:txBody>
            </p:sp>
          </p:grpSp>
          <p:sp>
            <p:nvSpPr>
              <p:cNvPr id="36" name="ZoneTexte 35"/>
              <p:cNvSpPr txBox="1"/>
              <p:nvPr/>
            </p:nvSpPr>
            <p:spPr>
              <a:xfrm rot="16200000">
                <a:off x="4442892" y="3872562"/>
                <a:ext cx="186881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/>
                  <a:t>CO</a:t>
                </a:r>
                <a:r>
                  <a:rPr lang="fr-FR" sz="1100" b="1" baseline="-25000" dirty="0" smtClean="0"/>
                  <a:t>2</a:t>
                </a:r>
                <a:r>
                  <a:rPr lang="fr-FR" sz="1100" b="1" dirty="0" smtClean="0"/>
                  <a:t> concentration (ppm)</a:t>
                </a:r>
                <a:endParaRPr lang="fr-FR" sz="1100" b="1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8388424" y="3328869"/>
                <a:ext cx="607118" cy="1708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1400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1200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1000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800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600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400</a:t>
                </a:r>
              </a:p>
              <a:p>
                <a:pPr>
                  <a:lnSpc>
                    <a:spcPts val="1800"/>
                  </a:lnSpc>
                </a:pPr>
                <a:r>
                  <a:rPr lang="fr-F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200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 rot="16200000">
                <a:off x="8031564" y="3967605"/>
                <a:ext cx="172183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ABL </a:t>
                </a:r>
                <a:r>
                  <a:rPr lang="fr-FR" sz="11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height</a:t>
                </a:r>
                <a:r>
                  <a:rPr lang="fr-FR" sz="11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(m AGL)</a:t>
                </a:r>
                <a:endParaRPr lang="fr-FR" sz="11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868144" y="3356992"/>
                <a:ext cx="2588947" cy="162685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/>
              <p:cNvCxnSpPr/>
              <p:nvPr/>
            </p:nvCxnSpPr>
            <p:spPr>
              <a:xfrm>
                <a:off x="5868144" y="4763704"/>
                <a:ext cx="31551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ZoneTexte 39"/>
              <p:cNvSpPr txBox="1"/>
              <p:nvPr/>
            </p:nvSpPr>
            <p:spPr>
              <a:xfrm>
                <a:off x="8028384" y="5039598"/>
                <a:ext cx="10787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 smtClean="0">
                    <a:solidFill>
                      <a:srgbClr val="FF0000"/>
                    </a:solidFill>
                  </a:rPr>
                  <a:t>EIF: 317 m AGL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6296500" y="5229200"/>
              <a:ext cx="22092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Days</a:t>
              </a:r>
              <a:r>
                <a:rPr lang="fr-FR" sz="1200" b="1" dirty="0" smtClean="0"/>
                <a:t> in March 2011</a:t>
              </a:r>
            </a:p>
          </p:txBody>
        </p:sp>
      </p:grpSp>
      <p:pic>
        <p:nvPicPr>
          <p:cNvPr id="7" name="Image 6" descr="log_co2-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43" y="46366"/>
            <a:ext cx="652679" cy="53917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914" y="3554744"/>
            <a:ext cx="1455035" cy="130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05867" y="146674"/>
            <a:ext cx="86376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 smtClean="0"/>
              <a:t>Question 2 : Can </a:t>
            </a:r>
            <a:r>
              <a:rPr lang="fr-FR" sz="1700" b="1" dirty="0" err="1" smtClean="0"/>
              <a:t>we</a:t>
            </a:r>
            <a:r>
              <a:rPr lang="fr-FR" sz="1700" b="1" dirty="0" smtClean="0"/>
              <a:t> observe an </a:t>
            </a:r>
            <a:r>
              <a:rPr lang="fr-FR" sz="1700" b="1" dirty="0" err="1" smtClean="0"/>
              <a:t>atmospheric</a:t>
            </a:r>
            <a:r>
              <a:rPr lang="fr-FR" sz="1700" b="1" dirty="0" smtClean="0"/>
              <a:t> CO</a:t>
            </a:r>
            <a:r>
              <a:rPr lang="fr-FR" sz="1700" b="1" baseline="-25000" dirty="0" smtClean="0"/>
              <a:t>2</a:t>
            </a:r>
            <a:r>
              <a:rPr lang="fr-FR" sz="1700" b="1" dirty="0" smtClean="0"/>
              <a:t> plume </a:t>
            </a:r>
            <a:r>
              <a:rPr lang="fr-FR" sz="1700" b="1" dirty="0" err="1" smtClean="0"/>
              <a:t>from</a:t>
            </a:r>
            <a:r>
              <a:rPr lang="fr-FR" sz="1700" b="1" dirty="0" smtClean="0"/>
              <a:t> Paris </a:t>
            </a:r>
            <a:r>
              <a:rPr lang="fr-FR" sz="1700" b="1" dirty="0" err="1" smtClean="0"/>
              <a:t>megacity</a:t>
            </a:r>
            <a:r>
              <a:rPr lang="fr-FR" sz="1700" b="1" dirty="0" smtClean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495" y="2874422"/>
            <a:ext cx="50411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dirty="0" err="1" smtClean="0">
                <a:solidFill>
                  <a:schemeClr val="accent1"/>
                </a:solidFill>
              </a:rPr>
              <a:t>Analysis</a:t>
            </a:r>
            <a:r>
              <a:rPr lang="fr-FR" sz="1500" b="1" dirty="0" smtClean="0">
                <a:solidFill>
                  <a:schemeClr val="accent1"/>
                </a:solidFill>
              </a:rPr>
              <a:t> at the diurnal, </a:t>
            </a:r>
            <a:r>
              <a:rPr lang="fr-FR" sz="1500" b="1" dirty="0" err="1" smtClean="0">
                <a:solidFill>
                  <a:schemeClr val="accent1"/>
                </a:solidFill>
              </a:rPr>
              <a:t>synoptic</a:t>
            </a:r>
            <a:r>
              <a:rPr lang="fr-FR" sz="1500" b="1" dirty="0" smtClean="0">
                <a:solidFill>
                  <a:schemeClr val="accent1"/>
                </a:solidFill>
              </a:rPr>
              <a:t> and </a:t>
            </a:r>
            <a:r>
              <a:rPr lang="fr-FR" sz="1500" b="1" dirty="0" err="1" smtClean="0">
                <a:solidFill>
                  <a:schemeClr val="accent1"/>
                </a:solidFill>
              </a:rPr>
              <a:t>seasonal</a:t>
            </a:r>
            <a:r>
              <a:rPr lang="fr-FR" sz="1500" b="1" dirty="0" smtClean="0">
                <a:solidFill>
                  <a:schemeClr val="accent1"/>
                </a:solidFill>
              </a:rPr>
              <a:t> </a:t>
            </a:r>
            <a:r>
              <a:rPr lang="fr-FR" sz="1500" b="1" dirty="0" err="1" smtClean="0">
                <a:solidFill>
                  <a:schemeClr val="accent1"/>
                </a:solidFill>
              </a:rPr>
              <a:t>scale</a:t>
            </a:r>
            <a:endParaRPr lang="fr-FR" sz="1500" b="1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975180" y="3356992"/>
            <a:ext cx="3316900" cy="2333873"/>
            <a:chOff x="1975180" y="3356992"/>
            <a:chExt cx="3316900" cy="2333873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80" y="3356992"/>
              <a:ext cx="3316900" cy="220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3085370" y="5229200"/>
              <a:ext cx="12998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Hour</a:t>
              </a:r>
              <a:r>
                <a:rPr lang="fr-FR" sz="1200" b="1" dirty="0" smtClean="0"/>
                <a:t> (UTC)</a:t>
              </a:r>
            </a:p>
            <a:p>
              <a:endParaRPr lang="fr-FR" sz="1200" b="1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03861" y="5806812"/>
            <a:ext cx="8712967" cy="574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FR" sz="1400" dirty="0" err="1" smtClean="0"/>
              <a:t>Detailed</a:t>
            </a:r>
            <a:r>
              <a:rPr lang="fr-FR" sz="1400" dirty="0" smtClean="0"/>
              <a:t> </a:t>
            </a:r>
            <a:r>
              <a:rPr lang="fr-FR" sz="1400" dirty="0" err="1" smtClean="0"/>
              <a:t>driving</a:t>
            </a:r>
            <a:r>
              <a:rPr lang="fr-FR" sz="1400" dirty="0" smtClean="0"/>
              <a:t> </a:t>
            </a:r>
            <a:r>
              <a:rPr lang="fr-FR" sz="1400" dirty="0" err="1" smtClean="0"/>
              <a:t>factors</a:t>
            </a:r>
            <a:r>
              <a:rPr lang="fr-FR" sz="1400" dirty="0" smtClean="0"/>
              <a:t>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 in </a:t>
            </a:r>
            <a:r>
              <a:rPr lang="fr-FR" sz="1400" dirty="0" err="1" smtClean="0"/>
              <a:t>Xueref</a:t>
            </a:r>
            <a:r>
              <a:rPr lang="fr-FR" sz="1400" dirty="0" smtClean="0"/>
              <a:t>-Remy et al (in </a:t>
            </a:r>
            <a:r>
              <a:rPr lang="fr-FR" sz="1400" dirty="0" err="1" smtClean="0"/>
              <a:t>rev</a:t>
            </a:r>
            <a:r>
              <a:rPr lang="fr-FR" sz="1400" dirty="0" smtClean="0"/>
              <a:t>):  </a:t>
            </a:r>
            <a:r>
              <a:rPr lang="fr-FR" sz="1400" b="1" dirty="0" err="1" smtClean="0"/>
              <a:t>hABL</a:t>
            </a:r>
            <a:r>
              <a:rPr lang="fr-FR" sz="1400" b="1" dirty="0" smtClean="0"/>
              <a:t>, surface fluxes, </a:t>
            </a:r>
            <a:r>
              <a:rPr lang="fr-FR" sz="1400" b="1" dirty="0" err="1" smtClean="0"/>
              <a:t>wind</a:t>
            </a:r>
            <a:r>
              <a:rPr lang="fr-FR" sz="1400" b="1" dirty="0" smtClean="0"/>
              <a:t> speed &amp; direction, time.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FR" sz="1400" dirty="0" smtClean="0"/>
              <a:t>Gradient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stations: 1 to 25 ppm=&gt; </a:t>
            </a:r>
            <a:r>
              <a:rPr lang="fr-FR" sz="1400" b="1" dirty="0" err="1"/>
              <a:t>R</a:t>
            </a:r>
            <a:r>
              <a:rPr lang="fr-FR" sz="1400" b="1" dirty="0" err="1" smtClean="0"/>
              <a:t>egional</a:t>
            </a:r>
            <a:r>
              <a:rPr lang="fr-FR" sz="1400" b="1" dirty="0" smtClean="0"/>
              <a:t> impact of Paris </a:t>
            </a:r>
            <a:r>
              <a:rPr lang="fr-FR" sz="1400" b="1" dirty="0" err="1" smtClean="0"/>
              <a:t>megacity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activities</a:t>
            </a:r>
            <a:r>
              <a:rPr lang="fr-FR" sz="1400" b="1" dirty="0"/>
              <a:t> </a:t>
            </a:r>
            <a:r>
              <a:rPr lang="fr-FR" sz="1400" b="1" dirty="0" smtClean="0"/>
              <a:t>on </a:t>
            </a:r>
            <a:r>
              <a:rPr lang="fr-FR" sz="1400" b="1" dirty="0" err="1" smtClean="0"/>
              <a:t>atmospheric</a:t>
            </a:r>
            <a:r>
              <a:rPr lang="fr-FR" sz="1400" b="1" dirty="0" smtClean="0"/>
              <a:t> CO</a:t>
            </a:r>
            <a:r>
              <a:rPr lang="fr-FR" sz="1400" b="1" baseline="-25000" dirty="0" smtClean="0"/>
              <a:t>2</a:t>
            </a:r>
            <a:r>
              <a:rPr lang="fr-FR" sz="1400" dirty="0" smtClean="0"/>
              <a:t>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596335" y="692696"/>
            <a:ext cx="1296143" cy="2395501"/>
            <a:chOff x="7884368" y="-91150"/>
            <a:chExt cx="1259632" cy="2971706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-91150"/>
              <a:ext cx="1259632" cy="297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Étoile à 5 branches 28"/>
            <p:cNvSpPr/>
            <p:nvPr/>
          </p:nvSpPr>
          <p:spPr>
            <a:xfrm>
              <a:off x="8447315" y="123596"/>
              <a:ext cx="157133" cy="137052"/>
            </a:xfrm>
            <a:prstGeom prst="star5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054300" y="769665"/>
            <a:ext cx="3082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err="1" smtClean="0"/>
              <a:t>Xueref</a:t>
            </a:r>
            <a:r>
              <a:rPr lang="fr-FR" sz="1400" b="1" i="1" dirty="0" smtClean="0"/>
              <a:t>-Remy </a:t>
            </a:r>
            <a:r>
              <a:rPr lang="fr-FR" sz="1400" b="1" i="1" dirty="0"/>
              <a:t>et al, </a:t>
            </a:r>
            <a:r>
              <a:rPr lang="fr-FR" sz="1400" b="1" i="1" dirty="0" smtClean="0"/>
              <a:t>2016, in </a:t>
            </a:r>
            <a:r>
              <a:rPr lang="fr-FR" sz="1400" b="1" i="1" dirty="0" err="1" smtClean="0"/>
              <a:t>rev</a:t>
            </a:r>
            <a:r>
              <a:rPr lang="fr-FR" sz="1400" b="1" i="1" dirty="0" smtClean="0"/>
              <a:t>. for ACP</a:t>
            </a:r>
            <a:endParaRPr lang="fr-FR" sz="1400" b="1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1660626" y="3429000"/>
            <a:ext cx="607118" cy="1649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fr-FR" sz="1000" b="1" dirty="0" smtClean="0"/>
              <a:t>430</a:t>
            </a:r>
          </a:p>
          <a:p>
            <a:pPr algn="r">
              <a:lnSpc>
                <a:spcPts val="2500"/>
              </a:lnSpc>
            </a:pPr>
            <a:r>
              <a:rPr lang="fr-FR" sz="1000" b="1" dirty="0" smtClean="0"/>
              <a:t>420</a:t>
            </a:r>
          </a:p>
          <a:p>
            <a:pPr algn="r">
              <a:lnSpc>
                <a:spcPts val="2500"/>
              </a:lnSpc>
            </a:pPr>
            <a:r>
              <a:rPr lang="fr-FR" sz="1000" b="1" dirty="0" smtClean="0"/>
              <a:t>410</a:t>
            </a:r>
          </a:p>
          <a:p>
            <a:pPr algn="r">
              <a:lnSpc>
                <a:spcPts val="2500"/>
              </a:lnSpc>
            </a:pPr>
            <a:r>
              <a:rPr lang="fr-FR" sz="1000" b="1" dirty="0" smtClean="0"/>
              <a:t>400</a:t>
            </a:r>
          </a:p>
          <a:p>
            <a:pPr algn="r">
              <a:lnSpc>
                <a:spcPts val="2500"/>
              </a:lnSpc>
            </a:pPr>
            <a:r>
              <a:rPr lang="fr-FR" sz="1000" b="1" dirty="0" smtClean="0"/>
              <a:t>390</a:t>
            </a:r>
            <a:endParaRPr lang="fr-FR" sz="1000" b="1" dirty="0"/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888079" y="4016578"/>
            <a:ext cx="18688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CO</a:t>
            </a:r>
            <a:r>
              <a:rPr lang="fr-FR" sz="1100" b="1" baseline="-25000" dirty="0" smtClean="0"/>
              <a:t>2</a:t>
            </a:r>
            <a:r>
              <a:rPr lang="fr-FR" sz="1100" b="1" dirty="0" smtClean="0"/>
              <a:t> concentration (ppm)</a:t>
            </a:r>
            <a:endParaRPr lang="fr-FR" sz="11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0385" y="3198000"/>
            <a:ext cx="28654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i="1" dirty="0" smtClean="0"/>
              <a:t>Ex. Diurnal cycles</a:t>
            </a:r>
            <a:endParaRPr lang="fr-FR" sz="1300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282940" y="5026788"/>
            <a:ext cx="29635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0                5              10               15             20</a:t>
            </a:r>
            <a:endParaRPr lang="fr-FR" sz="1100" b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977082" y="1667937"/>
            <a:ext cx="6128583" cy="1077036"/>
            <a:chOff x="746613" y="1260048"/>
            <a:chExt cx="7275260" cy="1278123"/>
          </a:xfrm>
        </p:grpSpPr>
        <p:grpSp>
          <p:nvGrpSpPr>
            <p:cNvPr id="48" name="Groupe 47"/>
            <p:cNvGrpSpPr/>
            <p:nvPr/>
          </p:nvGrpSpPr>
          <p:grpSpPr>
            <a:xfrm>
              <a:off x="1325720" y="1282364"/>
              <a:ext cx="6696153" cy="1255807"/>
              <a:chOff x="725922" y="1276747"/>
              <a:chExt cx="8544311" cy="1255807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22" y="1276747"/>
                <a:ext cx="8376490" cy="1000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725922" y="2185119"/>
                <a:ext cx="1661857" cy="31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/>
                  <a:t>4</a:t>
                </a:r>
                <a:r>
                  <a:rPr lang="fr-FR" sz="1200" i="1" dirty="0" smtClean="0"/>
                  <a:t> Aug.2010</a:t>
                </a:r>
                <a:endParaRPr lang="fr-FR" sz="1200" i="1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7821398" y="2220833"/>
                <a:ext cx="1448835" cy="31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smtClean="0"/>
                  <a:t>13 July 2011</a:t>
                </a:r>
                <a:endParaRPr lang="fr-FR" sz="1200" i="1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4318234" y="2204864"/>
                <a:ext cx="4555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Date</a:t>
                </a:r>
                <a:endParaRPr lang="fr-FR" sz="1100" dirty="0"/>
              </a:p>
            </p:txBody>
          </p:sp>
        </p:grpSp>
        <p:sp>
          <p:nvSpPr>
            <p:cNvPr id="49" name="ZoneTexte 48"/>
            <p:cNvSpPr txBox="1"/>
            <p:nvPr/>
          </p:nvSpPr>
          <p:spPr>
            <a:xfrm>
              <a:off x="1477136" y="1357640"/>
              <a:ext cx="679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EIF</a:t>
              </a:r>
              <a:endParaRPr lang="fr-F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962386" y="2071881"/>
              <a:ext cx="652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380</a:t>
              </a:r>
              <a:endParaRPr lang="fr-FR" sz="12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966993" y="1260048"/>
              <a:ext cx="652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500</a:t>
              </a:r>
              <a:endParaRPr lang="fr-FR" sz="1200" dirty="0"/>
            </a:p>
          </p:txBody>
        </p:sp>
        <p:sp>
          <p:nvSpPr>
            <p:cNvPr id="52" name="ZoneTexte 51"/>
            <p:cNvSpPr txBox="1"/>
            <p:nvPr/>
          </p:nvSpPr>
          <p:spPr>
            <a:xfrm rot="16200000">
              <a:off x="423159" y="1665636"/>
              <a:ext cx="923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[CO</a:t>
              </a:r>
              <a:r>
                <a:rPr lang="fr-FR" sz="1200" baseline="-25000" dirty="0" smtClean="0"/>
                <a:t>2</a:t>
              </a:r>
              <a:r>
                <a:rPr lang="fr-FR" sz="1200" dirty="0" smtClean="0"/>
                <a:t>] (ppm)</a:t>
              </a:r>
              <a:endParaRPr lang="fr-FR" sz="1200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107504" y="1196752"/>
            <a:ext cx="37040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dirty="0" err="1" smtClean="0">
                <a:solidFill>
                  <a:schemeClr val="accent1"/>
                </a:solidFill>
              </a:rPr>
              <a:t>Hourly</a:t>
            </a:r>
            <a:r>
              <a:rPr lang="fr-FR" sz="1500" b="1" dirty="0" smtClean="0">
                <a:solidFill>
                  <a:schemeClr val="accent1"/>
                </a:solidFill>
              </a:rPr>
              <a:t> </a:t>
            </a:r>
            <a:r>
              <a:rPr lang="fr-FR" sz="1500" b="1" dirty="0" err="1" smtClean="0">
                <a:solidFill>
                  <a:schemeClr val="accent1"/>
                </a:solidFill>
              </a:rPr>
              <a:t>average</a:t>
            </a:r>
            <a:r>
              <a:rPr lang="fr-FR" sz="1500" b="1" dirty="0" smtClean="0">
                <a:solidFill>
                  <a:schemeClr val="accent1"/>
                </a:solidFill>
              </a:rPr>
              <a:t> over ~1 </a:t>
            </a:r>
            <a:r>
              <a:rPr lang="fr-FR" sz="1500" b="1" dirty="0" err="1" smtClean="0">
                <a:solidFill>
                  <a:schemeClr val="accent1"/>
                </a:solidFill>
              </a:rPr>
              <a:t>year</a:t>
            </a:r>
            <a:r>
              <a:rPr lang="fr-FR" sz="1500" b="1" dirty="0" smtClean="0">
                <a:solidFill>
                  <a:schemeClr val="accent1"/>
                </a:solidFill>
              </a:rPr>
              <a:t> </a:t>
            </a:r>
            <a:endParaRPr lang="fr-FR" sz="1500" b="1" dirty="0">
              <a:solidFill>
                <a:schemeClr val="accent1"/>
              </a:solidFill>
            </a:endParaRPr>
          </a:p>
        </p:txBody>
      </p:sp>
      <p:sp>
        <p:nvSpPr>
          <p:cNvPr id="5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6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33" grpId="0" animBg="1"/>
      <p:bldP spid="34" grpId="0" animBg="1"/>
      <p:bldP spid="27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3" name="Groupe 16392"/>
          <p:cNvGrpSpPr/>
          <p:nvPr/>
        </p:nvGrpSpPr>
        <p:grpSpPr>
          <a:xfrm>
            <a:off x="31140" y="3429000"/>
            <a:ext cx="6629092" cy="2579994"/>
            <a:chOff x="31140" y="3683806"/>
            <a:chExt cx="6629092" cy="2579994"/>
          </a:xfrm>
        </p:grpSpPr>
        <p:grpSp>
          <p:nvGrpSpPr>
            <p:cNvPr id="16390" name="Groupe 16389"/>
            <p:cNvGrpSpPr/>
            <p:nvPr/>
          </p:nvGrpSpPr>
          <p:grpSpPr>
            <a:xfrm>
              <a:off x="150703" y="3736130"/>
              <a:ext cx="6509529" cy="2527670"/>
              <a:chOff x="78695" y="3736130"/>
              <a:chExt cx="6509529" cy="2527670"/>
            </a:xfrm>
          </p:grpSpPr>
          <p:grpSp>
            <p:nvGrpSpPr>
              <p:cNvPr id="16384" name="Groupe 16383"/>
              <p:cNvGrpSpPr/>
              <p:nvPr/>
            </p:nvGrpSpPr>
            <p:grpSpPr>
              <a:xfrm>
                <a:off x="78695" y="3736130"/>
                <a:ext cx="6509529" cy="2429174"/>
                <a:chOff x="78695" y="3906601"/>
                <a:chExt cx="6509529" cy="2429174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6062" y="3933056"/>
                  <a:ext cx="3362162" cy="2402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9" name="Groupe 28"/>
                <p:cNvGrpSpPr/>
                <p:nvPr/>
              </p:nvGrpSpPr>
              <p:grpSpPr>
                <a:xfrm>
                  <a:off x="142925" y="3906601"/>
                  <a:ext cx="3420963" cy="2402719"/>
                  <a:chOff x="3278487" y="1201109"/>
                  <a:chExt cx="3539815" cy="2710330"/>
                </a:xfrm>
              </p:grpSpPr>
              <p:grpSp>
                <p:nvGrpSpPr>
                  <p:cNvPr id="30" name="Groupe 29"/>
                  <p:cNvGrpSpPr/>
                  <p:nvPr/>
                </p:nvGrpSpPr>
                <p:grpSpPr>
                  <a:xfrm>
                    <a:off x="3278487" y="1201109"/>
                    <a:ext cx="3539815" cy="2710330"/>
                    <a:chOff x="3278485" y="1201107"/>
                    <a:chExt cx="3539815" cy="2592099"/>
                  </a:xfrm>
                </p:grpSpPr>
                <p:pic>
                  <p:nvPicPr>
                    <p:cNvPr id="3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78485" y="1201107"/>
                      <a:ext cx="3539815" cy="25920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3" name="Multiplier 32"/>
                    <p:cNvSpPr/>
                    <p:nvPr/>
                  </p:nvSpPr>
                  <p:spPr>
                    <a:xfrm>
                      <a:off x="4118713" y="2924944"/>
                      <a:ext cx="468052" cy="575266"/>
                    </a:xfrm>
                    <a:prstGeom prst="mathMultipl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Rectangle 30"/>
                  <p:cNvSpPr/>
                  <p:nvPr/>
                </p:nvSpPr>
                <p:spPr>
                  <a:xfrm>
                    <a:off x="4175956" y="3068962"/>
                    <a:ext cx="468052" cy="432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3" name="Rectangle 62"/>
                <p:cNvSpPr/>
                <p:nvPr/>
              </p:nvSpPr>
              <p:spPr>
                <a:xfrm>
                  <a:off x="78695" y="3906601"/>
                  <a:ext cx="6437521" cy="2424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2" name="ZoneTexte 71"/>
              <p:cNvSpPr txBox="1"/>
              <p:nvPr/>
            </p:nvSpPr>
            <p:spPr>
              <a:xfrm>
                <a:off x="467544" y="5836832"/>
                <a:ext cx="2982366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 smtClean="0"/>
                  <a:t>Sept       </a:t>
                </a:r>
                <a:r>
                  <a:rPr lang="fr-FR" sz="1050" b="1" dirty="0" err="1" smtClean="0"/>
                  <a:t>Nov</a:t>
                </a:r>
                <a:r>
                  <a:rPr lang="fr-FR" sz="1050" b="1" dirty="0" smtClean="0"/>
                  <a:t>         Jan        Mar        </a:t>
                </a:r>
                <a:r>
                  <a:rPr lang="fr-FR" sz="1050" b="1" dirty="0" err="1" smtClean="0"/>
                  <a:t>Apr</a:t>
                </a:r>
                <a:r>
                  <a:rPr lang="fr-FR" sz="1050" b="1" dirty="0" smtClean="0"/>
                  <a:t>         </a:t>
                </a:r>
                <a:r>
                  <a:rPr lang="fr-FR" sz="1050" b="1" dirty="0" err="1" smtClean="0"/>
                  <a:t>Jul</a:t>
                </a:r>
                <a:endParaRPr lang="fr-FR" sz="1050" b="1" dirty="0" smtClean="0"/>
              </a:p>
              <a:p>
                <a:endParaRPr lang="fr-FR" sz="1050" b="1" dirty="0"/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3533850" y="5848302"/>
                <a:ext cx="2982366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050" b="1" dirty="0" smtClean="0"/>
                  <a:t>Sept       </a:t>
                </a:r>
                <a:r>
                  <a:rPr lang="fr-FR" sz="1050" b="1" dirty="0" err="1" smtClean="0"/>
                  <a:t>Nov</a:t>
                </a:r>
                <a:r>
                  <a:rPr lang="fr-FR" sz="1050" b="1" dirty="0" smtClean="0"/>
                  <a:t>         Jan        Mar        </a:t>
                </a:r>
                <a:r>
                  <a:rPr lang="fr-FR" sz="1050" b="1" dirty="0" err="1" smtClean="0"/>
                  <a:t>Apr</a:t>
                </a:r>
                <a:r>
                  <a:rPr lang="fr-FR" sz="1050" b="1" dirty="0" smtClean="0"/>
                  <a:t>         </a:t>
                </a:r>
                <a:r>
                  <a:rPr lang="fr-FR" sz="1050" b="1" dirty="0" err="1" smtClean="0"/>
                  <a:t>Jul</a:t>
                </a:r>
                <a:endParaRPr lang="fr-FR" sz="1050" b="1" dirty="0" smtClean="0"/>
              </a:p>
              <a:p>
                <a:endParaRPr lang="fr-FR" sz="1050" b="1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2153306" y="4088105"/>
              <a:ext cx="11945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6">
                      <a:lumMod val="75000"/>
                    </a:schemeClr>
                  </a:solidFill>
                </a:rPr>
                <a:t>GON minus GIF</a:t>
              </a:r>
              <a:r>
                <a:rPr lang="fr-FR" sz="1200" b="1" dirty="0"/>
                <a:t> </a:t>
              </a:r>
              <a:endParaRPr lang="fr-FR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40900" y="4149080"/>
              <a:ext cx="11592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CC3399"/>
                  </a:solidFill>
                </a:rPr>
                <a:t>GIF minus GON</a:t>
              </a:r>
            </a:p>
          </p:txBody>
        </p:sp>
        <p:sp>
          <p:nvSpPr>
            <p:cNvPr id="16385" name="ZoneTexte 16384"/>
            <p:cNvSpPr txBox="1"/>
            <p:nvPr/>
          </p:nvSpPr>
          <p:spPr>
            <a:xfrm rot="16200000">
              <a:off x="-1089547" y="4804493"/>
              <a:ext cx="25183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Paris </a:t>
              </a:r>
              <a:r>
                <a:rPr lang="fr-FR" sz="1200" b="1" dirty="0" err="1" smtClean="0"/>
                <a:t>megacity</a:t>
              </a:r>
              <a:r>
                <a:rPr lang="fr-FR" sz="1200" b="1" dirty="0" smtClean="0"/>
                <a:t> CO</a:t>
              </a:r>
              <a:r>
                <a:rPr lang="fr-FR" sz="1200" b="1" baseline="-25000" dirty="0" smtClean="0"/>
                <a:t>2</a:t>
              </a:r>
              <a:r>
                <a:rPr lang="fr-FR" sz="1200" b="1" dirty="0" smtClean="0"/>
                <a:t> plume (ppm)</a:t>
              </a:r>
              <a:endParaRPr lang="fr-FR" sz="1200" b="1" dirty="0"/>
            </a:p>
          </p:txBody>
        </p:sp>
        <p:sp>
          <p:nvSpPr>
            <p:cNvPr id="16391" name="ZoneTexte 16390"/>
            <p:cNvSpPr txBox="1"/>
            <p:nvPr/>
          </p:nvSpPr>
          <p:spPr>
            <a:xfrm>
              <a:off x="251520" y="3933278"/>
              <a:ext cx="316112" cy="17708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25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20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15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10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-5</a:t>
              </a:r>
              <a:endParaRPr lang="fr-FR" sz="1000" b="1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319784" y="4005064"/>
              <a:ext cx="316112" cy="17708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25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20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15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10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5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0</a:t>
              </a:r>
            </a:p>
            <a:p>
              <a:pPr algn="r">
                <a:lnSpc>
                  <a:spcPts val="1900"/>
                </a:lnSpc>
              </a:pPr>
              <a:r>
                <a:rPr lang="fr-FR" sz="1000" b="1" dirty="0" smtClean="0"/>
                <a:t>-5</a:t>
              </a:r>
              <a:endParaRPr lang="fr-FR" sz="1000" b="1" dirty="0"/>
            </a:p>
          </p:txBody>
        </p:sp>
      </p:grpSp>
      <p:pic>
        <p:nvPicPr>
          <p:cNvPr id="6" name="Image 5" descr="log_co2-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4" y="32323"/>
            <a:ext cx="886567" cy="7323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6060" y="6221636"/>
            <a:ext cx="280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Xueref</a:t>
            </a:r>
            <a:r>
              <a:rPr lang="fr-FR" sz="1200" b="1" i="1" dirty="0" smtClean="0"/>
              <a:t>-Remy et al, AGU 2015 </a:t>
            </a:r>
          </a:p>
          <a:p>
            <a:r>
              <a:rPr lang="fr-FR" sz="1200" b="1" i="1" dirty="0" err="1" smtClean="0"/>
              <a:t>Xueref</a:t>
            </a:r>
            <a:r>
              <a:rPr lang="fr-FR" sz="1200" b="1" i="1" dirty="0" smtClean="0"/>
              <a:t>-Remy et al, in </a:t>
            </a:r>
            <a:r>
              <a:rPr lang="fr-FR" sz="1200" b="1" i="1" dirty="0" err="1" smtClean="0"/>
              <a:t>prep</a:t>
            </a:r>
            <a:endParaRPr lang="fr-FR" sz="1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830442" y="213848"/>
            <a:ext cx="78031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/>
              <a:t>Question 2 : Can </a:t>
            </a:r>
            <a:r>
              <a:rPr lang="fr-FR" sz="1700" b="1" dirty="0" err="1"/>
              <a:t>we</a:t>
            </a:r>
            <a:r>
              <a:rPr lang="fr-FR" sz="1700" b="1" dirty="0"/>
              <a:t> observe </a:t>
            </a:r>
            <a:r>
              <a:rPr lang="fr-FR" sz="1700" b="1" dirty="0" smtClean="0"/>
              <a:t>an </a:t>
            </a:r>
            <a:r>
              <a:rPr lang="fr-FR" sz="1700" b="1" dirty="0" err="1" smtClean="0"/>
              <a:t>atmospheric</a:t>
            </a:r>
            <a:r>
              <a:rPr lang="fr-FR" sz="1700" b="1" dirty="0" smtClean="0"/>
              <a:t> CO</a:t>
            </a:r>
            <a:r>
              <a:rPr lang="fr-FR" sz="1700" b="1" baseline="-25000" dirty="0" smtClean="0"/>
              <a:t>2</a:t>
            </a:r>
            <a:r>
              <a:rPr lang="fr-FR" sz="1700" b="1" dirty="0" smtClean="0"/>
              <a:t> </a:t>
            </a:r>
            <a:r>
              <a:rPr lang="fr-FR" sz="1700" b="1" dirty="0"/>
              <a:t>plume </a:t>
            </a:r>
            <a:r>
              <a:rPr lang="fr-FR" sz="1700" b="1" dirty="0" err="1" smtClean="0"/>
              <a:t>from</a:t>
            </a:r>
            <a:r>
              <a:rPr lang="fr-FR" sz="1700" b="1" dirty="0" smtClean="0"/>
              <a:t> Paris </a:t>
            </a:r>
            <a:r>
              <a:rPr lang="fr-FR" sz="1700" b="1" dirty="0" err="1" smtClean="0"/>
              <a:t>megacity</a:t>
            </a:r>
            <a:r>
              <a:rPr lang="fr-FR" sz="1700" b="1" dirty="0" smtClean="0"/>
              <a:t>?</a:t>
            </a:r>
            <a:endParaRPr lang="fr-FR" sz="1700" b="1" dirty="0"/>
          </a:p>
        </p:txBody>
      </p:sp>
      <p:grpSp>
        <p:nvGrpSpPr>
          <p:cNvPr id="57" name="Groupe 56"/>
          <p:cNvGrpSpPr/>
          <p:nvPr/>
        </p:nvGrpSpPr>
        <p:grpSpPr>
          <a:xfrm>
            <a:off x="3880912" y="1075035"/>
            <a:ext cx="2347272" cy="2137941"/>
            <a:chOff x="2201832" y="1456561"/>
            <a:chExt cx="2347272" cy="2137941"/>
          </a:xfrm>
        </p:grpSpPr>
        <p:grpSp>
          <p:nvGrpSpPr>
            <p:cNvPr id="56" name="Groupe 55"/>
            <p:cNvGrpSpPr/>
            <p:nvPr/>
          </p:nvGrpSpPr>
          <p:grpSpPr>
            <a:xfrm>
              <a:off x="2201832" y="1456561"/>
              <a:ext cx="2347272" cy="2137941"/>
              <a:chOff x="2201832" y="1456561"/>
              <a:chExt cx="2347272" cy="2137941"/>
            </a:xfrm>
          </p:grpSpPr>
          <p:grpSp>
            <p:nvGrpSpPr>
              <p:cNvPr id="43" name="Groupe 42"/>
              <p:cNvGrpSpPr/>
              <p:nvPr/>
            </p:nvGrpSpPr>
            <p:grpSpPr>
              <a:xfrm>
                <a:off x="2201832" y="1456561"/>
                <a:ext cx="2347272" cy="2137941"/>
                <a:chOff x="2201832" y="1456561"/>
                <a:chExt cx="2347272" cy="2137941"/>
              </a:xfrm>
            </p:grpSpPr>
            <p:grpSp>
              <p:nvGrpSpPr>
                <p:cNvPr id="42" name="Groupe 41"/>
                <p:cNvGrpSpPr/>
                <p:nvPr/>
              </p:nvGrpSpPr>
              <p:grpSpPr>
                <a:xfrm>
                  <a:off x="2201832" y="1456561"/>
                  <a:ext cx="2239364" cy="2137941"/>
                  <a:chOff x="2201832" y="1456561"/>
                  <a:chExt cx="2239364" cy="2137941"/>
                </a:xfrm>
              </p:grpSpPr>
              <p:pic>
                <p:nvPicPr>
                  <p:cNvPr id="12" name="Image 11"/>
                  <p:cNvPicPr/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83768" y="1456561"/>
                    <a:ext cx="1957428" cy="2137941"/>
                  </a:xfrm>
                  <a:prstGeom prst="rect">
                    <a:avLst/>
                  </a:prstGeom>
                </p:spPr>
              </p:pic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2201832" y="1628800"/>
                    <a:ext cx="497960" cy="170816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430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420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410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400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390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380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370</a:t>
                    </a:r>
                    <a:endParaRPr lang="fr-FR" sz="1000" b="1" dirty="0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2586177" y="1553242"/>
                    <a:ext cx="1841807" cy="14756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7" name="ZoneTexte 46"/>
                <p:cNvSpPr txBox="1"/>
                <p:nvPr/>
              </p:nvSpPr>
              <p:spPr>
                <a:xfrm>
                  <a:off x="2627784" y="3284984"/>
                  <a:ext cx="1921320" cy="2539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b="1" dirty="0" smtClean="0"/>
                    <a:t>Sept  </a:t>
                  </a:r>
                  <a:r>
                    <a:rPr lang="fr-FR" sz="1050" b="1" dirty="0" err="1" smtClean="0"/>
                    <a:t>Nov</a:t>
                  </a:r>
                  <a:r>
                    <a:rPr lang="fr-FR" sz="1050" b="1" dirty="0" smtClean="0"/>
                    <a:t>   Jan   Mar   </a:t>
                  </a:r>
                  <a:r>
                    <a:rPr lang="fr-FR" sz="1050" b="1" dirty="0" err="1" smtClean="0"/>
                    <a:t>Apr</a:t>
                  </a:r>
                  <a:r>
                    <a:rPr lang="fr-FR" sz="1050" b="1" dirty="0" smtClean="0"/>
                    <a:t>   </a:t>
                  </a:r>
                  <a:r>
                    <a:rPr lang="fr-FR" sz="1050" b="1" dirty="0" err="1" smtClean="0"/>
                    <a:t>Jul</a:t>
                  </a:r>
                  <a:endParaRPr lang="fr-FR" sz="1050" b="1" dirty="0"/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3707904" y="1830069"/>
                <a:ext cx="562904" cy="44680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2764370" y="1774557"/>
              <a:ext cx="943534" cy="646331"/>
              <a:chOff x="-1476672" y="2525531"/>
              <a:chExt cx="943534" cy="646331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-1404664" y="2525531"/>
                <a:ext cx="871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/>
                  <a:t>SW GIF</a:t>
                </a:r>
              </a:p>
              <a:p>
                <a:r>
                  <a:rPr lang="fr-FR" sz="900" b="1" dirty="0" smtClean="0"/>
                  <a:t>SW TRN50</a:t>
                </a:r>
              </a:p>
              <a:p>
                <a:r>
                  <a:rPr lang="fr-FR" sz="900" b="1" dirty="0" smtClean="0"/>
                  <a:t>SW TRN180</a:t>
                </a:r>
              </a:p>
              <a:p>
                <a:r>
                  <a:rPr lang="fr-FR" sz="900" b="1" dirty="0" smtClean="0"/>
                  <a:t>MHD</a:t>
                </a:r>
                <a:endParaRPr lang="fr-FR" sz="900" b="1" dirty="0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-1476672" y="2636912"/>
                <a:ext cx="108012" cy="0"/>
              </a:xfrm>
              <a:prstGeom prst="line">
                <a:avLst/>
              </a:prstGeom>
              <a:ln w="127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-1476672" y="2924944"/>
                <a:ext cx="108012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-1476672" y="2780928"/>
                <a:ext cx="108012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-1476672" y="3068960"/>
                <a:ext cx="108012" cy="0"/>
              </a:xfrm>
              <a:prstGeom prst="line">
                <a:avLst/>
              </a:prstGeom>
              <a:ln w="12700">
                <a:solidFill>
                  <a:srgbClr val="F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84110"/>
            <a:ext cx="1540977" cy="14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e 58"/>
          <p:cNvGrpSpPr/>
          <p:nvPr/>
        </p:nvGrpSpPr>
        <p:grpSpPr>
          <a:xfrm>
            <a:off x="1648481" y="1049982"/>
            <a:ext cx="2521509" cy="2162993"/>
            <a:chOff x="-1737" y="1308978"/>
            <a:chExt cx="2521509" cy="2141506"/>
          </a:xfrm>
        </p:grpSpPr>
        <p:grpSp>
          <p:nvGrpSpPr>
            <p:cNvPr id="58" name="Groupe 57"/>
            <p:cNvGrpSpPr/>
            <p:nvPr/>
          </p:nvGrpSpPr>
          <p:grpSpPr>
            <a:xfrm>
              <a:off x="-1737" y="1308978"/>
              <a:ext cx="2491471" cy="2141506"/>
              <a:chOff x="-1737" y="1452994"/>
              <a:chExt cx="2491471" cy="2141506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-1737" y="1452994"/>
                <a:ext cx="2400286" cy="2141506"/>
                <a:chOff x="-1737" y="1452994"/>
                <a:chExt cx="2400286" cy="2141506"/>
              </a:xfrm>
            </p:grpSpPr>
            <p:grpSp>
              <p:nvGrpSpPr>
                <p:cNvPr id="24" name="Groupe 23"/>
                <p:cNvGrpSpPr/>
                <p:nvPr/>
              </p:nvGrpSpPr>
              <p:grpSpPr>
                <a:xfrm>
                  <a:off x="-1737" y="1452994"/>
                  <a:ext cx="2400286" cy="2141506"/>
                  <a:chOff x="70865" y="1500172"/>
                  <a:chExt cx="2362061" cy="1886430"/>
                </a:xfrm>
              </p:grpSpPr>
              <p:pic>
                <p:nvPicPr>
                  <p:cNvPr id="11" name="Image 10"/>
                  <p:cNvPicPr/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500172"/>
                    <a:ext cx="1965382" cy="1886430"/>
                  </a:xfrm>
                  <a:prstGeom prst="rect">
                    <a:avLst/>
                  </a:prstGeom>
                </p:spPr>
              </p:pic>
              <p:sp>
                <p:nvSpPr>
                  <p:cNvPr id="5" name="ZoneTexte 4"/>
                  <p:cNvSpPr txBox="1"/>
                  <p:nvPr/>
                </p:nvSpPr>
                <p:spPr>
                  <a:xfrm>
                    <a:off x="70865" y="1647737"/>
                    <a:ext cx="597450" cy="15047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430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420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410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400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390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380</a:t>
                    </a:r>
                  </a:p>
                  <a:p>
                    <a:pPr algn="r">
                      <a:lnSpc>
                        <a:spcPts val="1800"/>
                      </a:lnSpc>
                    </a:pPr>
                    <a:r>
                      <a:rPr lang="fr-FR" sz="1000" b="1" dirty="0" smtClean="0"/>
                      <a:t>370</a:t>
                    </a:r>
                    <a:endParaRPr lang="fr-FR" sz="1000" b="1" dirty="0"/>
                  </a:p>
                </p:txBody>
              </p:sp>
              <p:sp>
                <p:nvSpPr>
                  <p:cNvPr id="4" name="ZoneTexte 3"/>
                  <p:cNvSpPr txBox="1"/>
                  <p:nvPr/>
                </p:nvSpPr>
                <p:spPr>
                  <a:xfrm rot="16200000">
                    <a:off x="-576619" y="2189225"/>
                    <a:ext cx="1629864" cy="257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 smtClean="0"/>
                      <a:t>CO</a:t>
                    </a:r>
                    <a:r>
                      <a:rPr lang="fr-FR" sz="1100" b="1" baseline="-25000" dirty="0" smtClean="0"/>
                      <a:t>2</a:t>
                    </a:r>
                    <a:r>
                      <a:rPr lang="fr-FR" sz="1100" b="1" dirty="0" smtClean="0"/>
                      <a:t> concentration (ppm)</a:t>
                    </a:r>
                    <a:endParaRPr lang="fr-FR" sz="1100" b="1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763688" y="1772816"/>
                    <a:ext cx="504056" cy="3632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556742" y="1500172"/>
                  <a:ext cx="1841807" cy="1475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1691680" y="1719619"/>
                <a:ext cx="798054" cy="507831"/>
                <a:chOff x="-1401641" y="1461197"/>
                <a:chExt cx="798054" cy="507831"/>
              </a:xfrm>
            </p:grpSpPr>
            <p:sp>
              <p:nvSpPr>
                <p:cNvPr id="10" name="ZoneTexte 9"/>
                <p:cNvSpPr txBox="1"/>
                <p:nvPr/>
              </p:nvSpPr>
              <p:spPr>
                <a:xfrm>
                  <a:off x="-1323667" y="1461197"/>
                  <a:ext cx="72008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900" b="1" dirty="0" smtClean="0"/>
                    <a:t>NE GON</a:t>
                  </a:r>
                </a:p>
                <a:p>
                  <a:r>
                    <a:rPr lang="fr-FR" sz="900" b="1" dirty="0" smtClean="0"/>
                    <a:t>NE MON</a:t>
                  </a:r>
                </a:p>
                <a:p>
                  <a:r>
                    <a:rPr lang="fr-FR" sz="900" b="1" dirty="0" smtClean="0"/>
                    <a:t>MHD</a:t>
                  </a:r>
                  <a:endParaRPr lang="fr-FR" sz="900" b="1" dirty="0"/>
                </a:p>
              </p:txBody>
            </p:sp>
            <p:grpSp>
              <p:nvGrpSpPr>
                <p:cNvPr id="21" name="Groupe 20"/>
                <p:cNvGrpSpPr/>
                <p:nvPr/>
              </p:nvGrpSpPr>
              <p:grpSpPr>
                <a:xfrm>
                  <a:off x="-1401641" y="1586402"/>
                  <a:ext cx="108012" cy="288032"/>
                  <a:chOff x="-1296652" y="3348711"/>
                  <a:chExt cx="108012" cy="288032"/>
                </a:xfrm>
              </p:grpSpPr>
              <p:cxnSp>
                <p:nvCxnSpPr>
                  <p:cNvPr id="14" name="Connecteur droit 13"/>
                  <p:cNvCxnSpPr/>
                  <p:nvPr/>
                </p:nvCxnSpPr>
                <p:spPr>
                  <a:xfrm>
                    <a:off x="-1296652" y="3348711"/>
                    <a:ext cx="108012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/>
                  <p:cNvCxnSpPr/>
                  <p:nvPr/>
                </p:nvCxnSpPr>
                <p:spPr>
                  <a:xfrm>
                    <a:off x="-1296652" y="3636743"/>
                    <a:ext cx="108012" cy="0"/>
                  </a:xfrm>
                  <a:prstGeom prst="line">
                    <a:avLst/>
                  </a:prstGeom>
                  <a:ln w="12700">
                    <a:solidFill>
                      <a:srgbClr val="FF99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/>
                  <p:cNvCxnSpPr/>
                  <p:nvPr/>
                </p:nvCxnSpPr>
                <p:spPr>
                  <a:xfrm>
                    <a:off x="-1296652" y="3492727"/>
                    <a:ext cx="108012" cy="0"/>
                  </a:xfrm>
                  <a:prstGeom prst="line">
                    <a:avLst/>
                  </a:prstGeom>
                  <a:ln w="12700">
                    <a:solidFill>
                      <a:srgbClr val="00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1" name="ZoneTexte 40"/>
            <p:cNvSpPr txBox="1"/>
            <p:nvPr/>
          </p:nvSpPr>
          <p:spPr>
            <a:xfrm>
              <a:off x="598452" y="3140968"/>
              <a:ext cx="192132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Sept  </a:t>
              </a:r>
              <a:r>
                <a:rPr lang="fr-FR" sz="1050" b="1" dirty="0" err="1" smtClean="0"/>
                <a:t>Nov</a:t>
              </a:r>
              <a:r>
                <a:rPr lang="fr-FR" sz="1050" b="1" dirty="0" smtClean="0"/>
                <a:t>   Jan   Mar   </a:t>
              </a:r>
              <a:r>
                <a:rPr lang="fr-FR" sz="1050" b="1" dirty="0" err="1" smtClean="0"/>
                <a:t>Apr</a:t>
              </a:r>
              <a:r>
                <a:rPr lang="fr-FR" sz="1050" b="1" dirty="0" smtClean="0"/>
                <a:t>   </a:t>
              </a:r>
              <a:r>
                <a:rPr lang="fr-FR" sz="1050" b="1" dirty="0" err="1" smtClean="0"/>
                <a:t>Jul</a:t>
              </a:r>
              <a:endParaRPr lang="fr-FR" sz="105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695" y="945595"/>
            <a:ext cx="78776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dirty="0" smtClean="0">
                <a:solidFill>
                  <a:srgbClr val="0070C0"/>
                </a:solidFill>
              </a:rPr>
              <a:t>Background concentration : </a:t>
            </a:r>
            <a:r>
              <a:rPr lang="fr-FR" sz="1500" b="1" dirty="0" err="1" smtClean="0">
                <a:solidFill>
                  <a:srgbClr val="0070C0"/>
                </a:solidFill>
              </a:rPr>
              <a:t>from</a:t>
            </a:r>
            <a:r>
              <a:rPr lang="fr-FR" sz="1500" b="1" dirty="0" smtClean="0">
                <a:solidFill>
                  <a:srgbClr val="0070C0"/>
                </a:solidFill>
              </a:rPr>
              <a:t> </a:t>
            </a:r>
            <a:r>
              <a:rPr lang="fr-FR" sz="1500" b="1" dirty="0" err="1" smtClean="0">
                <a:solidFill>
                  <a:srgbClr val="0070C0"/>
                </a:solidFill>
              </a:rPr>
              <a:t>upwind</a:t>
            </a:r>
            <a:r>
              <a:rPr lang="fr-FR" sz="1500" b="1" dirty="0" smtClean="0">
                <a:solidFill>
                  <a:srgbClr val="0070C0"/>
                </a:solidFill>
              </a:rPr>
              <a:t> stations (</a:t>
            </a:r>
            <a:r>
              <a:rPr lang="fr-FR" sz="1500" b="1" dirty="0" err="1" smtClean="0">
                <a:solidFill>
                  <a:srgbClr val="0070C0"/>
                </a:solidFill>
              </a:rPr>
              <a:t>ex.seasonal</a:t>
            </a:r>
            <a:r>
              <a:rPr lang="fr-FR" sz="1500" b="1" dirty="0" smtClean="0">
                <a:solidFill>
                  <a:srgbClr val="0070C0"/>
                </a:solidFill>
              </a:rPr>
              <a:t> </a:t>
            </a:r>
            <a:r>
              <a:rPr lang="fr-FR" sz="1500" b="1" dirty="0" err="1" smtClean="0">
                <a:solidFill>
                  <a:srgbClr val="0070C0"/>
                </a:solidFill>
              </a:rPr>
              <a:t>scale</a:t>
            </a:r>
            <a:r>
              <a:rPr lang="fr-FR" sz="1500" b="1" dirty="0" smtClean="0">
                <a:solidFill>
                  <a:srgbClr val="0070C0"/>
                </a:solidFill>
              </a:rPr>
              <a:t>) </a:t>
            </a:r>
            <a:endParaRPr lang="fr-FR" sz="15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669" y="3393867"/>
            <a:ext cx="62155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500" b="1" dirty="0" err="1" smtClean="0">
                <a:solidFill>
                  <a:srgbClr val="0070C0"/>
                </a:solidFill>
              </a:rPr>
              <a:t>Extracting</a:t>
            </a:r>
            <a:r>
              <a:rPr lang="fr-FR" sz="1500" b="1" dirty="0" smtClean="0">
                <a:solidFill>
                  <a:srgbClr val="0070C0"/>
                </a:solidFill>
              </a:rPr>
              <a:t> the Paris </a:t>
            </a:r>
            <a:r>
              <a:rPr lang="fr-FR" sz="1500" b="1" dirty="0" err="1" smtClean="0">
                <a:solidFill>
                  <a:srgbClr val="0070C0"/>
                </a:solidFill>
              </a:rPr>
              <a:t>megacity</a:t>
            </a:r>
            <a:r>
              <a:rPr lang="fr-FR" sz="1500" b="1" dirty="0" smtClean="0">
                <a:solidFill>
                  <a:srgbClr val="0070C0"/>
                </a:solidFill>
              </a:rPr>
              <a:t> </a:t>
            </a:r>
            <a:r>
              <a:rPr lang="fr-FR" sz="1500" b="1" dirty="0" err="1">
                <a:solidFill>
                  <a:srgbClr val="0070C0"/>
                </a:solidFill>
              </a:rPr>
              <a:t>atmospheric</a:t>
            </a:r>
            <a:r>
              <a:rPr lang="fr-FR" sz="1500" b="1" dirty="0">
                <a:solidFill>
                  <a:srgbClr val="0070C0"/>
                </a:solidFill>
              </a:rPr>
              <a:t> CO</a:t>
            </a:r>
            <a:r>
              <a:rPr lang="fr-FR" sz="1500" b="1" baseline="-25000" dirty="0" smtClean="0">
                <a:solidFill>
                  <a:srgbClr val="0070C0"/>
                </a:solidFill>
              </a:rPr>
              <a:t>2</a:t>
            </a:r>
            <a:r>
              <a:rPr lang="fr-FR" sz="1500" b="1" dirty="0" smtClean="0">
                <a:solidFill>
                  <a:srgbClr val="0070C0"/>
                </a:solidFill>
              </a:rPr>
              <a:t> plume (</a:t>
            </a:r>
            <a:r>
              <a:rPr lang="fr-FR" sz="1500" b="1" dirty="0" err="1" smtClean="0">
                <a:solidFill>
                  <a:srgbClr val="0070C0"/>
                </a:solidFill>
              </a:rPr>
              <a:t>ex.seasonal</a:t>
            </a:r>
            <a:r>
              <a:rPr lang="fr-FR" sz="1500" b="1" dirty="0" smtClean="0">
                <a:solidFill>
                  <a:srgbClr val="0070C0"/>
                </a:solidFill>
              </a:rPr>
              <a:t> </a:t>
            </a:r>
            <a:r>
              <a:rPr lang="fr-FR" sz="1500" b="1" dirty="0" err="1" smtClean="0">
                <a:solidFill>
                  <a:srgbClr val="0070C0"/>
                </a:solidFill>
              </a:rPr>
              <a:t>scale</a:t>
            </a:r>
            <a:r>
              <a:rPr lang="fr-FR" sz="1500" b="1" dirty="0" smtClean="0">
                <a:solidFill>
                  <a:srgbClr val="0070C0"/>
                </a:solidFill>
              </a:rPr>
              <a:t>)</a:t>
            </a:r>
            <a:endParaRPr lang="fr-FR" sz="1500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72200" y="4149080"/>
            <a:ext cx="266429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LESSONS / 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URBAN PLUMES:</a:t>
            </a:r>
          </a:p>
          <a:p>
            <a:pPr algn="ctr"/>
            <a:endParaRPr lang="fr-FR" sz="3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300" b="1" dirty="0" err="1" smtClean="0"/>
              <a:t>Synoptic</a:t>
            </a:r>
            <a:r>
              <a:rPr lang="fr-FR" sz="1300" b="1" dirty="0" smtClean="0"/>
              <a:t> background </a:t>
            </a:r>
            <a:r>
              <a:rPr lang="fr-FR" sz="1300" b="1" dirty="0" err="1" smtClean="0"/>
              <a:t>variability</a:t>
            </a:r>
            <a:r>
              <a:rPr lang="fr-FR" sz="1300" b="1" dirty="0" smtClean="0"/>
              <a:t> </a:t>
            </a:r>
          </a:p>
          <a:p>
            <a:r>
              <a:rPr lang="fr-FR" sz="1300" b="1" dirty="0"/>
              <a:t> </a:t>
            </a:r>
            <a:r>
              <a:rPr lang="fr-FR" sz="1300" b="1" dirty="0" smtClean="0"/>
              <a:t>    as large as the Paris CO</a:t>
            </a:r>
            <a:r>
              <a:rPr lang="fr-FR" sz="1300" b="1" baseline="-25000" dirty="0" smtClean="0"/>
              <a:t>2</a:t>
            </a:r>
            <a:r>
              <a:rPr lang="fr-FR" sz="1300" b="1" dirty="0" smtClean="0"/>
              <a:t> plume</a:t>
            </a:r>
          </a:p>
          <a:p>
            <a:pPr marL="285750" indent="-20638">
              <a:buFont typeface="Courier New" panose="02070309020205020404" pitchFamily="49" charset="0"/>
              <a:buChar char="o"/>
              <a:tabLst>
                <a:tab pos="446088" algn="l"/>
              </a:tabLst>
            </a:pPr>
            <a:r>
              <a:rPr lang="fr-FR" sz="1300" b="1" dirty="0" smtClean="0"/>
              <a:t>  </a:t>
            </a:r>
            <a:r>
              <a:rPr lang="fr-FR" sz="1300" dirty="0" smtClean="0"/>
              <a:t>MHD </a:t>
            </a:r>
            <a:r>
              <a:rPr lang="fr-FR" sz="1300" dirty="0" err="1" smtClean="0"/>
              <a:t>is</a:t>
            </a:r>
            <a:r>
              <a:rPr lang="fr-FR" sz="1300" dirty="0" smtClean="0"/>
              <a:t> </a:t>
            </a:r>
            <a:r>
              <a:rPr lang="fr-FR" sz="1300" dirty="0" err="1" smtClean="0"/>
              <a:t>too</a:t>
            </a:r>
            <a:r>
              <a:rPr lang="fr-FR" sz="1300" dirty="0" smtClean="0"/>
              <a:t> far</a:t>
            </a:r>
          </a:p>
          <a:p>
            <a:pPr marL="285750" indent="-20638">
              <a:buFont typeface="Courier New" panose="02070309020205020404" pitchFamily="49" charset="0"/>
              <a:buChar char="o"/>
              <a:tabLst>
                <a:tab pos="446088" algn="l"/>
              </a:tabLst>
            </a:pPr>
            <a:r>
              <a:rPr lang="fr-FR" sz="1300" dirty="0" smtClean="0"/>
              <a:t>  OK=</a:t>
            </a:r>
            <a:r>
              <a:rPr lang="fr-FR" sz="1300" dirty="0" err="1" smtClean="0"/>
              <a:t>Regional</a:t>
            </a:r>
            <a:r>
              <a:rPr lang="fr-FR" sz="1300" dirty="0" smtClean="0"/>
              <a:t> site, city </a:t>
            </a:r>
            <a:r>
              <a:rPr lang="fr-FR" sz="1300" dirty="0" err="1" smtClean="0"/>
              <a:t>upwind</a:t>
            </a:r>
            <a:endParaRPr lang="fr-FR" sz="1300" dirty="0" smtClean="0"/>
          </a:p>
          <a:p>
            <a:pPr marL="550862" indent="-285750">
              <a:buFont typeface="Symbol"/>
              <a:buChar char="Þ"/>
              <a:tabLst>
                <a:tab pos="446088" algn="l"/>
              </a:tabLst>
            </a:pPr>
            <a:r>
              <a:rPr lang="fr-FR" sz="1300" i="1" dirty="0" err="1" smtClean="0">
                <a:solidFill>
                  <a:schemeClr val="accent6">
                    <a:lumMod val="75000"/>
                  </a:schemeClr>
                </a:solidFill>
              </a:rPr>
              <a:t>See</a:t>
            </a:r>
            <a:r>
              <a:rPr lang="fr-FR" sz="13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300" i="1" dirty="0" err="1" smtClean="0">
                <a:solidFill>
                  <a:schemeClr val="accent6">
                    <a:lumMod val="75000"/>
                  </a:schemeClr>
                </a:solidFill>
              </a:rPr>
              <a:t>also</a:t>
            </a:r>
            <a:r>
              <a:rPr lang="fr-FR" sz="13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300" i="1" dirty="0" err="1" smtClean="0">
                <a:solidFill>
                  <a:schemeClr val="accent6">
                    <a:lumMod val="75000"/>
                  </a:schemeClr>
                </a:solidFill>
              </a:rPr>
              <a:t>Turnbull</a:t>
            </a:r>
            <a:r>
              <a:rPr lang="fr-FR" sz="1300" i="1" dirty="0" smtClean="0">
                <a:solidFill>
                  <a:schemeClr val="accent6">
                    <a:lumMod val="75000"/>
                  </a:schemeClr>
                </a:solidFill>
              </a:rPr>
              <a:t> et al, 2015</a:t>
            </a:r>
          </a:p>
          <a:p>
            <a:pPr marL="265112">
              <a:tabLst>
                <a:tab pos="446088" algn="l"/>
              </a:tabLst>
            </a:pPr>
            <a:endParaRPr lang="fr-FR" sz="5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300" b="1" dirty="0" smtClean="0"/>
              <a:t>Wind </a:t>
            </a:r>
            <a:r>
              <a:rPr lang="fr-FR" sz="1300" b="1" dirty="0" err="1" smtClean="0"/>
              <a:t>selection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required</a:t>
            </a:r>
            <a:r>
              <a:rPr lang="fr-FR" sz="1300" b="1" dirty="0" smtClean="0"/>
              <a:t>:</a:t>
            </a:r>
          </a:p>
          <a:p>
            <a:pPr marL="446088" indent="-182563">
              <a:buFont typeface="Courier New" panose="02070309020205020404" pitchFamily="49" charset="0"/>
              <a:buChar char="o"/>
            </a:pPr>
            <a:r>
              <a:rPr lang="fr-FR" sz="1300" dirty="0" smtClean="0"/>
              <a:t>3-8 m.s</a:t>
            </a:r>
            <a:r>
              <a:rPr lang="fr-FR" sz="1300" baseline="30000" dirty="0" smtClean="0"/>
              <a:t>-1</a:t>
            </a:r>
            <a:r>
              <a:rPr lang="fr-FR" sz="1300" dirty="0" smtClean="0"/>
              <a:t> </a:t>
            </a:r>
          </a:p>
          <a:p>
            <a:pPr marL="446088" indent="-182563">
              <a:buFont typeface="Courier New" panose="02070309020205020404" pitchFamily="49" charset="0"/>
              <a:buChar char="o"/>
            </a:pPr>
            <a:r>
              <a:rPr lang="fr-FR" sz="1300" dirty="0" smtClean="0"/>
              <a:t>30° </a:t>
            </a:r>
            <a:r>
              <a:rPr lang="fr-FR" sz="1300" dirty="0" err="1" smtClean="0"/>
              <a:t>cones</a:t>
            </a:r>
            <a:r>
              <a:rPr lang="fr-FR" sz="1300" dirty="0" smtClean="0"/>
              <a:t> (</a:t>
            </a:r>
            <a:r>
              <a:rPr lang="fr-FR" sz="1300" dirty="0" err="1" smtClean="0"/>
              <a:t>ie</a:t>
            </a:r>
            <a:r>
              <a:rPr lang="fr-FR" sz="1300" dirty="0" smtClean="0"/>
              <a:t> </a:t>
            </a:r>
            <a:r>
              <a:rPr lang="fr-FR" sz="1300" dirty="0"/>
              <a:t>+/-15</a:t>
            </a:r>
            <a:r>
              <a:rPr lang="fr-FR" sz="1300" dirty="0" smtClean="0"/>
              <a:t>°)</a:t>
            </a:r>
          </a:p>
          <a:p>
            <a:pPr marL="263525"/>
            <a:endParaRPr lang="fr-FR" sz="5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300" b="1" dirty="0" err="1" smtClean="0"/>
              <a:t>Afternoon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hours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only</a:t>
            </a:r>
            <a:endParaRPr lang="fr-FR" sz="1300" b="1" dirty="0"/>
          </a:p>
        </p:txBody>
      </p:sp>
      <p:sp>
        <p:nvSpPr>
          <p:cNvPr id="2" name="Rectangle 1"/>
          <p:cNvSpPr/>
          <p:nvPr/>
        </p:nvSpPr>
        <p:spPr>
          <a:xfrm>
            <a:off x="6300192" y="679312"/>
            <a:ext cx="2731676" cy="271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392" name="Groupe 16391"/>
          <p:cNvGrpSpPr/>
          <p:nvPr/>
        </p:nvGrpSpPr>
        <p:grpSpPr>
          <a:xfrm>
            <a:off x="6370235" y="895335"/>
            <a:ext cx="2661634" cy="2431945"/>
            <a:chOff x="6372200" y="1161619"/>
            <a:chExt cx="2736304" cy="2612126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1" y="2159032"/>
              <a:ext cx="1499742" cy="155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161619"/>
              <a:ext cx="1008112" cy="94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736" y="1176270"/>
              <a:ext cx="1145768" cy="99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ZoneTexte 59"/>
            <p:cNvSpPr txBox="1"/>
            <p:nvPr/>
          </p:nvSpPr>
          <p:spPr>
            <a:xfrm>
              <a:off x="7276095" y="1307376"/>
              <a:ext cx="87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/>
                <a:t>FLEXPART </a:t>
              </a:r>
              <a:r>
                <a:rPr lang="fr-FR" sz="900" i="1" dirty="0" err="1" smtClean="0"/>
                <a:t>backplumes</a:t>
              </a:r>
              <a:endParaRPr lang="fr-FR" sz="900" i="1" dirty="0" smtClean="0"/>
            </a:p>
            <a:p>
              <a:r>
                <a:rPr lang="fr-FR" sz="900" i="1" dirty="0" smtClean="0"/>
                <a:t>(Lopez et al, 2013)</a:t>
              </a:r>
              <a:endParaRPr lang="fr-FR" sz="900" i="1" dirty="0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794" y="2191693"/>
              <a:ext cx="697702" cy="158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7380312" y="3465875"/>
              <a:ext cx="9444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EDGAR 2010</a:t>
              </a:r>
              <a:endParaRPr lang="fr-FR" sz="1050" b="1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3" y="842411"/>
            <a:ext cx="6291263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382B79-0009-400D-87AA-2691B7456AB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 animBg="1"/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2821</Words>
  <Application>Microsoft Office PowerPoint</Application>
  <PresentationFormat>Affichage à l'écran (4:3)</PresentationFormat>
  <Paragraphs>536</Paragraphs>
  <Slides>23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Réunion de la Plateforme OCAPI de l’IPSL Mesures de GES en IDF   Irène Xueref-Remy OHP/OSU Pytheas </vt:lpstr>
      <vt:lpstr>Scientific context and objectives</vt:lpstr>
      <vt:lpstr>Présentation PowerPoint</vt:lpstr>
      <vt:lpstr>Présentation PowerPoint</vt:lpstr>
      <vt:lpstr>Du développement d’un réseau d’observation régional  pour étudier le panache de CO2 parisien et l’inventaire d’émissions total à une approche multi-espèces  pour identifier les secteurs d’émissions de CO2 en IDF</vt:lpstr>
      <vt:lpstr>Question 1: How uncertain are the Paris region CO2 emission inventories?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</vt:lpstr>
      <vt:lpstr>Présentation PowerPoint</vt:lpstr>
      <vt:lpstr>Présentation PowerPoint</vt:lpstr>
      <vt:lpstr>CONCLUSION et PERSPECTIVES sur le CO2 en IDF Campagnes récentes et analyses en cours en lien avec la communauté OCAPI  Rôle clé du site QUALAIR</vt:lpstr>
      <vt:lpstr>Merci !</vt:lpstr>
      <vt:lpstr>Présentation PowerPoint</vt:lpstr>
      <vt:lpstr>COCCON</vt:lpstr>
      <vt:lpstr>Publications</vt:lpstr>
      <vt:lpstr>Présentation PowerPoint</vt:lpstr>
      <vt:lpstr>Conclusions/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la Plateforme OCAPI</dc:title>
  <dc:creator>Irene Xueref-Remy</dc:creator>
  <cp:lastModifiedBy>Irene Xueref-Remy</cp:lastModifiedBy>
  <cp:revision>65</cp:revision>
  <dcterms:created xsi:type="dcterms:W3CDTF">2017-09-14T13:44:23Z</dcterms:created>
  <dcterms:modified xsi:type="dcterms:W3CDTF">2017-09-17T08:42:59Z</dcterms:modified>
</cp:coreProperties>
</file>