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7" r:id="rId3"/>
    <p:sldId id="272" r:id="rId4"/>
    <p:sldId id="270" r:id="rId5"/>
    <p:sldId id="296" r:id="rId6"/>
    <p:sldId id="274" r:id="rId7"/>
    <p:sldId id="275" r:id="rId8"/>
    <p:sldId id="276" r:id="rId9"/>
    <p:sldId id="277" r:id="rId10"/>
    <p:sldId id="297" r:id="rId11"/>
    <p:sldId id="278" r:id="rId12"/>
    <p:sldId id="279" r:id="rId13"/>
    <p:sldId id="280" r:id="rId14"/>
    <p:sldId id="281" r:id="rId15"/>
    <p:sldId id="284" r:id="rId16"/>
    <p:sldId id="285" r:id="rId17"/>
    <p:sldId id="269" r:id="rId18"/>
    <p:sldId id="290" r:id="rId19"/>
    <p:sldId id="298" r:id="rId20"/>
    <p:sldId id="266" r:id="rId21"/>
    <p:sldId id="268" r:id="rId22"/>
    <p:sldId id="292" r:id="rId23"/>
    <p:sldId id="293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DR\compa_inventai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cat>
            <c:strRef>
              <c:f>Feuil1!$E$2:$E$5</c:f>
              <c:strCache>
                <c:ptCount val="4"/>
                <c:pt idx="0">
                  <c:v>Traffic</c:v>
                </c:pt>
                <c:pt idx="1">
                  <c:v>Residential</c:v>
                </c:pt>
                <c:pt idx="2">
                  <c:v>Tertiary</c:v>
                </c:pt>
                <c:pt idx="3">
                  <c:v>Industry</c:v>
                </c:pt>
              </c:strCache>
            </c:strRef>
          </c:cat>
          <c:val>
            <c:numRef>
              <c:f>Feuil1!$F$2:$F$5</c:f>
              <c:numCache>
                <c:formatCode>0.0</c:formatCode>
                <c:ptCount val="4"/>
                <c:pt idx="0">
                  <c:v>30.640668523676872</c:v>
                </c:pt>
                <c:pt idx="1">
                  <c:v>-9.310589907604836</c:v>
                </c:pt>
                <c:pt idx="2">
                  <c:v>-62.404092071611252</c:v>
                </c:pt>
                <c:pt idx="3">
                  <c:v>48.8888888888889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844480"/>
        <c:axId val="147846272"/>
      </c:barChart>
      <c:catAx>
        <c:axId val="147844480"/>
        <c:scaling>
          <c:orientation val="minMax"/>
        </c:scaling>
        <c:delete val="1"/>
        <c:axPos val="b"/>
        <c:majorTickMark val="out"/>
        <c:minorTickMark val="none"/>
        <c:tickLblPos val="nextTo"/>
        <c:crossAx val="147846272"/>
        <c:crosses val="autoZero"/>
        <c:auto val="1"/>
        <c:lblAlgn val="ctr"/>
        <c:lblOffset val="100"/>
        <c:noMultiLvlLbl val="0"/>
      </c:catAx>
      <c:valAx>
        <c:axId val="147846272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fr-FR"/>
          </a:p>
        </c:txPr>
        <c:crossAx val="14784448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93C0-11A4-4903-BBC0-8B62A300E28B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6189E-AFD4-4607-B645-54CA8742F8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33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dirty="0" smtClean="0"/>
              <a:t>ALLER TRES</a:t>
            </a:r>
            <a:r>
              <a:rPr lang="fr-FR" baseline="0" dirty="0" smtClean="0"/>
              <a:t> VITE VERS LA FIGURE POUR NE PAS PERDRE DE TEMPS!</a:t>
            </a:r>
            <a:endParaRPr lang="fr-FR" dirty="0" smtClean="0"/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- Ce budget,</a:t>
            </a:r>
            <a:r>
              <a:rPr lang="fr-FR" baseline="0" dirty="0" smtClean="0"/>
              <a:t> ici donné à l’échelle globale, est très incertain </a:t>
            </a:r>
            <a:r>
              <a:rPr lang="fr-FR" dirty="0" smtClean="0"/>
              <a:t>aux échelles continentale, régionale et plus locales</a:t>
            </a:r>
            <a:r>
              <a:rPr lang="fr-FR" baseline="0" dirty="0" smtClean="0"/>
              <a:t> </a:t>
            </a:r>
            <a:r>
              <a:rPr lang="fr-FR" dirty="0" smtClean="0"/>
              <a:t>: c’est en effet difficile de réduire ces incertitudes,</a:t>
            </a:r>
          </a:p>
          <a:p>
            <a:pPr algn="l"/>
            <a:r>
              <a:rPr lang="fr-FR" dirty="0" smtClean="0"/>
              <a:t>car beaucoup de processus entrent en jeu. </a:t>
            </a:r>
          </a:p>
          <a:p>
            <a:pPr algn="l"/>
            <a:r>
              <a:rPr lang="fr-FR" dirty="0" smtClean="0"/>
              <a:t>- </a:t>
            </a:r>
            <a:r>
              <a:rPr lang="fr-FR" b="1" dirty="0" smtClean="0"/>
              <a:t>Je vous montre sur cette figure les séries temporelles du CO2 atmosphérique</a:t>
            </a:r>
            <a:r>
              <a:rPr lang="fr-FR" b="1" baseline="0" dirty="0" smtClean="0"/>
              <a:t> collectées dans les stations</a:t>
            </a:r>
          </a:p>
          <a:p>
            <a:pPr algn="l"/>
            <a:r>
              <a:rPr lang="fr-FR" b="1" baseline="0" dirty="0" smtClean="0"/>
              <a:t>du réseau ICOS-FR qui a développé des stations d’observations en France mais aussi à l’international. </a:t>
            </a:r>
          </a:p>
          <a:p>
            <a:pPr algn="l"/>
            <a:r>
              <a:rPr lang="fr-FR" baseline="0" dirty="0" smtClean="0"/>
              <a:t>- On peut voir ici que, hormis l’augmentation globale à long-terme de l’ordre de 2 ppm/an observée pour toutes les stations, la variabilité du CO2 atmosphérique </a:t>
            </a:r>
          </a:p>
          <a:p>
            <a:pPr algn="l"/>
            <a:r>
              <a:rPr lang="fr-FR" baseline="0" dirty="0" smtClean="0"/>
              <a:t>est très différente en fonction de l’endroit du globe où l’on collecte les mesures. </a:t>
            </a:r>
          </a:p>
          <a:p>
            <a:pPr algn="l"/>
            <a:r>
              <a:rPr lang="fr-FR" baseline="0" dirty="0" smtClean="0"/>
              <a:t>- Par exemple, cette variabilité est quasi-nulle à l’Ile Amsterdam dans l’Océan </a:t>
            </a:r>
            <a:r>
              <a:rPr lang="fr-FR" baseline="0" dirty="0" err="1" smtClean="0"/>
              <a:t>Sub-Antarctique</a:t>
            </a:r>
            <a:r>
              <a:rPr lang="fr-FR" baseline="0" dirty="0" smtClean="0"/>
              <a:t> car les échanges de CO2 sont contrôlés pour la plupart dans l’océan de surface.</a:t>
            </a:r>
            <a:br>
              <a:rPr lang="fr-FR" baseline="0" dirty="0" smtClean="0"/>
            </a:br>
            <a:r>
              <a:rPr lang="fr-FR" baseline="0" dirty="0" smtClean="0"/>
              <a:t>- Alors que sur les continents, la variabilité du CO2 atmosphérique est beaucoup plus élevée, comme on peut le voir ici sur la courbe verte enregistrée au Puy-de-Dôme où le cycle saisonnier</a:t>
            </a:r>
          </a:p>
          <a:p>
            <a:pPr algn="l"/>
            <a:r>
              <a:rPr lang="fr-FR" baseline="0" dirty="0" smtClean="0"/>
              <a:t>de la biosphère liée aux processus de photosynthèse et de respiration modulent la concentration du CO2 atmosphérique. </a:t>
            </a:r>
          </a:p>
          <a:p>
            <a:pPr algn="l"/>
            <a:r>
              <a:rPr lang="fr-FR" baseline="0" dirty="0" smtClean="0"/>
              <a:t>- Enfin, si l’on se rapproche des zones urbanisées comme ici à Saclay, on peut voir se rajouter des pics de concentration assez marqués qui proviennent des émissions de CO2 de la </a:t>
            </a:r>
          </a:p>
          <a:p>
            <a:pPr algn="l"/>
            <a:r>
              <a:rPr lang="fr-FR" baseline="0" dirty="0" smtClean="0"/>
              <a:t>mégapole parisienne et ne sont pas encore bien mélangées dans l’atmosphère. </a:t>
            </a:r>
          </a:p>
          <a:p>
            <a:pPr algn="l"/>
            <a:r>
              <a:rPr lang="fr-FR" baseline="0" dirty="0" smtClean="0"/>
              <a:t>- Ainsi, cette variabilité reflète en partie celle des flux de CO2 échangés entre les surfaces terrestres et l’atmosphère.</a:t>
            </a:r>
          </a:p>
          <a:p>
            <a:pPr algn="l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2B50-252F-4F38-8A16-386E3D8F0B2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49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6189E-AFD4-4607-B645-54CA8742F88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84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La première question que je me suis posée…</a:t>
            </a:r>
          </a:p>
          <a:p>
            <a:r>
              <a:rPr lang="fr-FR" dirty="0" smtClean="0"/>
              <a:t>J’ai organisé….</a:t>
            </a:r>
          </a:p>
          <a:p>
            <a:endParaRPr lang="fr-FR" dirty="0" smtClean="0"/>
          </a:p>
          <a:p>
            <a:r>
              <a:rPr lang="fr-FR" dirty="0" smtClean="0"/>
              <a:t>Les inventaires</a:t>
            </a:r>
            <a:r>
              <a:rPr lang="fr-FR" baseline="0" dirty="0" smtClean="0"/>
              <a:t> d’émissions sont construits sur une approche dite « montante », basés pour chaque secteur et chaque catégorie de ce secteur sur la somme du produit d’un proxy d’activité (Ai), </a:t>
            </a:r>
          </a:p>
          <a:p>
            <a:r>
              <a:rPr lang="fr-FR" baseline="0" dirty="0" smtClean="0"/>
              <a:t>d’un facteur d’émission Fi et d’un paramètre d’activité Pi correctif (ex. équipement des véhicules avec des pots catalytiques).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Les </a:t>
            </a:r>
            <a:r>
              <a:rPr lang="fr-FR" baseline="0" dirty="0" err="1" smtClean="0"/>
              <a:t>proxies</a:t>
            </a:r>
            <a:r>
              <a:rPr lang="fr-FR" baseline="0" dirty="0" smtClean="0"/>
              <a:t> d’activités proviennent généralement de statistiques économiques, tandis que les facteurs d’émissions et paramètres d’activités sont mesurés sur bancs d’essai, mais pas dans la vie réelle: </a:t>
            </a:r>
          </a:p>
          <a:p>
            <a:r>
              <a:rPr lang="fr-FR" baseline="0" dirty="0" smtClean="0"/>
              <a:t>par exemple, l’état des roues du véhicules, ou l’état du revêtement des routes n’est pas pris en compte. Cela explique pourquoi les inventaires d’émissions sont d’une manière générale très incertains.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Pour le cas de Paris, il existe donc deux inventaires d’émissions à haute résolution : IER et AIRPARIF. Sur le total émis, la différence relative est de 20,7%. Les différences sont encore</a:t>
            </a:r>
          </a:p>
          <a:p>
            <a:r>
              <a:rPr lang="fr-FR" baseline="0" dirty="0" smtClean="0"/>
              <a:t>plus fortes quand on les calcule pour chacun des secteurs d’émissions, notamment pour le trafic où l’on dépasse les 30% de différence, le secteur industriel avec près de 50% d’écart</a:t>
            </a:r>
          </a:p>
          <a:p>
            <a:r>
              <a:rPr lang="fr-FR" baseline="0" dirty="0" smtClean="0"/>
              <a:t>et le secteur du chauffage tertiaire avec plus de 60% d’écart.</a:t>
            </a:r>
          </a:p>
          <a:p>
            <a:endParaRPr lang="fr-FR" baseline="0" dirty="0" smtClean="0"/>
          </a:p>
          <a:p>
            <a:r>
              <a:rPr lang="fr-FR" baseline="0" dirty="0" smtClean="0"/>
              <a:t>Une étude détaillée…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605BB-7DC4-4AFB-A446-AF648D1BD9DB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fr-FR" sz="1200" dirty="0" smtClean="0"/>
              <a:t>Détecter et quantifier le panache parisien</a:t>
            </a:r>
          </a:p>
          <a:p>
            <a:pPr marL="285750" indent="-285750">
              <a:buFontTx/>
              <a:buChar char="-"/>
            </a:pPr>
            <a:r>
              <a:rPr lang="fr-FR" sz="1200" dirty="0" smtClean="0"/>
              <a:t>Support aux travaux de modélisation directe et inverse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605BB-7DC4-4AFB-A446-AF648D1BD9DB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2B50-252F-4F38-8A16-386E3D8F0B2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172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2B50-252F-4F38-8A16-386E3D8F0B2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320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2B50-252F-4F38-8A16-386E3D8F0B2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62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3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06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283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61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99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20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31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030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80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90ED1-30B5-496C-B49C-70FDE818FB7D}" type="datetimeFigureOut">
              <a:rPr lang="fr-FR" smtClean="0"/>
              <a:t>17/09/2017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7CB1D-A225-453A-A145-C884F3DAC5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90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5.jpe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16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2700" dirty="0" smtClean="0"/>
              <a:t>Réunion de la Plateforme OCAPI de l’IPSL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Mesures de GES en IDF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2700" dirty="0" smtClean="0"/>
              <a:t>Irène </a:t>
            </a:r>
            <a:r>
              <a:rPr lang="fr-FR" sz="2700" dirty="0" err="1" smtClean="0"/>
              <a:t>Xueref</a:t>
            </a:r>
            <a:r>
              <a:rPr lang="fr-FR" sz="2700" dirty="0" smtClean="0"/>
              <a:t>-Remy</a:t>
            </a:r>
            <a:br>
              <a:rPr lang="fr-FR" sz="2700" dirty="0" smtClean="0"/>
            </a:br>
            <a:r>
              <a:rPr lang="fr-FR" sz="2700" dirty="0" smtClean="0"/>
              <a:t>OHP/OSU </a:t>
            </a:r>
            <a:r>
              <a:rPr lang="fr-FR" sz="2700" dirty="0" err="1" smtClean="0"/>
              <a:t>Pytheas</a:t>
            </a:r>
            <a:r>
              <a:rPr lang="fr-FR" sz="2700" dirty="0" smtClean="0"/>
              <a:t/>
            </a:r>
            <a:br>
              <a:rPr lang="fr-FR" sz="2700" dirty="0" smtClean="0"/>
            </a:br>
            <a:endParaRPr lang="fr-FR" sz="27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19672" y="5013176"/>
            <a:ext cx="6400800" cy="1752600"/>
          </a:xfrm>
        </p:spPr>
        <p:txBody>
          <a:bodyPr/>
          <a:lstStyle/>
          <a:p>
            <a:r>
              <a:rPr lang="fr-FR" dirty="0" smtClean="0"/>
              <a:t>18 septembre 2017</a:t>
            </a:r>
          </a:p>
          <a:p>
            <a:r>
              <a:rPr lang="fr-FR" sz="2000" dirty="0" smtClean="0"/>
              <a:t>IPSL Jussieu Salle Darcy Tour 46-56 / 3</a:t>
            </a:r>
            <a:r>
              <a:rPr lang="fr-FR" sz="2000" baseline="30000" dirty="0" smtClean="0"/>
              <a:t>ème</a:t>
            </a:r>
            <a:r>
              <a:rPr lang="fr-FR" sz="2000" dirty="0" smtClean="0"/>
              <a:t> étage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7748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log_co2-m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74" y="32323"/>
            <a:ext cx="712232" cy="58836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3355498" y="1186879"/>
            <a:ext cx="2049397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300" b="1" i="1" dirty="0" smtClean="0">
                <a:solidFill>
                  <a:srgbClr val="FF0000"/>
                </a:solidFill>
              </a:rPr>
              <a:t>Stage M2 Lamia </a:t>
            </a:r>
            <a:r>
              <a:rPr lang="fr-FR" sz="1300" b="1" i="1" dirty="0" err="1" smtClean="0">
                <a:solidFill>
                  <a:srgbClr val="FF0000"/>
                </a:solidFill>
              </a:rPr>
              <a:t>Ammoura</a:t>
            </a:r>
            <a:endParaRPr lang="fr-FR" sz="1300" b="1" i="1" dirty="0" smtClean="0">
              <a:solidFill>
                <a:srgbClr val="FF0000"/>
              </a:solidFill>
            </a:endParaRPr>
          </a:p>
          <a:p>
            <a:r>
              <a:rPr lang="fr-FR" sz="1300" b="1" i="1" dirty="0" err="1" smtClean="0">
                <a:solidFill>
                  <a:srgbClr val="FF0000"/>
                </a:solidFill>
              </a:rPr>
              <a:t>Postdoct</a:t>
            </a:r>
            <a:r>
              <a:rPr lang="fr-FR" sz="1300" b="1" i="1" dirty="0" smtClean="0">
                <a:solidFill>
                  <a:srgbClr val="FF0000"/>
                </a:solidFill>
              </a:rPr>
              <a:t>. </a:t>
            </a:r>
            <a:r>
              <a:rPr lang="fr-FR" sz="1300" b="1" i="1" dirty="0" err="1" smtClean="0">
                <a:solidFill>
                  <a:srgbClr val="FF0000"/>
                </a:solidFill>
              </a:rPr>
              <a:t>Sandip</a:t>
            </a:r>
            <a:r>
              <a:rPr lang="fr-FR" sz="1300" b="1" i="1" dirty="0" smtClean="0">
                <a:solidFill>
                  <a:srgbClr val="FF0000"/>
                </a:solidFill>
              </a:rPr>
              <a:t> Pal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67544" y="836712"/>
            <a:ext cx="848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         </a:t>
            </a:r>
            <a:r>
              <a:rPr lang="fr-FR" sz="1600" b="1" dirty="0" smtClean="0">
                <a:solidFill>
                  <a:srgbClr val="FF0000"/>
                </a:solidFill>
              </a:rPr>
              <a:t>Lidar intensive </a:t>
            </a:r>
            <a:r>
              <a:rPr lang="fr-FR" sz="1600" b="1" dirty="0" err="1" smtClean="0">
                <a:solidFill>
                  <a:srgbClr val="FF0000"/>
                </a:solidFill>
              </a:rPr>
              <a:t>campaign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 smtClean="0">
                <a:solidFill>
                  <a:srgbClr val="FF0000"/>
                </a:solidFill>
              </a:rPr>
              <a:t>: </a:t>
            </a:r>
            <a:r>
              <a:rPr lang="fr-FR" sz="1600" b="1" dirty="0" smtClean="0">
                <a:solidFill>
                  <a:srgbClr val="FF0000"/>
                </a:solidFill>
              </a:rPr>
              <a:t>21-25 mars </a:t>
            </a:r>
            <a:r>
              <a:rPr lang="fr-FR" sz="1600" b="1" dirty="0" smtClean="0">
                <a:solidFill>
                  <a:srgbClr val="FF0000"/>
                </a:solidFill>
              </a:rPr>
              <a:t>2011 (</a:t>
            </a:r>
            <a:r>
              <a:rPr lang="fr-FR" sz="1600" b="1" dirty="0" err="1" smtClean="0">
                <a:solidFill>
                  <a:srgbClr val="FF0000"/>
                </a:solidFill>
              </a:rPr>
              <a:t>collab</a:t>
            </a:r>
            <a:r>
              <a:rPr lang="fr-FR" sz="1600" b="1" dirty="0" smtClean="0">
                <a:solidFill>
                  <a:srgbClr val="FF0000"/>
                </a:solidFill>
              </a:rPr>
              <a:t>. LSCE/LATMOS-QUALAIR/LMD-SIRTA)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76065" y="1340768"/>
            <a:ext cx="1728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q"/>
            </a:pPr>
            <a:r>
              <a:rPr lang="fr-FR" sz="1600" b="1" dirty="0" smtClean="0"/>
              <a:t> </a:t>
            </a:r>
            <a:r>
              <a:rPr lang="fr-FR" sz="1600" b="1" dirty="0" err="1" smtClean="0"/>
              <a:t>Observed</a:t>
            </a:r>
            <a:r>
              <a:rPr lang="fr-FR" sz="1600" b="1" dirty="0" smtClean="0"/>
              <a:t> UHI :</a:t>
            </a:r>
            <a:endParaRPr lang="fr-FR" sz="16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5004047" y="1982254"/>
            <a:ext cx="4104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q"/>
            </a:pPr>
            <a:r>
              <a:rPr lang="fr-FR" sz="1600" b="1" dirty="0" smtClean="0"/>
              <a:t> </a:t>
            </a:r>
            <a:r>
              <a:rPr lang="fr-FR" sz="1600" b="1" dirty="0" err="1" smtClean="0"/>
              <a:t>Observed</a:t>
            </a:r>
            <a:r>
              <a:rPr lang="fr-FR" sz="1600" b="1" dirty="0" smtClean="0"/>
              <a:t> ABL </a:t>
            </a:r>
            <a:r>
              <a:rPr lang="fr-FR" sz="1600" b="1" dirty="0" err="1" smtClean="0"/>
              <a:t>height</a:t>
            </a:r>
            <a:r>
              <a:rPr lang="fr-FR" sz="1600" b="1" dirty="0" smtClean="0"/>
              <a:t> gradient due to UHI :</a:t>
            </a:r>
            <a:endParaRPr lang="fr-FR" sz="1600" b="1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16327" y="3522583"/>
            <a:ext cx="2607676" cy="2003949"/>
            <a:chOff x="2916039" y="3645024"/>
            <a:chExt cx="2392388" cy="1803233"/>
          </a:xfrm>
        </p:grpSpPr>
        <p:pic>
          <p:nvPicPr>
            <p:cNvPr id="33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3730582"/>
              <a:ext cx="1950632" cy="1528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oneTexte 35"/>
            <p:cNvSpPr txBox="1"/>
            <p:nvPr/>
          </p:nvSpPr>
          <p:spPr>
            <a:xfrm>
              <a:off x="2930157" y="3645024"/>
              <a:ext cx="486097" cy="1651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fr-FR" sz="1200" dirty="0" smtClean="0"/>
                <a:t>20</a:t>
              </a:r>
            </a:p>
            <a:p>
              <a:pPr algn="r">
                <a:lnSpc>
                  <a:spcPts val="2800"/>
                </a:lnSpc>
              </a:pPr>
              <a:r>
                <a:rPr lang="fr-FR" sz="1200" dirty="0" smtClean="0"/>
                <a:t>15</a:t>
              </a:r>
            </a:p>
            <a:p>
              <a:pPr algn="r">
                <a:lnSpc>
                  <a:spcPts val="2800"/>
                </a:lnSpc>
              </a:pPr>
              <a:r>
                <a:rPr lang="fr-FR" sz="1200" dirty="0" smtClean="0"/>
                <a:t>10</a:t>
              </a:r>
            </a:p>
            <a:p>
              <a:pPr algn="r">
                <a:lnSpc>
                  <a:spcPts val="2800"/>
                </a:lnSpc>
              </a:pPr>
              <a:r>
                <a:rPr lang="fr-FR" sz="1200" dirty="0" smtClean="0"/>
                <a:t>5</a:t>
              </a:r>
            </a:p>
            <a:p>
              <a:pPr algn="r">
                <a:lnSpc>
                  <a:spcPts val="2800"/>
                </a:lnSpc>
              </a:pPr>
              <a:r>
                <a:rPr lang="fr-FR" sz="1200" dirty="0"/>
                <a:t>0</a:t>
              </a:r>
            </a:p>
          </p:txBody>
        </p:sp>
        <p:sp>
          <p:nvSpPr>
            <p:cNvPr id="37" name="ZoneTexte 36"/>
            <p:cNvSpPr txBox="1"/>
            <p:nvPr/>
          </p:nvSpPr>
          <p:spPr>
            <a:xfrm rot="16200000">
              <a:off x="2337143" y="4223920"/>
              <a:ext cx="1440160" cy="282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err="1" smtClean="0"/>
                <a:t>Temperature</a:t>
              </a:r>
              <a:r>
                <a:rPr lang="fr-FR" sz="1400" b="1" dirty="0" smtClean="0"/>
                <a:t> (°C )</a:t>
              </a:r>
              <a:endParaRPr lang="fr-FR" sz="1400" b="1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2987824" y="5199002"/>
              <a:ext cx="2320603" cy="249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     21/03        22/03   23/03      24/03</a:t>
              </a:r>
              <a:endParaRPr lang="fr-FR" sz="1200" dirty="0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251520" y="5733256"/>
            <a:ext cx="85599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We</a:t>
            </a:r>
            <a:r>
              <a:rPr lang="fr-FR" sz="1600" dirty="0" smtClean="0"/>
              <a:t> </a:t>
            </a:r>
            <a:r>
              <a:rPr lang="fr-FR" sz="1600" dirty="0" err="1" smtClean="0"/>
              <a:t>demonstrated</a:t>
            </a:r>
            <a:r>
              <a:rPr lang="fr-FR" sz="1600" dirty="0" smtClean="0"/>
              <a:t> </a:t>
            </a:r>
            <a:r>
              <a:rPr lang="fr-FR" sz="1600" dirty="0" err="1" smtClean="0"/>
              <a:t>that</a:t>
            </a:r>
            <a:r>
              <a:rPr lang="fr-FR" sz="1600" dirty="0" smtClean="0"/>
              <a:t> the UHI </a:t>
            </a:r>
            <a:r>
              <a:rPr lang="fr-FR" sz="1600" dirty="0" err="1" smtClean="0"/>
              <a:t>observed</a:t>
            </a:r>
            <a:r>
              <a:rPr lang="fr-FR" sz="1600" dirty="0" smtClean="0"/>
              <a:t> over the Paris </a:t>
            </a:r>
            <a:r>
              <a:rPr lang="fr-FR" sz="1600" dirty="0" err="1" smtClean="0"/>
              <a:t>megacity</a:t>
            </a:r>
            <a:r>
              <a:rPr lang="fr-FR" sz="1600" dirty="0" smtClean="0"/>
              <a:t> </a:t>
            </a:r>
            <a:r>
              <a:rPr lang="fr-FR" sz="1600" dirty="0" err="1" smtClean="0"/>
              <a:t>generated</a:t>
            </a:r>
            <a:r>
              <a:rPr lang="fr-FR" sz="1600" dirty="0" smtClean="0"/>
              <a:t> a </a:t>
            </a:r>
            <a:r>
              <a:rPr lang="fr-FR" sz="1600" dirty="0" err="1" smtClean="0"/>
              <a:t>ABLh</a:t>
            </a:r>
            <a:r>
              <a:rPr lang="fr-FR" sz="1600" dirty="0" smtClean="0"/>
              <a:t> </a:t>
            </a:r>
            <a:r>
              <a:rPr lang="fr-FR" sz="1600" dirty="0" err="1" smtClean="0"/>
              <a:t>regional</a:t>
            </a:r>
            <a:r>
              <a:rPr lang="fr-FR" sz="1600" dirty="0" smtClean="0"/>
              <a:t> gradient: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dirty="0" err="1" smtClean="0"/>
              <a:t>Urban</a:t>
            </a:r>
            <a:r>
              <a:rPr lang="fr-FR" sz="1600" dirty="0" smtClean="0"/>
              <a:t> vs </a:t>
            </a:r>
            <a:r>
              <a:rPr lang="fr-FR" sz="1600" dirty="0" err="1" smtClean="0"/>
              <a:t>peri-urban</a:t>
            </a:r>
            <a:r>
              <a:rPr lang="fr-FR" sz="1600" dirty="0" smtClean="0"/>
              <a:t> sites:  </a:t>
            </a:r>
            <a:r>
              <a:rPr lang="fr-FR" sz="1600" dirty="0" err="1" smtClean="0"/>
              <a:t>Daytime</a:t>
            </a:r>
            <a:r>
              <a:rPr lang="fr-FR" sz="1600" dirty="0" smtClean="0"/>
              <a:t> = +  6 % /  </a:t>
            </a:r>
            <a:r>
              <a:rPr lang="fr-FR" sz="1600" dirty="0" err="1" smtClean="0"/>
              <a:t>Nighttime</a:t>
            </a:r>
            <a:r>
              <a:rPr lang="fr-FR" sz="1600" dirty="0" smtClean="0"/>
              <a:t> = 45 %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dirty="0" err="1"/>
              <a:t>U</a:t>
            </a:r>
            <a:r>
              <a:rPr lang="fr-FR" sz="1600" dirty="0" err="1" smtClean="0"/>
              <a:t>rban</a:t>
            </a:r>
            <a:r>
              <a:rPr lang="fr-FR" sz="1600" dirty="0" smtClean="0"/>
              <a:t> vs rural sites :            </a:t>
            </a:r>
            <a:r>
              <a:rPr lang="fr-FR" sz="1600" dirty="0" err="1" smtClean="0"/>
              <a:t>Daytime</a:t>
            </a:r>
            <a:r>
              <a:rPr lang="fr-FR" sz="1600" dirty="0" smtClean="0"/>
              <a:t> = +19% /   </a:t>
            </a:r>
            <a:r>
              <a:rPr lang="fr-FR" sz="1600" dirty="0" err="1" smtClean="0"/>
              <a:t>Nighttime</a:t>
            </a:r>
            <a:r>
              <a:rPr lang="fr-FR" sz="1600" dirty="0" smtClean="0"/>
              <a:t>:  NA</a:t>
            </a:r>
            <a:endParaRPr lang="fr-FR" sz="16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65114" y="6381328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10</a:t>
            </a:fld>
            <a:endParaRPr lang="fr-FR" dirty="0"/>
          </a:p>
        </p:txBody>
      </p:sp>
      <p:pic>
        <p:nvPicPr>
          <p:cNvPr id="26" name="Image 2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177" y="1700679"/>
            <a:ext cx="2518606" cy="1783532"/>
          </a:xfrm>
          <a:prstGeom prst="rect">
            <a:avLst/>
          </a:prstGeom>
          <a:noFill/>
        </p:spPr>
      </p:pic>
      <p:sp>
        <p:nvSpPr>
          <p:cNvPr id="28" name="Rectangle 27"/>
          <p:cNvSpPr/>
          <p:nvPr/>
        </p:nvSpPr>
        <p:spPr>
          <a:xfrm>
            <a:off x="1043608" y="116632"/>
            <a:ext cx="80170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76200">
              <a:buFont typeface="Wingdings" panose="05000000000000000000" pitchFamily="2" charset="2"/>
              <a:buChar char="v"/>
            </a:pPr>
            <a:r>
              <a:rPr lang="fr-FR" sz="1400" b="1" dirty="0" smtClean="0"/>
              <a:t> </a:t>
            </a:r>
            <a:r>
              <a:rPr lang="fr-FR" b="1" dirty="0" smtClean="0"/>
              <a:t>Question 3 </a:t>
            </a:r>
            <a:r>
              <a:rPr lang="fr-FR" b="1" dirty="0"/>
              <a:t>: </a:t>
            </a:r>
            <a:r>
              <a:rPr lang="fr-FR" b="1" dirty="0" smtClean="0"/>
              <a:t>Impacts of the </a:t>
            </a:r>
            <a:r>
              <a:rPr lang="fr-FR" b="1" dirty="0" err="1" smtClean="0"/>
              <a:t>urban</a:t>
            </a:r>
            <a:r>
              <a:rPr lang="fr-FR" b="1" dirty="0" smtClean="0"/>
              <a:t> </a:t>
            </a:r>
            <a:r>
              <a:rPr lang="fr-FR" b="1" dirty="0" err="1" smtClean="0"/>
              <a:t>heat</a:t>
            </a:r>
            <a:r>
              <a:rPr lang="fr-FR" b="1" dirty="0" smtClean="0"/>
              <a:t> </a:t>
            </a:r>
            <a:r>
              <a:rPr lang="fr-FR" b="1" dirty="0" err="1" smtClean="0"/>
              <a:t>island</a:t>
            </a:r>
            <a:r>
              <a:rPr lang="fr-FR" b="1" dirty="0" smtClean="0"/>
              <a:t> (UHI) on the ABL </a:t>
            </a:r>
            <a:r>
              <a:rPr lang="fr-FR" b="1" dirty="0" err="1" smtClean="0"/>
              <a:t>height</a:t>
            </a:r>
            <a:r>
              <a:rPr lang="fr-FR" b="1" dirty="0" smtClean="0"/>
              <a:t> </a:t>
            </a:r>
          </a:p>
          <a:p>
            <a:pPr marL="285750"/>
            <a:r>
              <a:rPr lang="fr-FR" b="1" dirty="0"/>
              <a:t> </a:t>
            </a:r>
            <a:r>
              <a:rPr lang="fr-FR" b="1" dirty="0" smtClean="0"/>
              <a:t>         (a key factor in CO</a:t>
            </a:r>
            <a:r>
              <a:rPr lang="fr-FR" b="1" baseline="-25000" dirty="0" smtClean="0"/>
              <a:t>2</a:t>
            </a:r>
            <a:r>
              <a:rPr lang="fr-FR" b="1" dirty="0" smtClean="0"/>
              <a:t> </a:t>
            </a:r>
            <a:r>
              <a:rPr lang="fr-FR" b="1" dirty="0" err="1" smtClean="0"/>
              <a:t>emissions</a:t>
            </a:r>
            <a:r>
              <a:rPr lang="fr-FR" b="1" dirty="0" smtClean="0"/>
              <a:t> dilution in the </a:t>
            </a:r>
            <a:r>
              <a:rPr lang="fr-FR" b="1" dirty="0" err="1" smtClean="0"/>
              <a:t>atmosphere</a:t>
            </a:r>
            <a:r>
              <a:rPr lang="fr-FR" b="1" dirty="0" smtClean="0"/>
              <a:t>) ? </a:t>
            </a:r>
            <a:r>
              <a:rPr lang="fr-FR" sz="2400" b="1" dirty="0" smtClean="0"/>
              <a:t>	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84398" y="5368860"/>
            <a:ext cx="146873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1300" b="1" dirty="0">
                <a:solidFill>
                  <a:prstClr val="black"/>
                </a:solidFill>
              </a:rPr>
              <a:t>Pal et al, ACP 2012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350" y="2274720"/>
            <a:ext cx="4594057" cy="309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e 11"/>
          <p:cNvGrpSpPr/>
          <p:nvPr/>
        </p:nvGrpSpPr>
        <p:grpSpPr>
          <a:xfrm>
            <a:off x="2975830" y="2910394"/>
            <a:ext cx="1728192" cy="1238686"/>
            <a:chOff x="3059832" y="4206538"/>
            <a:chExt cx="1728192" cy="1238686"/>
          </a:xfrm>
        </p:grpSpPr>
        <p:grpSp>
          <p:nvGrpSpPr>
            <p:cNvPr id="30" name="Groupe 29"/>
            <p:cNvGrpSpPr/>
            <p:nvPr/>
          </p:nvGrpSpPr>
          <p:grpSpPr>
            <a:xfrm>
              <a:off x="3059832" y="4206538"/>
              <a:ext cx="1728192" cy="1238686"/>
              <a:chOff x="4522432" y="5445224"/>
              <a:chExt cx="1728192" cy="1238686"/>
            </a:xfrm>
          </p:grpSpPr>
          <p:grpSp>
            <p:nvGrpSpPr>
              <p:cNvPr id="31" name="Groupe 30"/>
              <p:cNvGrpSpPr/>
              <p:nvPr/>
            </p:nvGrpSpPr>
            <p:grpSpPr>
              <a:xfrm>
                <a:off x="4860031" y="5445224"/>
                <a:ext cx="1390593" cy="1238686"/>
                <a:chOff x="4860031" y="5445224"/>
                <a:chExt cx="1390593" cy="1238686"/>
              </a:xfrm>
            </p:grpSpPr>
            <p:sp>
              <p:nvSpPr>
                <p:cNvPr id="44" name="Ellipse 43"/>
                <p:cNvSpPr/>
                <p:nvPr/>
              </p:nvSpPr>
              <p:spPr>
                <a:xfrm>
                  <a:off x="6135750" y="5503182"/>
                  <a:ext cx="114874" cy="12231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b="1" i="1"/>
                </a:p>
              </p:txBody>
            </p:sp>
            <p:sp>
              <p:nvSpPr>
                <p:cNvPr id="45" name="Ellipse 44"/>
                <p:cNvSpPr/>
                <p:nvPr/>
              </p:nvSpPr>
              <p:spPr>
                <a:xfrm>
                  <a:off x="6135750" y="5985534"/>
                  <a:ext cx="114874" cy="12231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b="1" i="1"/>
                </a:p>
              </p:txBody>
            </p:sp>
            <p:sp>
              <p:nvSpPr>
                <p:cNvPr id="48" name="ZoneTexte 47"/>
                <p:cNvSpPr txBox="1"/>
                <p:nvPr/>
              </p:nvSpPr>
              <p:spPr>
                <a:xfrm>
                  <a:off x="4902100" y="5445224"/>
                  <a:ext cx="1118045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100" b="1" i="1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JUSSIEU (</a:t>
                  </a:r>
                  <a:r>
                    <a:rPr lang="fr-FR" sz="1100" b="1" i="1" dirty="0" err="1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urban</a:t>
                  </a:r>
                  <a:r>
                    <a:rPr lang="fr-FR" sz="1100" b="1" i="1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)</a:t>
                  </a:r>
                  <a:endParaRPr lang="fr-FR" sz="1100" b="1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49" name="ZoneTexte 48"/>
                <p:cNvSpPr txBox="1"/>
                <p:nvPr/>
              </p:nvSpPr>
              <p:spPr>
                <a:xfrm>
                  <a:off x="4882473" y="5918244"/>
                  <a:ext cx="112232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100" b="1" i="1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=&gt; </a:t>
                  </a:r>
                  <a:r>
                    <a:rPr lang="fr-FR" sz="1100" b="1" i="1" dirty="0" err="1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Ceilometer</a:t>
                  </a:r>
                  <a:endParaRPr lang="fr-FR" sz="1600" b="1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50" name="ZoneTexte 49"/>
                <p:cNvSpPr txBox="1"/>
                <p:nvPr/>
              </p:nvSpPr>
              <p:spPr>
                <a:xfrm>
                  <a:off x="4902898" y="6134268"/>
                  <a:ext cx="90090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100" b="1" i="1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=&gt; Lidar</a:t>
                  </a:r>
                  <a:endParaRPr lang="fr-FR" sz="1600" b="1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53" name="ZoneTexte 52"/>
                <p:cNvSpPr txBox="1"/>
                <p:nvPr/>
              </p:nvSpPr>
              <p:spPr>
                <a:xfrm>
                  <a:off x="4860031" y="6422300"/>
                  <a:ext cx="114476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100" b="1" i="1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TRAINOU (rural)</a:t>
                  </a:r>
                  <a:endParaRPr lang="fr-FR" sz="1100" b="1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p:grpSp>
          <p:cxnSp>
            <p:nvCxnSpPr>
              <p:cNvPr id="34" name="Connecteur droit 33"/>
              <p:cNvCxnSpPr/>
              <p:nvPr/>
            </p:nvCxnSpPr>
            <p:spPr>
              <a:xfrm flipH="1">
                <a:off x="4538443" y="5606226"/>
                <a:ext cx="20001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 flipH="1">
                <a:off x="4522432" y="6112460"/>
                <a:ext cx="200013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 flipH="1">
                <a:off x="4522432" y="6539894"/>
                <a:ext cx="200013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Accolade ouvrante 42"/>
              <p:cNvSpPr/>
              <p:nvPr/>
            </p:nvSpPr>
            <p:spPr>
              <a:xfrm>
                <a:off x="4810464" y="5747806"/>
                <a:ext cx="244023" cy="619214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 b="1"/>
              </a:p>
            </p:txBody>
          </p:sp>
        </p:grpSp>
        <p:sp>
          <p:nvSpPr>
            <p:cNvPr id="79" name="ZoneTexte 78"/>
            <p:cNvSpPr txBox="1"/>
            <p:nvPr/>
          </p:nvSpPr>
          <p:spPr>
            <a:xfrm>
              <a:off x="3462340" y="4463534"/>
              <a:ext cx="12571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SIRTA (</a:t>
              </a:r>
              <a:r>
                <a:rPr lang="fr-FR" sz="11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peri-urban</a:t>
              </a:r>
              <a:r>
                <a:rPr lang="fr-FR" sz="11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)</a:t>
              </a:r>
              <a:endParaRPr lang="fr-FR" sz="1100" b="1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0" name="Ellipse 79"/>
            <p:cNvSpPr/>
            <p:nvPr/>
          </p:nvSpPr>
          <p:spPr>
            <a:xfrm>
              <a:off x="4673150" y="5034880"/>
              <a:ext cx="114874" cy="122312"/>
            </a:xfrm>
            <a:prstGeom prst="ellipse">
              <a:avLst/>
            </a:prstGeom>
            <a:noFill/>
            <a:ln w="19050">
              <a:solidFill>
                <a:srgbClr val="CC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i="1"/>
            </a:p>
          </p:txBody>
        </p:sp>
        <p:sp>
          <p:nvSpPr>
            <p:cNvPr id="81" name="Ellipse 80"/>
            <p:cNvSpPr/>
            <p:nvPr/>
          </p:nvSpPr>
          <p:spPr>
            <a:xfrm>
              <a:off x="4673150" y="5250904"/>
              <a:ext cx="114874" cy="1223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i="1"/>
            </a:p>
          </p:txBody>
        </p:sp>
      </p:grpSp>
    </p:spTree>
    <p:extLst>
      <p:ext uri="{BB962C8B-B14F-4D97-AF65-F5344CB8AC3E}">
        <p14:creationId xmlns:p14="http://schemas.microsoft.com/office/powerpoint/2010/main" val="8427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/>
          <p:cNvGrpSpPr/>
          <p:nvPr/>
        </p:nvGrpSpPr>
        <p:grpSpPr>
          <a:xfrm>
            <a:off x="3851920" y="2000061"/>
            <a:ext cx="5328592" cy="2652243"/>
            <a:chOff x="3851920" y="1628800"/>
            <a:chExt cx="5328592" cy="2652243"/>
          </a:xfrm>
        </p:grpSpPr>
        <p:sp>
          <p:nvSpPr>
            <p:cNvPr id="29" name="ZoneTexte 28"/>
            <p:cNvSpPr txBox="1"/>
            <p:nvPr/>
          </p:nvSpPr>
          <p:spPr>
            <a:xfrm>
              <a:off x="5724128" y="1628800"/>
              <a:ext cx="9361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/>
                <a:t>CO</a:t>
              </a:r>
              <a:r>
                <a:rPr lang="fr-FR" sz="1050" baseline="-25000" dirty="0" smtClean="0"/>
                <a:t>2</a:t>
              </a:r>
              <a:r>
                <a:rPr lang="fr-FR" sz="1050" dirty="0" smtClean="0"/>
                <a:t> (ppm)</a:t>
              </a:r>
              <a:endParaRPr lang="fr-FR" sz="1050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6516216" y="1628800"/>
              <a:ext cx="13014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dirty="0" smtClean="0"/>
                <a:t>Altitude (m ASL)</a:t>
              </a:r>
              <a:endParaRPr lang="fr-FR" sz="1050" dirty="0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3851920" y="1880386"/>
              <a:ext cx="5328592" cy="2400657"/>
              <a:chOff x="3851920" y="1880386"/>
              <a:chExt cx="5328592" cy="2400657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3851920" y="1880386"/>
                <a:ext cx="2700300" cy="2346028"/>
                <a:chOff x="3995936" y="1844824"/>
                <a:chExt cx="2700300" cy="2380591"/>
              </a:xfrm>
            </p:grpSpPr>
            <p:pic>
              <p:nvPicPr>
                <p:cNvPr id="11268" name="Picture 4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936" y="1891980"/>
                  <a:ext cx="2389214" cy="23334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7" name="ZoneTexte 26"/>
                <p:cNvSpPr txBox="1"/>
                <p:nvPr/>
              </p:nvSpPr>
              <p:spPr>
                <a:xfrm>
                  <a:off x="6228184" y="1844824"/>
                  <a:ext cx="468052" cy="228494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580</a:t>
                  </a:r>
                  <a:endParaRPr lang="fr-FR" sz="1000" dirty="0"/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560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540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520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500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480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460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440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420</a:t>
                  </a:r>
                </a:p>
                <a:p>
                  <a:pPr>
                    <a:lnSpc>
                      <a:spcPts val="1700"/>
                    </a:lnSpc>
                  </a:pPr>
                  <a:r>
                    <a:rPr lang="fr-FR" sz="1000" dirty="0" smtClean="0"/>
                    <a:t>400</a:t>
                  </a:r>
                </a:p>
              </p:txBody>
            </p:sp>
          </p:grpSp>
          <p:grpSp>
            <p:nvGrpSpPr>
              <p:cNvPr id="30" name="Groupe 29"/>
              <p:cNvGrpSpPr/>
              <p:nvPr/>
            </p:nvGrpSpPr>
            <p:grpSpPr>
              <a:xfrm>
                <a:off x="6408204" y="1880386"/>
                <a:ext cx="2772308" cy="2400657"/>
                <a:chOff x="6480212" y="1832385"/>
                <a:chExt cx="2772308" cy="2484717"/>
              </a:xfrm>
            </p:grpSpPr>
            <p:pic>
              <p:nvPicPr>
                <p:cNvPr id="11267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00126" y="1832385"/>
                  <a:ext cx="2552394" cy="24847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5" name="ZoneTexte 34"/>
                <p:cNvSpPr txBox="1"/>
                <p:nvPr/>
              </p:nvSpPr>
              <p:spPr>
                <a:xfrm>
                  <a:off x="6480212" y="1844824"/>
                  <a:ext cx="468052" cy="243162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1000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900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800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700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600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500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400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300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200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 smtClean="0"/>
                    <a:t>100</a:t>
                  </a:r>
                </a:p>
                <a:p>
                  <a:pPr algn="r">
                    <a:lnSpc>
                      <a:spcPts val="1600"/>
                    </a:lnSpc>
                  </a:pPr>
                  <a:r>
                    <a:rPr lang="fr-FR" sz="1000" dirty="0"/>
                    <a:t>0</a:t>
                  </a:r>
                  <a:endParaRPr lang="fr-FR" sz="1000" dirty="0" smtClean="0"/>
                </a:p>
              </p:txBody>
            </p:sp>
          </p:grpSp>
        </p:grpSp>
      </p:grp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4556" y="5733256"/>
            <a:ext cx="8422006" cy="576064"/>
          </a:xfrm>
          <a:noFill/>
        </p:spPr>
        <p:txBody>
          <a:bodyPr>
            <a:noAutofit/>
          </a:bodyPr>
          <a:lstStyle/>
          <a:p>
            <a:pPr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70C0"/>
                </a:solidFill>
              </a:rPr>
              <a:t>Inverse </a:t>
            </a:r>
            <a:r>
              <a:rPr lang="fr-FR" sz="1400" dirty="0" err="1" smtClean="0">
                <a:solidFill>
                  <a:srgbClr val="0070C0"/>
                </a:solidFill>
              </a:rPr>
              <a:t>modeling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studies</a:t>
            </a:r>
            <a:r>
              <a:rPr lang="fr-FR" sz="1400" dirty="0" smtClean="0">
                <a:solidFill>
                  <a:srgbClr val="0070C0"/>
                </a:solidFill>
              </a:rPr>
              <a:t>, </a:t>
            </a:r>
            <a:r>
              <a:rPr lang="fr-FR" sz="1400" dirty="0" err="1" smtClean="0">
                <a:solidFill>
                  <a:srgbClr val="0070C0"/>
                </a:solidFill>
              </a:rPr>
              <a:t>that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allowed</a:t>
            </a:r>
            <a:r>
              <a:rPr lang="fr-FR" sz="1400" dirty="0" smtClean="0">
                <a:solidFill>
                  <a:srgbClr val="0070C0"/>
                </a:solidFill>
              </a:rPr>
              <a:t> us to </a:t>
            </a:r>
            <a:r>
              <a:rPr lang="fr-FR" sz="1400" dirty="0" err="1" smtClean="0">
                <a:solidFill>
                  <a:srgbClr val="0070C0"/>
                </a:solidFill>
              </a:rPr>
              <a:t>improve</a:t>
            </a:r>
            <a:r>
              <a:rPr lang="fr-FR" sz="1400" dirty="0" smtClean="0">
                <a:solidFill>
                  <a:srgbClr val="0070C0"/>
                </a:solidFill>
              </a:rPr>
              <a:t> the </a:t>
            </a:r>
            <a:r>
              <a:rPr lang="fr-FR" sz="1400" dirty="0" err="1" smtClean="0">
                <a:solidFill>
                  <a:srgbClr val="0070C0"/>
                </a:solidFill>
              </a:rPr>
              <a:t>AirParif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inventory</a:t>
            </a:r>
            <a:r>
              <a:rPr lang="fr-FR" sz="1400" dirty="0" smtClean="0">
                <a:solidFill>
                  <a:srgbClr val="0070C0"/>
                </a:solidFill>
              </a:rPr>
              <a:t> (EXTRA SLIDE)</a:t>
            </a:r>
            <a:r>
              <a:rPr lang="fr-FR" sz="1400" dirty="0">
                <a:solidFill>
                  <a:srgbClr val="0070C0"/>
                </a:solidFill>
              </a:rPr>
              <a:t>	</a:t>
            </a:r>
            <a:r>
              <a:rPr lang="fr-FR" sz="1400" dirty="0" smtClean="0"/>
              <a:t>				</a:t>
            </a:r>
            <a:r>
              <a:rPr lang="fr-FR" sz="1400" b="1" dirty="0" smtClean="0"/>
              <a:t>                 </a:t>
            </a:r>
            <a:r>
              <a:rPr lang="fr-FR" sz="1200" b="1" dirty="0" err="1" smtClean="0"/>
              <a:t>Bréon</a:t>
            </a:r>
            <a:r>
              <a:rPr lang="fr-FR" sz="1200" b="1" dirty="0" smtClean="0"/>
              <a:t> et al, ACP 2015 ; </a:t>
            </a:r>
            <a:r>
              <a:rPr lang="fr-FR" sz="1200" b="1" dirty="0" err="1" smtClean="0"/>
              <a:t>Staufer</a:t>
            </a:r>
            <a:r>
              <a:rPr lang="fr-FR" sz="1200" b="1" dirty="0" smtClean="0"/>
              <a:t> et al, ACP 2016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11</a:t>
            </a:fld>
            <a:endParaRPr lang="fr-FR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644008" y="3296205"/>
            <a:ext cx="369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fr-FR" sz="1200" dirty="0" smtClean="0"/>
              <a:t>EIF</a:t>
            </a:r>
            <a:endParaRPr lang="fr-FR" altLang="fr-FR" sz="12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148064" y="2316372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8h UTC</a:t>
            </a:r>
            <a:endParaRPr lang="fr-FR" sz="1200" dirty="0"/>
          </a:p>
        </p:txBody>
      </p:sp>
      <p:sp>
        <p:nvSpPr>
          <p:cNvPr id="18" name="ZoneTexte 17"/>
          <p:cNvSpPr txBox="1"/>
          <p:nvPr/>
        </p:nvSpPr>
        <p:spPr>
          <a:xfrm>
            <a:off x="8028384" y="2360101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11h UTC</a:t>
            </a:r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324556" y="157229"/>
            <a:ext cx="888126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76200" algn="ctr">
              <a:buFont typeface="Wingdings" panose="05000000000000000000" pitchFamily="2" charset="2"/>
              <a:buChar char="v"/>
            </a:pPr>
            <a:r>
              <a:rPr lang="fr-FR" sz="1700" b="1" dirty="0" smtClean="0"/>
              <a:t> Question 4 </a:t>
            </a:r>
            <a:r>
              <a:rPr lang="fr-FR" sz="1700" b="1" dirty="0"/>
              <a:t>: </a:t>
            </a:r>
            <a:r>
              <a:rPr lang="fr-FR" sz="1700" b="1" dirty="0" err="1" smtClean="0"/>
              <a:t>Assessing</a:t>
            </a:r>
            <a:r>
              <a:rPr lang="fr-FR" sz="1700" b="1" dirty="0" smtClean="0"/>
              <a:t> the performances of a URBAN transport </a:t>
            </a:r>
            <a:r>
              <a:rPr lang="fr-FR" sz="1700" b="1" dirty="0" err="1" smtClean="0"/>
              <a:t>modeling</a:t>
            </a:r>
            <a:r>
              <a:rPr lang="fr-FR" sz="1700" b="1" dirty="0" smtClean="0"/>
              <a:t> </a:t>
            </a:r>
            <a:r>
              <a:rPr lang="fr-FR" sz="1700" b="1" dirty="0" err="1" smtClean="0"/>
              <a:t>framework</a:t>
            </a:r>
            <a:endParaRPr lang="fr-FR" sz="1700" b="1" dirty="0" smtClean="0"/>
          </a:p>
        </p:txBody>
      </p:sp>
      <p:pic>
        <p:nvPicPr>
          <p:cNvPr id="21" name="Image 20" descr="log_co2-m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74" y="32323"/>
            <a:ext cx="712232" cy="588366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1043608" y="1628800"/>
            <a:ext cx="731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 smtClean="0"/>
              <a:t>Collaboration </a:t>
            </a:r>
            <a:r>
              <a:rPr lang="fr-FR" sz="1400" i="1" dirty="0" err="1" smtClean="0"/>
              <a:t>with</a:t>
            </a:r>
            <a:r>
              <a:rPr lang="fr-FR" sz="1400" i="1" dirty="0" smtClean="0"/>
              <a:t> CNRM (C. Lac, V. Masson et al)</a:t>
            </a:r>
            <a:endParaRPr lang="fr-FR" sz="1400" b="1" i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5585463" y="456699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1" dirty="0" smtClean="0"/>
              <a:t>Lac et al, ACP 2013</a:t>
            </a:r>
            <a:endParaRPr lang="fr-FR" sz="1200" b="1" dirty="0"/>
          </a:p>
        </p:txBody>
      </p:sp>
      <p:sp>
        <p:nvSpPr>
          <p:cNvPr id="26" name="Rectangle 25"/>
          <p:cNvSpPr/>
          <p:nvPr/>
        </p:nvSpPr>
        <p:spPr>
          <a:xfrm>
            <a:off x="600527" y="4891900"/>
            <a:ext cx="857998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FR" sz="1400" dirty="0" smtClean="0"/>
              <a:t>The TEB model </a:t>
            </a:r>
            <a:r>
              <a:rPr lang="fr-FR" sz="1400" dirty="0" err="1" smtClean="0"/>
              <a:t>improves</a:t>
            </a:r>
            <a:r>
              <a:rPr lang="fr-FR" sz="1400" dirty="0" smtClean="0"/>
              <a:t> the </a:t>
            </a:r>
            <a:r>
              <a:rPr lang="fr-FR" sz="1400" dirty="0" err="1" smtClean="0"/>
              <a:t>matching</a:t>
            </a:r>
            <a:r>
              <a:rPr lang="fr-FR" sz="1400" dirty="0" smtClean="0"/>
              <a:t> to observations and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required</a:t>
            </a:r>
            <a:r>
              <a:rPr lang="fr-FR" sz="1400" dirty="0"/>
              <a:t> </a:t>
            </a:r>
            <a:r>
              <a:rPr lang="fr-FR" sz="1400" dirty="0" smtClean="0"/>
              <a:t>for </a:t>
            </a:r>
            <a:r>
              <a:rPr lang="fr-FR" sz="1400" dirty="0" err="1" smtClean="0"/>
              <a:t>urban</a:t>
            </a:r>
            <a:r>
              <a:rPr lang="fr-FR" sz="1400" dirty="0" smtClean="0"/>
              <a:t> and </a:t>
            </a:r>
            <a:r>
              <a:rPr lang="fr-FR" sz="1400" dirty="0" err="1" smtClean="0"/>
              <a:t>peri-urban</a:t>
            </a:r>
            <a:r>
              <a:rPr lang="fr-FR" sz="1400" dirty="0" smtClean="0"/>
              <a:t> sites</a:t>
            </a:r>
          </a:p>
          <a:p>
            <a:pPr marL="285750" lvl="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FR" sz="1400" dirty="0">
                <a:solidFill>
                  <a:prstClr val="black"/>
                </a:solidFill>
              </a:rPr>
              <a:t>The MESO-NH </a:t>
            </a:r>
            <a:r>
              <a:rPr lang="fr-FR" sz="1400" dirty="0" err="1" smtClean="0">
                <a:solidFill>
                  <a:prstClr val="black"/>
                </a:solidFill>
              </a:rPr>
              <a:t>framework</a:t>
            </a:r>
            <a:r>
              <a:rPr lang="fr-FR" sz="1400" dirty="0" smtClean="0">
                <a:solidFill>
                  <a:prstClr val="black"/>
                </a:solidFill>
              </a:rPr>
              <a:t> </a:t>
            </a:r>
            <a:r>
              <a:rPr lang="fr-FR" sz="1400" dirty="0" err="1" smtClean="0">
                <a:solidFill>
                  <a:prstClr val="black"/>
                </a:solidFill>
              </a:rPr>
              <a:t>well</a:t>
            </a:r>
            <a:r>
              <a:rPr lang="fr-FR" sz="1400" dirty="0" smtClean="0">
                <a:solidFill>
                  <a:prstClr val="black"/>
                </a:solidFill>
              </a:rPr>
              <a:t> </a:t>
            </a:r>
            <a:r>
              <a:rPr lang="fr-FR" sz="1400" dirty="0" err="1" smtClean="0">
                <a:solidFill>
                  <a:prstClr val="black"/>
                </a:solidFill>
              </a:rPr>
              <a:t>reproduces</a:t>
            </a:r>
            <a:r>
              <a:rPr lang="fr-FR" sz="1400" dirty="0" smtClean="0">
                <a:solidFill>
                  <a:prstClr val="black"/>
                </a:solidFill>
              </a:rPr>
              <a:t> the </a:t>
            </a:r>
            <a:r>
              <a:rPr lang="fr-FR" sz="1400" dirty="0" err="1">
                <a:solidFill>
                  <a:prstClr val="black"/>
                </a:solidFill>
              </a:rPr>
              <a:t>phasing</a:t>
            </a:r>
            <a:r>
              <a:rPr lang="fr-FR" sz="1400" dirty="0">
                <a:solidFill>
                  <a:prstClr val="black"/>
                </a:solidFill>
              </a:rPr>
              <a:t> of the ABL </a:t>
            </a:r>
            <a:r>
              <a:rPr lang="fr-FR" sz="1400" dirty="0" err="1" smtClean="0">
                <a:solidFill>
                  <a:prstClr val="black"/>
                </a:solidFill>
              </a:rPr>
              <a:t>height</a:t>
            </a:r>
            <a:r>
              <a:rPr lang="fr-FR" sz="1400" dirty="0" smtClean="0">
                <a:solidFill>
                  <a:prstClr val="black"/>
                </a:solidFill>
              </a:rPr>
              <a:t>, </a:t>
            </a:r>
            <a:r>
              <a:rPr lang="fr-FR" sz="1400" dirty="0" err="1" smtClean="0">
                <a:solidFill>
                  <a:prstClr val="black"/>
                </a:solidFill>
              </a:rPr>
              <a:t>which</a:t>
            </a:r>
            <a:r>
              <a:rPr lang="fr-FR" sz="1400" dirty="0" smtClean="0">
                <a:solidFill>
                  <a:prstClr val="black"/>
                </a:solidFill>
              </a:rPr>
              <a:t> </a:t>
            </a:r>
            <a:r>
              <a:rPr lang="fr-FR" sz="1400" dirty="0" err="1" smtClean="0">
                <a:solidFill>
                  <a:prstClr val="black"/>
                </a:solidFill>
              </a:rPr>
              <a:t>is</a:t>
            </a:r>
            <a:r>
              <a:rPr lang="fr-FR" sz="1400" dirty="0" smtClean="0">
                <a:solidFill>
                  <a:prstClr val="black"/>
                </a:solidFill>
              </a:rPr>
              <a:t> a </a:t>
            </a:r>
            <a:r>
              <a:rPr lang="fr-FR" sz="1400" dirty="0" err="1" smtClean="0">
                <a:solidFill>
                  <a:prstClr val="black"/>
                </a:solidFill>
              </a:rPr>
              <a:t>very</a:t>
            </a:r>
            <a:r>
              <a:rPr lang="fr-FR" sz="1400" dirty="0" smtClean="0">
                <a:solidFill>
                  <a:prstClr val="black"/>
                </a:solidFill>
              </a:rPr>
              <a:t> important point at EIF.</a:t>
            </a:r>
            <a:endParaRPr lang="fr-FR" sz="1400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6" y="2203646"/>
            <a:ext cx="3455356" cy="251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755576" y="1927865"/>
            <a:ext cx="2611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REF : </a:t>
            </a:r>
            <a:r>
              <a:rPr lang="fr-FR" sz="1200" b="1" dirty="0" err="1" smtClean="0"/>
              <a:t>with</a:t>
            </a:r>
            <a:r>
              <a:rPr lang="fr-FR" sz="1200" b="1" dirty="0" smtClean="0"/>
              <a:t> TEB    /  RUR : </a:t>
            </a:r>
            <a:r>
              <a:rPr lang="fr-FR" sz="1200" b="1" dirty="0" err="1" smtClean="0"/>
              <a:t>without</a:t>
            </a:r>
            <a:r>
              <a:rPr lang="fr-FR" sz="1200" b="1" dirty="0" smtClean="0"/>
              <a:t> TEB </a:t>
            </a:r>
            <a:endParaRPr lang="fr-FR" sz="1200" b="1" dirty="0"/>
          </a:p>
        </p:txBody>
      </p:sp>
      <p:sp>
        <p:nvSpPr>
          <p:cNvPr id="25" name="ZoneTexte 24"/>
          <p:cNvSpPr txBox="1"/>
          <p:nvPr/>
        </p:nvSpPr>
        <p:spPr>
          <a:xfrm rot="16200000">
            <a:off x="-849197" y="3146672"/>
            <a:ext cx="2046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ABL </a:t>
            </a:r>
            <a:r>
              <a:rPr lang="fr-FR" sz="1200" b="1" dirty="0" err="1" smtClean="0"/>
              <a:t>height</a:t>
            </a:r>
            <a:r>
              <a:rPr lang="fr-FR" sz="1200" b="1" dirty="0" smtClean="0"/>
              <a:t> (m AGL)</a:t>
            </a:r>
            <a:endParaRPr lang="fr-FR" sz="1200" b="1" dirty="0"/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7596336" y="3296205"/>
            <a:ext cx="369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fr-FR" sz="1200" dirty="0" smtClean="0"/>
              <a:t>EIF</a:t>
            </a:r>
            <a:endParaRPr lang="fr-FR" altLang="fr-FR" sz="1200" dirty="0"/>
          </a:p>
        </p:txBody>
      </p:sp>
      <p:sp>
        <p:nvSpPr>
          <p:cNvPr id="2" name="Rectangle 1"/>
          <p:cNvSpPr/>
          <p:nvPr/>
        </p:nvSpPr>
        <p:spPr>
          <a:xfrm>
            <a:off x="425990" y="1052736"/>
            <a:ext cx="7481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>
                <a:solidFill>
                  <a:srgbClr val="0070C0"/>
                </a:solidFill>
              </a:rPr>
              <a:t>Direct </a:t>
            </a:r>
            <a:r>
              <a:rPr lang="fr-FR" sz="1400" dirty="0" err="1" smtClean="0">
                <a:solidFill>
                  <a:srgbClr val="0070C0"/>
                </a:solidFill>
              </a:rPr>
              <a:t>modeling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with</a:t>
            </a:r>
            <a:r>
              <a:rPr lang="fr-FR" sz="1400" dirty="0" smtClean="0">
                <a:solidFill>
                  <a:srgbClr val="0070C0"/>
                </a:solidFill>
              </a:rPr>
              <a:t> MESO-NH </a:t>
            </a:r>
            <a:r>
              <a:rPr lang="fr-FR" sz="1400" dirty="0" err="1" smtClean="0">
                <a:solidFill>
                  <a:srgbClr val="0070C0"/>
                </a:solidFill>
              </a:rPr>
              <a:t>coupled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with</a:t>
            </a:r>
            <a:r>
              <a:rPr lang="fr-FR" sz="1400" dirty="0" smtClean="0">
                <a:solidFill>
                  <a:srgbClr val="0070C0"/>
                </a:solidFill>
              </a:rPr>
              <a:t> the TEB </a:t>
            </a:r>
            <a:r>
              <a:rPr lang="fr-FR" sz="1400" dirty="0" err="1" smtClean="0">
                <a:solidFill>
                  <a:srgbClr val="0070C0"/>
                </a:solidFill>
              </a:rPr>
              <a:t>urban</a:t>
            </a:r>
            <a:r>
              <a:rPr lang="fr-FR" sz="1400" dirty="0" smtClean="0">
                <a:solidFill>
                  <a:srgbClr val="0070C0"/>
                </a:solidFill>
              </a:rPr>
              <a:t> </a:t>
            </a:r>
            <a:r>
              <a:rPr lang="fr-FR" sz="1400" dirty="0" err="1" smtClean="0">
                <a:solidFill>
                  <a:srgbClr val="0070C0"/>
                </a:solidFill>
              </a:rPr>
              <a:t>canopy</a:t>
            </a:r>
            <a:r>
              <a:rPr lang="fr-FR" sz="1400" dirty="0" smtClean="0">
                <a:solidFill>
                  <a:srgbClr val="0070C0"/>
                </a:solidFill>
              </a:rPr>
              <a:t> model at HR (2 </a:t>
            </a:r>
            <a:r>
              <a:rPr lang="fr-FR" sz="1400" dirty="0">
                <a:solidFill>
                  <a:srgbClr val="0070C0"/>
                </a:solidFill>
              </a:rPr>
              <a:t>x 2 km</a:t>
            </a:r>
            <a:r>
              <a:rPr lang="fr-FR" sz="1400" baseline="30000" dirty="0">
                <a:solidFill>
                  <a:srgbClr val="0070C0"/>
                </a:solidFill>
              </a:rPr>
              <a:t>2</a:t>
            </a:r>
            <a:r>
              <a:rPr lang="fr-FR" sz="1400" dirty="0">
                <a:solidFill>
                  <a:srgbClr val="0070C0"/>
                </a:solidFill>
              </a:rPr>
              <a:t>, 1 </a:t>
            </a:r>
            <a:r>
              <a:rPr lang="fr-FR" sz="1400" dirty="0" smtClean="0">
                <a:solidFill>
                  <a:srgbClr val="0070C0"/>
                </a:solidFill>
              </a:rPr>
              <a:t>h) </a:t>
            </a:r>
            <a:endParaRPr lang="fr-FR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07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7" grpId="0"/>
      <p:bldP spid="18" grpId="0"/>
      <p:bldP spid="22" grpId="0"/>
      <p:bldP spid="24" grpId="0"/>
      <p:bldP spid="26" grpId="0"/>
      <p:bldP spid="16" grpId="0"/>
      <p:bldP spid="25" grpId="0"/>
      <p:bldP spid="31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12</a:t>
            </a:fld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257106" y="116632"/>
            <a:ext cx="85058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76200" algn="ctr">
              <a:buFont typeface="Wingdings" panose="05000000000000000000" pitchFamily="2" charset="2"/>
              <a:buChar char="v"/>
            </a:pPr>
            <a:r>
              <a:rPr lang="fr-FR" sz="1400" b="1" dirty="0" smtClean="0"/>
              <a:t> </a:t>
            </a:r>
            <a:r>
              <a:rPr lang="fr-FR" sz="1600" b="1" dirty="0" smtClean="0"/>
              <a:t>Question 5 </a:t>
            </a:r>
            <a:r>
              <a:rPr lang="fr-FR" sz="1600" b="1" dirty="0"/>
              <a:t>: </a:t>
            </a:r>
            <a:r>
              <a:rPr lang="fr-FR" sz="1600" b="1" dirty="0" err="1" smtClean="0"/>
              <a:t>Assessing</a:t>
            </a:r>
            <a:r>
              <a:rPr lang="fr-FR" sz="1600" b="1" dirty="0" smtClean="0"/>
              <a:t> the </a:t>
            </a:r>
            <a:r>
              <a:rPr lang="fr-FR" sz="1600" b="1" dirty="0" err="1" smtClean="0"/>
              <a:t>role</a:t>
            </a:r>
            <a:r>
              <a:rPr lang="fr-FR" sz="1600" b="1" dirty="0" smtClean="0"/>
              <a:t> of the </a:t>
            </a:r>
            <a:r>
              <a:rPr lang="fr-FR" sz="1600" b="1" dirty="0" err="1" smtClean="0"/>
              <a:t>different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emission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sectors</a:t>
            </a:r>
            <a:r>
              <a:rPr lang="fr-FR" sz="1600" b="1" dirty="0" smtClean="0"/>
              <a:t> on </a:t>
            </a:r>
            <a:r>
              <a:rPr lang="fr-FR" sz="1600" b="1" dirty="0" err="1" smtClean="0"/>
              <a:t>urban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atmospheric</a:t>
            </a:r>
            <a:r>
              <a:rPr lang="fr-FR" sz="1600" b="1" dirty="0" smtClean="0"/>
              <a:t> CO</a:t>
            </a:r>
            <a:r>
              <a:rPr lang="fr-FR" sz="1600" b="1" baseline="-25000" dirty="0" smtClean="0"/>
              <a:t>2</a:t>
            </a:r>
            <a:r>
              <a:rPr lang="fr-FR" sz="1600" b="1" dirty="0"/>
              <a:t> </a:t>
            </a:r>
            <a:r>
              <a:rPr lang="fr-FR" sz="1600" b="1" dirty="0" smtClean="0"/>
              <a:t>?</a:t>
            </a:r>
            <a:endParaRPr lang="fr-FR" b="1" dirty="0" smtClean="0"/>
          </a:p>
          <a:p>
            <a:pPr marL="285750" algn="ctr"/>
            <a:endParaRPr lang="fr-FR" sz="800" b="1" dirty="0"/>
          </a:p>
          <a:p>
            <a:pPr marL="285750" algn="ctr"/>
            <a:r>
              <a:rPr lang="fr-FR" sz="1600" b="1" dirty="0" smtClean="0">
                <a:solidFill>
                  <a:srgbClr val="0070C0"/>
                </a:solidFill>
              </a:rPr>
              <a:t>=&gt; </a:t>
            </a:r>
            <a:r>
              <a:rPr lang="fr-FR" sz="1600" b="1" dirty="0" err="1" smtClean="0">
                <a:solidFill>
                  <a:srgbClr val="0070C0"/>
                </a:solidFill>
              </a:rPr>
              <a:t>Developping</a:t>
            </a:r>
            <a:r>
              <a:rPr lang="fr-FR" sz="1600" b="1" dirty="0" smtClean="0">
                <a:solidFill>
                  <a:srgbClr val="0070C0"/>
                </a:solidFill>
              </a:rPr>
              <a:t> a multi-</a:t>
            </a:r>
            <a:r>
              <a:rPr lang="fr-FR" sz="1600" b="1" dirty="0" err="1" smtClean="0">
                <a:solidFill>
                  <a:srgbClr val="0070C0"/>
                </a:solidFill>
              </a:rPr>
              <a:t>species</a:t>
            </a:r>
            <a:r>
              <a:rPr lang="fr-FR" sz="1600" b="1" dirty="0" smtClean="0">
                <a:solidFill>
                  <a:srgbClr val="0070C0"/>
                </a:solidFill>
              </a:rPr>
              <a:t> </a:t>
            </a:r>
            <a:r>
              <a:rPr lang="fr-FR" sz="1600" b="1" dirty="0" err="1" smtClean="0">
                <a:solidFill>
                  <a:srgbClr val="0070C0"/>
                </a:solidFill>
              </a:rPr>
              <a:t>approach</a:t>
            </a:r>
            <a:endParaRPr lang="fr-FR" sz="1600" b="1" dirty="0" smtClean="0">
              <a:solidFill>
                <a:srgbClr val="0070C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1598978"/>
            <a:ext cx="2397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Ø"/>
            </a:pPr>
            <a:r>
              <a:rPr lang="fr-FR" sz="1400" b="1" baseline="30000" dirty="0" smtClean="0">
                <a:solidFill>
                  <a:srgbClr val="0070C0"/>
                </a:solidFill>
              </a:rPr>
              <a:t>14</a:t>
            </a:r>
            <a:r>
              <a:rPr lang="fr-FR" sz="1400" b="1" dirty="0" smtClean="0">
                <a:solidFill>
                  <a:srgbClr val="0070C0"/>
                </a:solidFill>
              </a:rPr>
              <a:t>C (</a:t>
            </a:r>
            <a:r>
              <a:rPr lang="fr-FR" sz="1400" b="1" dirty="0" err="1">
                <a:solidFill>
                  <a:srgbClr val="0070C0"/>
                </a:solidFill>
              </a:rPr>
              <a:t>r</a:t>
            </a:r>
            <a:r>
              <a:rPr lang="fr-FR" sz="1400" b="1" dirty="0" err="1" smtClean="0">
                <a:solidFill>
                  <a:srgbClr val="0070C0"/>
                </a:solidFill>
              </a:rPr>
              <a:t>adiocarbon</a:t>
            </a:r>
            <a:r>
              <a:rPr lang="fr-FR" sz="1400" b="1" dirty="0" smtClean="0">
                <a:solidFill>
                  <a:srgbClr val="0070C0"/>
                </a:solidFill>
              </a:rPr>
              <a:t>) : </a:t>
            </a:r>
            <a:endParaRPr lang="fr-FR" sz="1400" b="1" dirty="0">
              <a:solidFill>
                <a:srgbClr val="0070C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8623" y="2689175"/>
            <a:ext cx="2199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Ø"/>
            </a:pPr>
            <a:r>
              <a:rPr lang="fr-FR" sz="1400" b="1" baseline="30000" dirty="0" smtClean="0">
                <a:solidFill>
                  <a:srgbClr val="0070C0"/>
                </a:solidFill>
              </a:rPr>
              <a:t>13</a:t>
            </a:r>
            <a:r>
              <a:rPr lang="fr-FR" sz="1400" b="1" dirty="0" smtClean="0">
                <a:solidFill>
                  <a:srgbClr val="0070C0"/>
                </a:solidFill>
              </a:rPr>
              <a:t>C (stable isotope) :</a:t>
            </a:r>
            <a:endParaRPr lang="fr-FR" sz="1400" b="1" dirty="0">
              <a:solidFill>
                <a:srgbClr val="0070C0"/>
              </a:solidFill>
            </a:endParaRPr>
          </a:p>
        </p:txBody>
      </p:sp>
      <p:sp>
        <p:nvSpPr>
          <p:cNvPr id="267" name="ZoneTexte 266"/>
          <p:cNvSpPr txBox="1"/>
          <p:nvPr/>
        </p:nvSpPr>
        <p:spPr>
          <a:xfrm>
            <a:off x="755575" y="1052736"/>
            <a:ext cx="2376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u="sng" dirty="0" err="1" smtClean="0"/>
              <a:t>Carbon</a:t>
            </a:r>
            <a:r>
              <a:rPr lang="fr-FR" sz="1400" b="1" u="sng" dirty="0" smtClean="0"/>
              <a:t> isotopes</a:t>
            </a:r>
            <a:endParaRPr lang="fr-FR" sz="1400" b="1" u="sng" dirty="0"/>
          </a:p>
        </p:txBody>
      </p:sp>
      <p:sp>
        <p:nvSpPr>
          <p:cNvPr id="3" name="ZoneTexte 2"/>
          <p:cNvSpPr txBox="1"/>
          <p:nvPr/>
        </p:nvSpPr>
        <p:spPr>
          <a:xfrm>
            <a:off x="596182" y="1939479"/>
            <a:ext cx="29677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300" b="1" dirty="0" smtClean="0"/>
              <a:t>   No </a:t>
            </a:r>
            <a:r>
              <a:rPr lang="fr-FR" sz="1300" b="1" baseline="30000" dirty="0" smtClean="0"/>
              <a:t>14</a:t>
            </a:r>
            <a:r>
              <a:rPr lang="fr-FR" sz="1300" b="1" dirty="0" smtClean="0"/>
              <a:t>C in CO</a:t>
            </a:r>
            <a:r>
              <a:rPr lang="fr-FR" sz="1300" b="1" baseline="-25000" dirty="0" smtClean="0"/>
              <a:t>2</a:t>
            </a:r>
            <a:r>
              <a:rPr lang="fr-FR" sz="1300" b="1" dirty="0" smtClean="0"/>
              <a:t>FF</a:t>
            </a:r>
          </a:p>
          <a:p>
            <a:endParaRPr lang="fr-FR" sz="1300" dirty="0" smtClean="0"/>
          </a:p>
        </p:txBody>
      </p:sp>
      <p:grpSp>
        <p:nvGrpSpPr>
          <p:cNvPr id="225" name="Groupe 224"/>
          <p:cNvGrpSpPr/>
          <p:nvPr/>
        </p:nvGrpSpPr>
        <p:grpSpPr>
          <a:xfrm>
            <a:off x="257106" y="3068960"/>
            <a:ext cx="3034130" cy="3139128"/>
            <a:chOff x="-46303" y="3621048"/>
            <a:chExt cx="3034130" cy="3139128"/>
          </a:xfrm>
        </p:grpSpPr>
        <p:sp>
          <p:nvSpPr>
            <p:cNvPr id="29" name="Rectangle 28"/>
            <p:cNvSpPr/>
            <p:nvPr/>
          </p:nvSpPr>
          <p:spPr>
            <a:xfrm>
              <a:off x="179511" y="3621048"/>
              <a:ext cx="2520281" cy="290980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673979" y="3690309"/>
              <a:ext cx="1910971" cy="2780084"/>
              <a:chOff x="716813" y="3817267"/>
              <a:chExt cx="1910971" cy="2780084"/>
            </a:xfrm>
          </p:grpSpPr>
          <p:grpSp>
            <p:nvGrpSpPr>
              <p:cNvPr id="26" name="Groupe 25"/>
              <p:cNvGrpSpPr/>
              <p:nvPr/>
            </p:nvGrpSpPr>
            <p:grpSpPr>
              <a:xfrm>
                <a:off x="716813" y="4247082"/>
                <a:ext cx="1910971" cy="2350269"/>
                <a:chOff x="2483768" y="4009298"/>
                <a:chExt cx="1910971" cy="2751815"/>
              </a:xfrm>
            </p:grpSpPr>
            <p:cxnSp>
              <p:nvCxnSpPr>
                <p:cNvPr id="11" name="Connecteur droit avec flèche 10"/>
                <p:cNvCxnSpPr/>
                <p:nvPr/>
              </p:nvCxnSpPr>
              <p:spPr>
                <a:xfrm>
                  <a:off x="3262305" y="4009298"/>
                  <a:ext cx="0" cy="2751815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headEnd w="lg" len="lg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>
                  <a:off x="3059832" y="5129121"/>
                  <a:ext cx="349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necteur droit 68"/>
                <p:cNvCxnSpPr/>
                <p:nvPr/>
              </p:nvCxnSpPr>
              <p:spPr>
                <a:xfrm>
                  <a:off x="3059832" y="5301208"/>
                  <a:ext cx="349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necteur droit 69"/>
                <p:cNvCxnSpPr/>
                <p:nvPr/>
              </p:nvCxnSpPr>
              <p:spPr>
                <a:xfrm>
                  <a:off x="3059832" y="5589240"/>
                  <a:ext cx="349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eur droit 70"/>
                <p:cNvCxnSpPr/>
                <p:nvPr/>
              </p:nvCxnSpPr>
              <p:spPr>
                <a:xfrm>
                  <a:off x="3059832" y="6381328"/>
                  <a:ext cx="3495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ZoneTexte 23"/>
                <p:cNvSpPr txBox="1"/>
                <p:nvPr/>
              </p:nvSpPr>
              <p:spPr>
                <a:xfrm>
                  <a:off x="3491880" y="4947685"/>
                  <a:ext cx="830851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Coal</a:t>
                  </a:r>
                  <a:endParaRPr lang="fr-FR" sz="1200" dirty="0"/>
                </a:p>
              </p:txBody>
            </p:sp>
            <p:sp>
              <p:nvSpPr>
                <p:cNvPr id="73" name="ZoneTexte 72"/>
                <p:cNvSpPr txBox="1"/>
                <p:nvPr/>
              </p:nvSpPr>
              <p:spPr>
                <a:xfrm>
                  <a:off x="2483768" y="4906279"/>
                  <a:ext cx="1157644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-24.0</a:t>
                  </a:r>
                  <a:endParaRPr lang="fr-FR" sz="1200" dirty="0"/>
                </a:p>
              </p:txBody>
            </p:sp>
            <p:sp>
              <p:nvSpPr>
                <p:cNvPr id="74" name="ZoneTexte 73"/>
                <p:cNvSpPr txBox="1"/>
                <p:nvPr/>
              </p:nvSpPr>
              <p:spPr>
                <a:xfrm>
                  <a:off x="3491880" y="5137447"/>
                  <a:ext cx="830851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err="1" smtClean="0"/>
                    <a:t>Biosphere</a:t>
                  </a:r>
                  <a:endParaRPr lang="fr-FR" sz="1200" dirty="0"/>
                </a:p>
              </p:txBody>
            </p:sp>
            <p:sp>
              <p:nvSpPr>
                <p:cNvPr id="75" name="ZoneTexte 74"/>
                <p:cNvSpPr txBox="1"/>
                <p:nvPr/>
              </p:nvSpPr>
              <p:spPr>
                <a:xfrm>
                  <a:off x="2483768" y="5130930"/>
                  <a:ext cx="1157644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-24.7</a:t>
                  </a:r>
                  <a:endParaRPr lang="fr-FR" sz="1200" dirty="0"/>
                </a:p>
              </p:txBody>
            </p:sp>
            <p:sp>
              <p:nvSpPr>
                <p:cNvPr id="76" name="ZoneTexte 75"/>
                <p:cNvSpPr txBox="1"/>
                <p:nvPr/>
              </p:nvSpPr>
              <p:spPr>
                <a:xfrm>
                  <a:off x="3491880" y="5425479"/>
                  <a:ext cx="830851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err="1" smtClean="0"/>
                    <a:t>Oil</a:t>
                  </a:r>
                  <a:endParaRPr lang="fr-FR" sz="1200" dirty="0"/>
                </a:p>
              </p:txBody>
            </p:sp>
            <p:sp>
              <p:nvSpPr>
                <p:cNvPr id="77" name="ZoneTexte 76"/>
                <p:cNvSpPr txBox="1"/>
                <p:nvPr/>
              </p:nvSpPr>
              <p:spPr>
                <a:xfrm>
                  <a:off x="2483768" y="5418962"/>
                  <a:ext cx="1157644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-28.9</a:t>
                  </a:r>
                  <a:endParaRPr lang="fr-FR" sz="1200" dirty="0"/>
                </a:p>
              </p:txBody>
            </p:sp>
            <p:sp>
              <p:nvSpPr>
                <p:cNvPr id="78" name="ZoneTexte 77"/>
                <p:cNvSpPr txBox="1"/>
                <p:nvPr/>
              </p:nvSpPr>
              <p:spPr>
                <a:xfrm>
                  <a:off x="3491880" y="6217567"/>
                  <a:ext cx="902859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Natural </a:t>
                  </a:r>
                  <a:r>
                    <a:rPr lang="fr-FR" sz="1200" dirty="0" err="1" smtClean="0"/>
                    <a:t>gas</a:t>
                  </a:r>
                  <a:endParaRPr lang="fr-FR" sz="1200" dirty="0"/>
                </a:p>
              </p:txBody>
            </p:sp>
            <p:sp>
              <p:nvSpPr>
                <p:cNvPr id="79" name="ZoneTexte 78"/>
                <p:cNvSpPr txBox="1"/>
                <p:nvPr/>
              </p:nvSpPr>
              <p:spPr>
                <a:xfrm>
                  <a:off x="2517015" y="6165304"/>
                  <a:ext cx="1157644" cy="3243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-39.1</a:t>
                  </a:r>
                  <a:endParaRPr lang="fr-FR" sz="1200" dirty="0"/>
                </a:p>
              </p:txBody>
            </p:sp>
          </p:grpSp>
          <p:sp>
            <p:nvSpPr>
              <p:cNvPr id="27" name="ZoneTexte 26"/>
              <p:cNvSpPr txBox="1"/>
              <p:nvPr/>
            </p:nvSpPr>
            <p:spPr>
              <a:xfrm>
                <a:off x="1029565" y="3817267"/>
                <a:ext cx="111078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latin typeface="Symbol" panose="05050102010706020507" pitchFamily="18" charset="2"/>
                  </a:rPr>
                  <a:t>d</a:t>
                </a:r>
                <a:r>
                  <a:rPr lang="fr-FR" sz="1200" baseline="30000" dirty="0" smtClean="0"/>
                  <a:t>13</a:t>
                </a:r>
                <a:r>
                  <a:rPr lang="fr-FR" sz="1200" dirty="0" smtClean="0"/>
                  <a:t>C (‰)</a:t>
                </a:r>
                <a:endParaRPr lang="fr-FR" sz="1200" dirty="0"/>
              </a:p>
            </p:txBody>
          </p:sp>
        </p:grpSp>
        <p:sp>
          <p:nvSpPr>
            <p:cNvPr id="224" name="ZoneTexte 223"/>
            <p:cNvSpPr txBox="1"/>
            <p:nvPr/>
          </p:nvSpPr>
          <p:spPr>
            <a:xfrm>
              <a:off x="-46303" y="6513955"/>
              <a:ext cx="30341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i="1" dirty="0" smtClean="0">
                  <a:solidFill>
                    <a:schemeClr val="bg1">
                      <a:lumMod val="50000"/>
                    </a:schemeClr>
                  </a:solidFill>
                </a:rPr>
                <a:t>FF: </a:t>
              </a:r>
              <a:r>
                <a:rPr lang="fr-FR" sz="1000" i="1" dirty="0" err="1" smtClean="0">
                  <a:solidFill>
                    <a:schemeClr val="bg1">
                      <a:lumMod val="50000"/>
                    </a:schemeClr>
                  </a:solidFill>
                </a:rPr>
                <a:t>Widory</a:t>
              </a:r>
              <a:r>
                <a:rPr lang="fr-FR" sz="1000" i="1" dirty="0" smtClean="0">
                  <a:solidFill>
                    <a:schemeClr val="bg1">
                      <a:lumMod val="50000"/>
                    </a:schemeClr>
                  </a:solidFill>
                </a:rPr>
                <a:t> et al, PARIS 2003 ; Bio: </a:t>
              </a:r>
              <a:r>
                <a:rPr lang="fr-FR" sz="1000" i="1" dirty="0" err="1" smtClean="0">
                  <a:solidFill>
                    <a:schemeClr val="bg1">
                      <a:lumMod val="50000"/>
                    </a:schemeClr>
                  </a:solidFill>
                </a:rPr>
                <a:t>Bakwin</a:t>
              </a:r>
              <a:r>
                <a:rPr lang="fr-FR" sz="1000" i="1" dirty="0" smtClean="0">
                  <a:solidFill>
                    <a:schemeClr val="bg1">
                      <a:lumMod val="50000"/>
                    </a:schemeClr>
                  </a:solidFill>
                </a:rPr>
                <a:t> et al, 1998</a:t>
              </a:r>
              <a:endParaRPr lang="fr-F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51520" y="980729"/>
            <a:ext cx="3039716" cy="5701041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ZoneTexte 79"/>
          <p:cNvSpPr txBox="1"/>
          <p:nvPr/>
        </p:nvSpPr>
        <p:spPr>
          <a:xfrm>
            <a:off x="971600" y="3482817"/>
            <a:ext cx="115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-</a:t>
            </a:r>
            <a:r>
              <a:rPr lang="fr-FR" sz="1200" dirty="0"/>
              <a:t>8</a:t>
            </a:r>
            <a:r>
              <a:rPr lang="fr-FR" sz="1200" dirty="0" smtClean="0"/>
              <a:t>.0</a:t>
            </a:r>
            <a:endParaRPr lang="fr-FR" sz="1200" dirty="0"/>
          </a:p>
        </p:txBody>
      </p:sp>
      <p:cxnSp>
        <p:nvCxnSpPr>
          <p:cNvPr id="81" name="Connecteur droit 80"/>
          <p:cNvCxnSpPr/>
          <p:nvPr/>
        </p:nvCxnSpPr>
        <p:spPr>
          <a:xfrm>
            <a:off x="1547664" y="3615800"/>
            <a:ext cx="3495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ZoneTexte 82"/>
          <p:cNvSpPr txBox="1"/>
          <p:nvPr/>
        </p:nvSpPr>
        <p:spPr>
          <a:xfrm>
            <a:off x="1940949" y="3471784"/>
            <a:ext cx="947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Atmosphere</a:t>
            </a:r>
            <a:endParaRPr lang="fr-FR" sz="1200" dirty="0"/>
          </a:p>
        </p:txBody>
      </p:sp>
      <p:grpSp>
        <p:nvGrpSpPr>
          <p:cNvPr id="22" name="Groupe 21"/>
          <p:cNvGrpSpPr/>
          <p:nvPr/>
        </p:nvGrpSpPr>
        <p:grpSpPr>
          <a:xfrm>
            <a:off x="3563888" y="980729"/>
            <a:ext cx="5679285" cy="5701042"/>
            <a:chOff x="3563888" y="980729"/>
            <a:chExt cx="5679285" cy="5701042"/>
          </a:xfrm>
        </p:grpSpPr>
        <p:grpSp>
          <p:nvGrpSpPr>
            <p:cNvPr id="9" name="Groupe 8"/>
            <p:cNvGrpSpPr/>
            <p:nvPr/>
          </p:nvGrpSpPr>
          <p:grpSpPr>
            <a:xfrm>
              <a:off x="3563888" y="980729"/>
              <a:ext cx="5679285" cy="5701042"/>
              <a:chOff x="3563888" y="980729"/>
              <a:chExt cx="5679285" cy="5701042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563888" y="980729"/>
                <a:ext cx="5679285" cy="5701042"/>
                <a:chOff x="3563888" y="980729"/>
                <a:chExt cx="5679285" cy="5701042"/>
              </a:xfrm>
            </p:grpSpPr>
            <p:grpSp>
              <p:nvGrpSpPr>
                <p:cNvPr id="16" name="Groupe 15"/>
                <p:cNvGrpSpPr/>
                <p:nvPr/>
              </p:nvGrpSpPr>
              <p:grpSpPr>
                <a:xfrm>
                  <a:off x="3724068" y="1484784"/>
                  <a:ext cx="1640020" cy="1871622"/>
                  <a:chOff x="3865808" y="1867952"/>
                  <a:chExt cx="1640020" cy="1871622"/>
                </a:xfrm>
              </p:grpSpPr>
              <p:pic>
                <p:nvPicPr>
                  <p:cNvPr id="9226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65808" y="1867952"/>
                    <a:ext cx="1640020" cy="187162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5" name="Rectangle 14"/>
                  <p:cNvSpPr/>
                  <p:nvPr/>
                </p:nvSpPr>
                <p:spPr>
                  <a:xfrm>
                    <a:off x="3923928" y="3323687"/>
                    <a:ext cx="1512168" cy="358879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39" name="Groupe 38"/>
                <p:cNvGrpSpPr/>
                <p:nvPr/>
              </p:nvGrpSpPr>
              <p:grpSpPr>
                <a:xfrm>
                  <a:off x="4725949" y="3889789"/>
                  <a:ext cx="4242956" cy="2348736"/>
                  <a:chOff x="4649524" y="4507753"/>
                  <a:chExt cx="4242956" cy="2348736"/>
                </a:xfrm>
              </p:grpSpPr>
              <p:pic>
                <p:nvPicPr>
                  <p:cNvPr id="253" name="Picture 11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649524" y="4507753"/>
                    <a:ext cx="4242956" cy="234873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38" name="Rectangle 37"/>
                  <p:cNvSpPr/>
                  <p:nvPr/>
                </p:nvSpPr>
                <p:spPr>
                  <a:xfrm>
                    <a:off x="4670430" y="4572610"/>
                    <a:ext cx="195118" cy="130466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193" name="Groupe 192"/>
                <p:cNvGrpSpPr/>
                <p:nvPr/>
              </p:nvGrpSpPr>
              <p:grpSpPr>
                <a:xfrm>
                  <a:off x="7375020" y="2809040"/>
                  <a:ext cx="1445453" cy="1495174"/>
                  <a:chOff x="6155164" y="2204864"/>
                  <a:chExt cx="1589469" cy="1706913"/>
                </a:xfrm>
              </p:grpSpPr>
              <p:pic>
                <p:nvPicPr>
                  <p:cNvPr id="178" name="Picture 17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55164" y="2204864"/>
                    <a:ext cx="1589469" cy="166442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cxnSp>
                <p:nvCxnSpPr>
                  <p:cNvPr id="191" name="Connecteur droit avec flèche 190"/>
                  <p:cNvCxnSpPr/>
                  <p:nvPr/>
                </p:nvCxnSpPr>
                <p:spPr>
                  <a:xfrm flipH="1">
                    <a:off x="6357658" y="3399037"/>
                    <a:ext cx="150303" cy="512740"/>
                  </a:xfrm>
                  <a:prstGeom prst="straightConnector1">
                    <a:avLst/>
                  </a:prstGeom>
                  <a:ln w="19050">
                    <a:prstDash val="sysDot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" name="ZoneTexte 1"/>
                <p:cNvSpPr txBox="1"/>
                <p:nvPr/>
              </p:nvSpPr>
              <p:spPr>
                <a:xfrm>
                  <a:off x="4490645" y="1032991"/>
                  <a:ext cx="47525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Wingdings" panose="05000000000000000000" pitchFamily="2" charset="2"/>
                    <a:buChar char="q"/>
                  </a:pPr>
                  <a:r>
                    <a:rPr lang="fr-FR" sz="1400" b="1" u="sng" dirty="0" err="1" smtClean="0"/>
                    <a:t>Species</a:t>
                  </a:r>
                  <a:r>
                    <a:rPr lang="fr-FR" sz="1400" b="1" u="sng" dirty="0" smtClean="0"/>
                    <a:t> </a:t>
                  </a:r>
                  <a:r>
                    <a:rPr lang="fr-FR" sz="1400" b="1" u="sng" dirty="0" err="1" smtClean="0"/>
                    <a:t>co-emitted</a:t>
                  </a:r>
                  <a:r>
                    <a:rPr lang="fr-FR" sz="1400" b="1" u="sng" dirty="0" smtClean="0"/>
                    <a:t> </a:t>
                  </a:r>
                  <a:r>
                    <a:rPr lang="fr-FR" sz="1400" b="1" u="sng" dirty="0" err="1" smtClean="0"/>
                    <a:t>with</a:t>
                  </a:r>
                  <a:r>
                    <a:rPr lang="fr-FR" sz="1400" b="1" u="sng" dirty="0" smtClean="0"/>
                    <a:t> </a:t>
                  </a:r>
                  <a:r>
                    <a:rPr lang="fr-FR" sz="1400" b="1" u="sng" dirty="0" err="1" smtClean="0"/>
                    <a:t>anthropic</a:t>
                  </a:r>
                  <a:r>
                    <a:rPr lang="fr-FR" sz="1400" b="1" u="sng" dirty="0" smtClean="0"/>
                    <a:t> CO</a:t>
                  </a:r>
                  <a:r>
                    <a:rPr lang="fr-FR" sz="1400" b="1" u="sng" baseline="-25000" dirty="0" smtClean="0"/>
                    <a:t>2 </a:t>
                  </a:r>
                  <a:r>
                    <a:rPr lang="fr-FR" sz="1400" b="1" u="sng" dirty="0" smtClean="0"/>
                    <a:t>(ex. of Paris)</a:t>
                  </a:r>
                  <a:endParaRPr lang="fr-FR" sz="1400" b="1" u="sng" dirty="0"/>
                </a:p>
              </p:txBody>
            </p:sp>
            <p:sp>
              <p:nvSpPr>
                <p:cNvPr id="10266" name="Rectangle 10265"/>
                <p:cNvSpPr/>
                <p:nvPr/>
              </p:nvSpPr>
              <p:spPr>
                <a:xfrm>
                  <a:off x="3923928" y="6021288"/>
                  <a:ext cx="4536504" cy="41549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fr-FR" sz="1050" dirty="0" smtClean="0"/>
                    <a:t>PMF </a:t>
                  </a:r>
                  <a:r>
                    <a:rPr lang="fr-FR" sz="1050" dirty="0" err="1" smtClean="0"/>
                    <a:t>approach</a:t>
                  </a:r>
                  <a:r>
                    <a:rPr lang="fr-FR" sz="1050" dirty="0" smtClean="0"/>
                    <a:t> (Positive Matrix </a:t>
                  </a:r>
                  <a:r>
                    <a:rPr lang="fr-FR" sz="1050" dirty="0" err="1" smtClean="0"/>
                    <a:t>Factorization</a:t>
                  </a:r>
                  <a:r>
                    <a:rPr lang="fr-FR" sz="1050" dirty="0" smtClean="0"/>
                    <a:t>) </a:t>
                  </a:r>
                </a:p>
                <a:p>
                  <a:r>
                    <a:rPr lang="fr-FR" sz="1050" dirty="0" smtClean="0"/>
                    <a:t>=&gt; </a:t>
                  </a:r>
                  <a:r>
                    <a:rPr lang="fr-FR" sz="1050" dirty="0" err="1" smtClean="0"/>
                    <a:t>COVs</a:t>
                  </a:r>
                  <a:r>
                    <a:rPr lang="fr-FR" sz="1050" dirty="0" smtClean="0"/>
                    <a:t> </a:t>
                  </a:r>
                  <a:r>
                    <a:rPr lang="fr-FR" sz="1050" dirty="0" err="1" smtClean="0"/>
                    <a:t>emission</a:t>
                  </a:r>
                  <a:r>
                    <a:rPr lang="fr-FR" sz="1050" dirty="0" smtClean="0"/>
                    <a:t> profile for </a:t>
                  </a:r>
                  <a:r>
                    <a:rPr lang="fr-FR" sz="1050" dirty="0" err="1" smtClean="0"/>
                    <a:t>each</a:t>
                  </a:r>
                  <a:r>
                    <a:rPr lang="fr-FR" sz="1050" dirty="0" smtClean="0"/>
                    <a:t> source (ex. </a:t>
                  </a:r>
                  <a:r>
                    <a:rPr lang="fr-FR" sz="1050" dirty="0" err="1" smtClean="0"/>
                    <a:t>traffic</a:t>
                  </a:r>
                  <a:r>
                    <a:rPr lang="fr-FR" sz="1050" dirty="0" smtClean="0"/>
                    <a:t>)</a:t>
                  </a:r>
                  <a:endParaRPr lang="fr-FR" sz="1100" dirty="0" smtClean="0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913995" y="6364778"/>
                  <a:ext cx="2032929" cy="25391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fr-FR" sz="1050" i="1" dirty="0" err="1" smtClean="0"/>
                    <a:t>Adapted</a:t>
                  </a:r>
                  <a:r>
                    <a:rPr lang="fr-FR" sz="1050" i="1" dirty="0" smtClean="0"/>
                    <a:t> </a:t>
                  </a:r>
                  <a:r>
                    <a:rPr lang="fr-FR" sz="1050" i="1" dirty="0" err="1" smtClean="0"/>
                    <a:t>from</a:t>
                  </a:r>
                  <a:r>
                    <a:rPr lang="fr-FR" sz="1050" i="1" dirty="0" smtClean="0"/>
                    <a:t> </a:t>
                  </a:r>
                  <a:r>
                    <a:rPr lang="fr-FR" sz="1050" i="1" dirty="0" err="1" smtClean="0"/>
                    <a:t>Gaimoz</a:t>
                  </a:r>
                  <a:r>
                    <a:rPr lang="fr-FR" sz="1050" i="1" dirty="0" smtClean="0"/>
                    <a:t> </a:t>
                  </a:r>
                  <a:r>
                    <a:rPr lang="fr-FR" sz="1050" i="1" dirty="0"/>
                    <a:t>et al, 2011)</a:t>
                  </a:r>
                </a:p>
              </p:txBody>
            </p:sp>
            <p:sp>
              <p:nvSpPr>
                <p:cNvPr id="23" name="ZoneTexte 22"/>
                <p:cNvSpPr txBox="1"/>
                <p:nvPr/>
              </p:nvSpPr>
              <p:spPr>
                <a:xfrm>
                  <a:off x="7236296" y="1321023"/>
                  <a:ext cx="584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400" b="1" dirty="0" err="1" smtClean="0">
                      <a:solidFill>
                        <a:srgbClr val="3366CC"/>
                      </a:solidFill>
                    </a:rPr>
                    <a:t>COVs</a:t>
                  </a:r>
                  <a:endParaRPr lang="fr-FR" sz="1100" dirty="0">
                    <a:solidFill>
                      <a:srgbClr val="3366CC"/>
                    </a:solidFill>
                  </a:endParaRPr>
                </a:p>
              </p:txBody>
            </p:sp>
            <p:pic>
              <p:nvPicPr>
                <p:cNvPr id="10242" name="Picture 2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03522" y="1626092"/>
                  <a:ext cx="165507" cy="11757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ZoneTexte 39"/>
                <p:cNvSpPr txBox="1"/>
                <p:nvPr/>
              </p:nvSpPr>
              <p:spPr>
                <a:xfrm rot="16200000">
                  <a:off x="3971642" y="5151288"/>
                  <a:ext cx="1659185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900" dirty="0" smtClean="0">
                      <a:cs typeface="Times New Roman" panose="02020603050405020304" pitchFamily="18" charset="0"/>
                    </a:rPr>
                    <a:t>Quantité de l’espèce (%)</a:t>
                  </a:r>
                  <a:endParaRPr lang="fr-FR" sz="900" dirty="0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ZoneTexte 40"/>
                <p:cNvSpPr txBox="1"/>
                <p:nvPr/>
              </p:nvSpPr>
              <p:spPr>
                <a:xfrm>
                  <a:off x="4831480" y="4653136"/>
                  <a:ext cx="311068" cy="10926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ts val="1300"/>
                    </a:lnSpc>
                  </a:pPr>
                  <a:r>
                    <a:rPr lang="fr-FR" sz="900" dirty="0" smtClean="0"/>
                    <a:t>25</a:t>
                  </a:r>
                </a:p>
                <a:p>
                  <a:pPr algn="r">
                    <a:lnSpc>
                      <a:spcPts val="1300"/>
                    </a:lnSpc>
                  </a:pPr>
                  <a:r>
                    <a:rPr lang="fr-FR" sz="900" dirty="0" smtClean="0"/>
                    <a:t>20</a:t>
                  </a:r>
                </a:p>
                <a:p>
                  <a:pPr algn="r">
                    <a:lnSpc>
                      <a:spcPts val="1300"/>
                    </a:lnSpc>
                  </a:pPr>
                  <a:r>
                    <a:rPr lang="fr-FR" sz="900" dirty="0" smtClean="0"/>
                    <a:t>15</a:t>
                  </a:r>
                </a:p>
                <a:p>
                  <a:pPr algn="r">
                    <a:lnSpc>
                      <a:spcPts val="1300"/>
                    </a:lnSpc>
                  </a:pPr>
                  <a:r>
                    <a:rPr lang="fr-FR" sz="900" dirty="0" smtClean="0"/>
                    <a:t>10</a:t>
                  </a:r>
                </a:p>
                <a:p>
                  <a:pPr algn="r">
                    <a:lnSpc>
                      <a:spcPts val="1300"/>
                    </a:lnSpc>
                  </a:pPr>
                  <a:r>
                    <a:rPr lang="fr-FR" sz="900" dirty="0" smtClean="0"/>
                    <a:t>5</a:t>
                  </a:r>
                </a:p>
                <a:p>
                  <a:pPr algn="r">
                    <a:lnSpc>
                      <a:spcPts val="1300"/>
                    </a:lnSpc>
                  </a:pPr>
                  <a:r>
                    <a:rPr lang="fr-FR" sz="900" dirty="0"/>
                    <a:t>0</a:t>
                  </a:r>
                  <a:endParaRPr lang="fr-FR" sz="900" dirty="0" smtClean="0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3563888" y="980729"/>
                  <a:ext cx="5405018" cy="5701042"/>
                </a:xfrm>
                <a:prstGeom prst="rect">
                  <a:avLst/>
                </a:prstGeom>
                <a:noFill/>
                <a:ln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00" name="Groupe 99"/>
                <p:cNvGrpSpPr/>
                <p:nvPr/>
              </p:nvGrpSpPr>
              <p:grpSpPr>
                <a:xfrm>
                  <a:off x="5580113" y="1556792"/>
                  <a:ext cx="1868012" cy="1323439"/>
                  <a:chOff x="103310" y="2016136"/>
                  <a:chExt cx="1868012" cy="1323439"/>
                </a:xfrm>
              </p:grpSpPr>
              <p:sp>
                <p:nvSpPr>
                  <p:cNvPr id="101" name="ZoneTexte 100"/>
                  <p:cNvSpPr txBox="1"/>
                  <p:nvPr/>
                </p:nvSpPr>
                <p:spPr>
                  <a:xfrm>
                    <a:off x="247325" y="2016136"/>
                    <a:ext cx="1723997" cy="13234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smtClean="0"/>
                      <a:t>Traffic</a:t>
                    </a: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err="1" smtClean="0"/>
                      <a:t>Airports</a:t>
                    </a:r>
                    <a:endParaRPr lang="fr-FR" sz="1050" b="1" dirty="0" smtClean="0"/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err="1" smtClean="0"/>
                      <a:t>Wastes</a:t>
                    </a:r>
                    <a:endParaRPr lang="fr-FR" sz="1050" b="1" dirty="0" smtClean="0"/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err="1" smtClean="0"/>
                      <a:t>Energy</a:t>
                    </a:r>
                    <a:endParaRPr lang="fr-FR" sz="1050" b="1" dirty="0" smtClean="0"/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err="1" smtClean="0"/>
                      <a:t>Residential</a:t>
                    </a:r>
                    <a:r>
                      <a:rPr lang="fr-FR" sz="1050" b="1" dirty="0" smtClean="0"/>
                      <a:t>&amp; </a:t>
                    </a:r>
                    <a:r>
                      <a:rPr lang="fr-FR" sz="1050" b="1" dirty="0" err="1" smtClean="0"/>
                      <a:t>tertiary</a:t>
                    </a:r>
                    <a:endParaRPr lang="fr-FR" sz="1050" b="1" dirty="0" smtClean="0"/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err="1" smtClean="0"/>
                      <a:t>Industry</a:t>
                    </a:r>
                    <a:r>
                      <a:rPr lang="fr-FR" sz="1050" b="1" dirty="0"/>
                      <a:t> </a:t>
                    </a:r>
                    <a:r>
                      <a:rPr lang="fr-FR" sz="1050" b="1" dirty="0" smtClean="0"/>
                      <a:t>   </a:t>
                    </a: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smtClean="0"/>
                      <a:t>Constructions &amp; </a:t>
                    </a:r>
                    <a:r>
                      <a:rPr lang="fr-FR" sz="1050" b="1" dirty="0" err="1" smtClean="0"/>
                      <a:t>quarries</a:t>
                    </a:r>
                    <a:r>
                      <a:rPr lang="fr-FR" sz="1050" b="1" dirty="0" smtClean="0"/>
                      <a:t> </a:t>
                    </a: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fr-FR" sz="1050" b="1" dirty="0" smtClean="0"/>
                      <a:t>Agriculture</a:t>
                    </a:r>
                  </a:p>
                </p:txBody>
              </p:sp>
              <p:pic>
                <p:nvPicPr>
                  <p:cNvPr id="102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3310" y="2088144"/>
                    <a:ext cx="133676" cy="11730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3" name="ZoneTexte 12"/>
                <p:cNvSpPr txBox="1"/>
                <p:nvPr/>
              </p:nvSpPr>
              <p:spPr>
                <a:xfrm>
                  <a:off x="3751093" y="2935490"/>
                  <a:ext cx="761890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50" dirty="0" smtClean="0">
                      <a:latin typeface="Arial Narrow" panose="020B0606020202030204" pitchFamily="34" charset="0"/>
                    </a:rPr>
                    <a:t>Complete combustion</a:t>
                  </a:r>
                  <a:endParaRPr lang="fr-FR" sz="1050" dirty="0"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15" name="ZoneTexte 114"/>
                <p:cNvSpPr txBox="1"/>
                <p:nvPr/>
              </p:nvSpPr>
              <p:spPr>
                <a:xfrm>
                  <a:off x="4501371" y="2941494"/>
                  <a:ext cx="761890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50" dirty="0" err="1" smtClean="0">
                      <a:latin typeface="Arial Narrow" panose="020B0606020202030204" pitchFamily="34" charset="0"/>
                    </a:rPr>
                    <a:t>Incomplete</a:t>
                  </a:r>
                  <a:r>
                    <a:rPr lang="fr-FR" sz="1050" dirty="0" smtClean="0">
                      <a:latin typeface="Arial Narrow" panose="020B0606020202030204" pitchFamily="34" charset="0"/>
                    </a:rPr>
                    <a:t> combustion</a:t>
                  </a:r>
                  <a:endParaRPr lang="fr-FR" sz="1050" dirty="0">
                    <a:latin typeface="Arial Narrow" panose="020B0606020202030204" pitchFamily="34" charset="0"/>
                  </a:endParaRPr>
                </a:p>
              </p:txBody>
            </p:sp>
            <p:grpSp>
              <p:nvGrpSpPr>
                <p:cNvPr id="116" name="Groupe 115"/>
                <p:cNvGrpSpPr/>
                <p:nvPr/>
              </p:nvGrpSpPr>
              <p:grpSpPr>
                <a:xfrm>
                  <a:off x="5436096" y="2846716"/>
                  <a:ext cx="1302966" cy="1518388"/>
                  <a:chOff x="69628" y="1930391"/>
                  <a:chExt cx="1590997" cy="1734762"/>
                </a:xfrm>
              </p:grpSpPr>
              <p:grpSp>
                <p:nvGrpSpPr>
                  <p:cNvPr id="117" name="Groupe 116"/>
                  <p:cNvGrpSpPr/>
                  <p:nvPr/>
                </p:nvGrpSpPr>
                <p:grpSpPr>
                  <a:xfrm>
                    <a:off x="69628" y="1930391"/>
                    <a:ext cx="1590997" cy="1734762"/>
                    <a:chOff x="372627" y="4283392"/>
                    <a:chExt cx="1319052" cy="1484102"/>
                  </a:xfrm>
                </p:grpSpPr>
                <p:sp>
                  <p:nvSpPr>
                    <p:cNvPr id="119" name="ZoneTexte 118"/>
                    <p:cNvSpPr txBox="1"/>
                    <p:nvPr/>
                  </p:nvSpPr>
                  <p:spPr>
                    <a:xfrm>
                      <a:off x="899591" y="5327630"/>
                      <a:ext cx="449301" cy="2616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dirty="0" smtClean="0"/>
                        <a:t>5%</a:t>
                      </a:r>
                      <a:endParaRPr lang="fr-FR" sz="1050" dirty="0"/>
                    </a:p>
                  </p:txBody>
                </p:sp>
                <p:pic>
                  <p:nvPicPr>
                    <p:cNvPr id="120" name="Picture 8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 rot="11328303">
                      <a:off x="512267" y="4408961"/>
                      <a:ext cx="1172190" cy="114168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121" name="ZoneTexte 120"/>
                    <p:cNvSpPr txBox="1"/>
                    <p:nvPr/>
                  </p:nvSpPr>
                  <p:spPr>
                    <a:xfrm>
                      <a:off x="1242378" y="4749423"/>
                      <a:ext cx="449301" cy="22380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100" b="1" dirty="0" smtClean="0"/>
                        <a:t>43%</a:t>
                      </a:r>
                      <a:endParaRPr lang="fr-FR" sz="1100" b="1" dirty="0"/>
                    </a:p>
                  </p:txBody>
                </p:sp>
                <p:sp>
                  <p:nvSpPr>
                    <p:cNvPr id="122" name="ZoneTexte 121"/>
                    <p:cNvSpPr txBox="1"/>
                    <p:nvPr/>
                  </p:nvSpPr>
                  <p:spPr>
                    <a:xfrm>
                      <a:off x="611426" y="5057440"/>
                      <a:ext cx="449301" cy="2616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100" b="1" dirty="0" smtClean="0"/>
                        <a:t>29%</a:t>
                      </a:r>
                      <a:endParaRPr lang="fr-FR" sz="1100" b="1" dirty="0"/>
                    </a:p>
                  </p:txBody>
                </p:sp>
                <p:sp>
                  <p:nvSpPr>
                    <p:cNvPr id="130" name="ZoneTexte 129"/>
                    <p:cNvSpPr txBox="1"/>
                    <p:nvPr/>
                  </p:nvSpPr>
                  <p:spPr>
                    <a:xfrm>
                      <a:off x="664215" y="4283392"/>
                      <a:ext cx="449301" cy="2172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b="1" dirty="0"/>
                        <a:t>7</a:t>
                      </a:r>
                      <a:r>
                        <a:rPr lang="fr-FR" sz="1050" b="1" dirty="0" smtClean="0"/>
                        <a:t>%</a:t>
                      </a:r>
                      <a:endParaRPr lang="fr-FR" sz="1050" b="1" dirty="0"/>
                    </a:p>
                  </p:txBody>
                </p:sp>
                <p:sp>
                  <p:nvSpPr>
                    <p:cNvPr id="131" name="ZoneTexte 130"/>
                    <p:cNvSpPr txBox="1"/>
                    <p:nvPr/>
                  </p:nvSpPr>
                  <p:spPr>
                    <a:xfrm>
                      <a:off x="372627" y="4564614"/>
                      <a:ext cx="449301" cy="2172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b="1" dirty="0"/>
                        <a:t>4</a:t>
                      </a:r>
                      <a:r>
                        <a:rPr lang="fr-FR" sz="1050" b="1" dirty="0" smtClean="0"/>
                        <a:t>%</a:t>
                      </a:r>
                      <a:endParaRPr lang="fr-FR" sz="1050" b="1" dirty="0"/>
                    </a:p>
                  </p:txBody>
                </p:sp>
                <p:sp>
                  <p:nvSpPr>
                    <p:cNvPr id="134" name="ZoneTexte 133"/>
                    <p:cNvSpPr txBox="1"/>
                    <p:nvPr/>
                  </p:nvSpPr>
                  <p:spPr>
                    <a:xfrm>
                      <a:off x="492026" y="4379803"/>
                      <a:ext cx="449301" cy="2172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b="1" dirty="0"/>
                        <a:t>4</a:t>
                      </a:r>
                      <a:r>
                        <a:rPr lang="fr-FR" sz="1050" b="1" dirty="0" smtClean="0"/>
                        <a:t>%</a:t>
                      </a:r>
                      <a:endParaRPr lang="fr-FR" sz="1050" b="1" dirty="0"/>
                    </a:p>
                  </p:txBody>
                </p:sp>
                <p:sp>
                  <p:nvSpPr>
                    <p:cNvPr id="139" name="ZoneTexte 138"/>
                    <p:cNvSpPr txBox="1"/>
                    <p:nvPr/>
                  </p:nvSpPr>
                  <p:spPr>
                    <a:xfrm>
                      <a:off x="1148725" y="5257446"/>
                      <a:ext cx="449301" cy="2172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b="1" dirty="0" smtClean="0"/>
                        <a:t>7%</a:t>
                      </a:r>
                      <a:endParaRPr lang="fr-FR" sz="1050" b="1" dirty="0"/>
                    </a:p>
                  </p:txBody>
                </p:sp>
                <p:sp>
                  <p:nvSpPr>
                    <p:cNvPr id="144" name="ZoneTexte 143"/>
                    <p:cNvSpPr txBox="1"/>
                    <p:nvPr/>
                  </p:nvSpPr>
                  <p:spPr>
                    <a:xfrm>
                      <a:off x="1098362" y="5550267"/>
                      <a:ext cx="449301" cy="2172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1050" b="1" dirty="0" smtClean="0"/>
                        <a:t>1%</a:t>
                      </a:r>
                      <a:endParaRPr lang="fr-FR" sz="1050" b="1" dirty="0"/>
                    </a:p>
                  </p:txBody>
                </p:sp>
              </p:grpSp>
              <p:sp>
                <p:nvSpPr>
                  <p:cNvPr id="118" name="ZoneTexte 117"/>
                  <p:cNvSpPr txBox="1"/>
                  <p:nvPr/>
                </p:nvSpPr>
                <p:spPr>
                  <a:xfrm>
                    <a:off x="755576" y="3356992"/>
                    <a:ext cx="541932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50" b="1" dirty="0"/>
                      <a:t>5</a:t>
                    </a:r>
                    <a:r>
                      <a:rPr lang="fr-FR" sz="1050" b="1" dirty="0" smtClean="0"/>
                      <a:t>%</a:t>
                    </a:r>
                    <a:endParaRPr lang="fr-FR" sz="1050" b="1" dirty="0"/>
                  </a:p>
                </p:txBody>
              </p:sp>
            </p:grpSp>
            <p:sp>
              <p:nvSpPr>
                <p:cNvPr id="145" name="ZoneTexte 144"/>
                <p:cNvSpPr txBox="1"/>
                <p:nvPr/>
              </p:nvSpPr>
              <p:spPr>
                <a:xfrm>
                  <a:off x="5643869" y="1321023"/>
                  <a:ext cx="84689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400" b="1" dirty="0" smtClean="0">
                      <a:solidFill>
                        <a:srgbClr val="3366CC"/>
                      </a:solidFill>
                    </a:rPr>
                    <a:t>CO</a:t>
                  </a:r>
                  <a:r>
                    <a:rPr lang="fr-FR" sz="1400" b="1" baseline="-25000" dirty="0" smtClean="0">
                      <a:solidFill>
                        <a:srgbClr val="3366CC"/>
                      </a:solidFill>
                    </a:rPr>
                    <a:t>2</a:t>
                  </a:r>
                  <a:r>
                    <a:rPr lang="fr-FR" sz="1400" b="1" dirty="0" smtClean="0">
                      <a:solidFill>
                        <a:srgbClr val="3366CC"/>
                      </a:solidFill>
                    </a:rPr>
                    <a:t>FFeq</a:t>
                  </a:r>
                  <a:endParaRPr lang="fr-FR" sz="1100" dirty="0">
                    <a:solidFill>
                      <a:srgbClr val="3366CC"/>
                    </a:solidFill>
                  </a:endParaRPr>
                </a:p>
              </p:txBody>
            </p:sp>
            <p:sp>
              <p:nvSpPr>
                <p:cNvPr id="17" name="ZoneTexte 16"/>
                <p:cNvSpPr txBox="1"/>
                <p:nvPr/>
              </p:nvSpPr>
              <p:spPr>
                <a:xfrm>
                  <a:off x="7777219" y="1598978"/>
                  <a:ext cx="1130438" cy="1223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1050" b="1" dirty="0" smtClean="0"/>
                    <a:t>Traffic (</a:t>
                  </a:r>
                  <a:r>
                    <a:rPr lang="fr-FR" sz="1050" b="1" dirty="0" err="1" smtClean="0"/>
                    <a:t>exhaust</a:t>
                  </a:r>
                  <a:r>
                    <a:rPr lang="fr-FR" sz="1050" b="1" dirty="0" smtClean="0"/>
                    <a:t>)</a:t>
                  </a:r>
                </a:p>
                <a:p>
                  <a:r>
                    <a:rPr lang="fr-FR" sz="1050" b="1" dirty="0" smtClean="0"/>
                    <a:t>Fuel </a:t>
                  </a:r>
                  <a:r>
                    <a:rPr lang="fr-FR" sz="1050" b="1" dirty="0" err="1" smtClean="0"/>
                    <a:t>evaporation</a:t>
                  </a:r>
                  <a:endParaRPr lang="fr-FR" sz="1050" b="1" dirty="0" smtClean="0"/>
                </a:p>
                <a:p>
                  <a:r>
                    <a:rPr lang="fr-FR" sz="1050" b="1" dirty="0" smtClean="0"/>
                    <a:t>Wood </a:t>
                  </a:r>
                  <a:r>
                    <a:rPr lang="fr-FR" sz="1050" b="1" dirty="0" err="1" smtClean="0"/>
                    <a:t>burning</a:t>
                  </a:r>
                  <a:endParaRPr lang="fr-FR" sz="1050" b="1" dirty="0" smtClean="0"/>
                </a:p>
                <a:p>
                  <a:r>
                    <a:rPr lang="fr-FR" sz="1050" b="1" dirty="0" smtClean="0"/>
                    <a:t>Solvants</a:t>
                  </a:r>
                </a:p>
                <a:p>
                  <a:r>
                    <a:rPr lang="fr-FR" sz="1050" b="1" dirty="0" smtClean="0"/>
                    <a:t>Natural </a:t>
                  </a:r>
                  <a:r>
                    <a:rPr lang="fr-FR" sz="1050" b="1" dirty="0" err="1" smtClean="0"/>
                    <a:t>gas</a:t>
                  </a:r>
                  <a:endParaRPr lang="fr-FR" sz="1050" b="1" dirty="0" smtClean="0"/>
                </a:p>
                <a:p>
                  <a:r>
                    <a:rPr lang="fr-FR" sz="1050" b="1" dirty="0" smtClean="0"/>
                    <a:t>Local source</a:t>
                  </a:r>
                </a:p>
                <a:p>
                  <a:r>
                    <a:rPr lang="fr-FR" sz="1050" b="1" dirty="0" err="1" smtClean="0"/>
                    <a:t>Biogenic</a:t>
                  </a:r>
                  <a:r>
                    <a:rPr lang="fr-FR" sz="1050" b="1" dirty="0" smtClean="0"/>
                    <a:t> source</a:t>
                  </a:r>
                  <a:endParaRPr lang="fr-FR" sz="1050" b="1" dirty="0"/>
                </a:p>
              </p:txBody>
            </p:sp>
            <p:pic>
              <p:nvPicPr>
                <p:cNvPr id="146" name="Picture 1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6433430" y="1340768"/>
                  <a:ext cx="370818" cy="2440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0" name="Rectangle 19"/>
                <p:cNvSpPr/>
                <p:nvPr/>
              </p:nvSpPr>
              <p:spPr>
                <a:xfrm>
                  <a:off x="7840395" y="1628800"/>
                  <a:ext cx="980078" cy="216024"/>
                </a:xfrm>
                <a:prstGeom prst="rect">
                  <a:avLst/>
                </a:prstGeom>
                <a:solidFill>
                  <a:srgbClr val="FFFF00">
                    <a:alpha val="33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5758984" y="1568321"/>
                  <a:ext cx="980078" cy="216024"/>
                </a:xfrm>
                <a:prstGeom prst="rect">
                  <a:avLst/>
                </a:prstGeom>
                <a:solidFill>
                  <a:srgbClr val="FFFF00">
                    <a:alpha val="33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0" name="Rectangle 149"/>
                <p:cNvSpPr/>
                <p:nvPr/>
              </p:nvSpPr>
              <p:spPr>
                <a:xfrm>
                  <a:off x="5805200" y="2204571"/>
                  <a:ext cx="1215071" cy="216024"/>
                </a:xfrm>
                <a:prstGeom prst="rect">
                  <a:avLst/>
                </a:prstGeom>
                <a:solidFill>
                  <a:srgbClr val="FFFF00">
                    <a:alpha val="33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7769030" y="2273417"/>
                  <a:ext cx="993922" cy="216024"/>
                </a:xfrm>
                <a:prstGeom prst="rect">
                  <a:avLst/>
                </a:prstGeom>
                <a:solidFill>
                  <a:srgbClr val="FFFF00">
                    <a:alpha val="33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" name="Rectangle 7"/>
              <p:cNvSpPr/>
              <p:nvPr/>
            </p:nvSpPr>
            <p:spPr>
              <a:xfrm>
                <a:off x="4490645" y="1844824"/>
                <a:ext cx="803711" cy="9465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4" name="ZoneTexte 13"/>
            <p:cNvSpPr txBox="1"/>
            <p:nvPr/>
          </p:nvSpPr>
          <p:spPr>
            <a:xfrm>
              <a:off x="4660656" y="1772816"/>
              <a:ext cx="60260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soot</a:t>
              </a:r>
              <a:r>
                <a:rPr lang="fr-F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…</a:t>
              </a:r>
              <a:endParaRPr lang="fr-FR" sz="11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15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log_co2-m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44624"/>
            <a:ext cx="864096" cy="71381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11560" y="888975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aseline="30000" dirty="0" smtClean="0">
                <a:solidFill>
                  <a:srgbClr val="FF0000"/>
                </a:solidFill>
              </a:rPr>
              <a:t>        </a:t>
            </a:r>
            <a:r>
              <a:rPr lang="fr-FR" sz="1400" b="1" baseline="30000" dirty="0" smtClean="0">
                <a:solidFill>
                  <a:srgbClr val="FF0000"/>
                </a:solidFill>
              </a:rPr>
              <a:t>14</a:t>
            </a:r>
            <a:r>
              <a:rPr lang="fr-FR" sz="1400" b="1" dirty="0" smtClean="0">
                <a:solidFill>
                  <a:srgbClr val="FF0000"/>
                </a:solidFill>
              </a:rPr>
              <a:t>CO</a:t>
            </a:r>
            <a:r>
              <a:rPr lang="fr-FR" sz="1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</a:rPr>
              <a:t> and </a:t>
            </a:r>
            <a:r>
              <a:rPr lang="fr-FR" sz="1400" b="1" baseline="30000" dirty="0" smtClean="0">
                <a:solidFill>
                  <a:srgbClr val="FF0000"/>
                </a:solidFill>
              </a:rPr>
              <a:t>13</a:t>
            </a:r>
            <a:r>
              <a:rPr lang="fr-FR" sz="1400" b="1" dirty="0" smtClean="0">
                <a:solidFill>
                  <a:srgbClr val="FF0000"/>
                </a:solidFill>
              </a:rPr>
              <a:t>CO</a:t>
            </a:r>
            <a:r>
              <a:rPr lang="fr-FR" sz="1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winter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campaign</a:t>
            </a:r>
            <a:r>
              <a:rPr lang="fr-FR" sz="1400" b="1" dirty="0" smtClean="0">
                <a:solidFill>
                  <a:srgbClr val="FF0000"/>
                </a:solidFill>
              </a:rPr>
              <a:t> (ANR CO</a:t>
            </a:r>
            <a:r>
              <a:rPr lang="fr-FR" sz="1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</a:rPr>
              <a:t>-Megaparis / EU MEGAPOLI collaboration)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95541" y="2500572"/>
            <a:ext cx="7853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b="1" dirty="0" err="1" smtClean="0"/>
              <a:t>Isotopic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analysis</a:t>
            </a:r>
            <a:r>
              <a:rPr lang="fr-FR" sz="1600" b="1" dirty="0" smtClean="0"/>
              <a:t> in the Paris </a:t>
            </a:r>
            <a:r>
              <a:rPr lang="fr-FR" sz="1600" b="1" dirty="0" err="1" smtClean="0"/>
              <a:t>atmosphere</a:t>
            </a:r>
            <a:r>
              <a:rPr lang="fr-FR" sz="1600" b="1" dirty="0" smtClean="0"/>
              <a:t> in Winter 2010  (LHVP, Paris </a:t>
            </a:r>
            <a:r>
              <a:rPr lang="fr-FR" sz="1600" b="1" dirty="0"/>
              <a:t>13</a:t>
            </a:r>
            <a:r>
              <a:rPr lang="fr-FR" sz="1600" b="1" baseline="30000" dirty="0"/>
              <a:t>th</a:t>
            </a:r>
            <a:r>
              <a:rPr lang="fr-FR" sz="1600" b="1" dirty="0"/>
              <a:t> district</a:t>
            </a:r>
            <a:r>
              <a:rPr lang="fr-FR" sz="1600" b="1" dirty="0" smtClean="0"/>
              <a:t>): 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52342" y="2859060"/>
            <a:ext cx="546727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fr-FR" sz="1400" dirty="0" smtClean="0"/>
              <a:t>25% 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BIO: </a:t>
            </a:r>
            <a:r>
              <a:rPr lang="fr-FR" sz="1400" dirty="0" err="1" smtClean="0"/>
              <a:t>Human</a:t>
            </a:r>
            <a:r>
              <a:rPr lang="fr-FR" sz="1400" dirty="0" smtClean="0"/>
              <a:t>  &amp; </a:t>
            </a:r>
            <a:r>
              <a:rPr lang="fr-FR" sz="1400" dirty="0" err="1" smtClean="0"/>
              <a:t>biogenic</a:t>
            </a:r>
            <a:r>
              <a:rPr lang="fr-FR" sz="1400" dirty="0" smtClean="0"/>
              <a:t> respirations, </a:t>
            </a:r>
            <a:r>
              <a:rPr lang="fr-FR" sz="1400" dirty="0" err="1" smtClean="0"/>
              <a:t>biofuels</a:t>
            </a:r>
            <a:r>
              <a:rPr lang="fr-FR" sz="1400" dirty="0" smtClean="0"/>
              <a:t> combustion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fr-FR" sz="1400" dirty="0"/>
              <a:t>75% CO</a:t>
            </a:r>
            <a:r>
              <a:rPr lang="fr-FR" sz="1400" baseline="-25000" dirty="0"/>
              <a:t>2</a:t>
            </a:r>
            <a:r>
              <a:rPr lang="fr-FR" sz="1400" dirty="0"/>
              <a:t>FF </a:t>
            </a:r>
            <a:r>
              <a:rPr lang="fr-FR" sz="1400" dirty="0" smtClean="0"/>
              <a:t>: </a:t>
            </a:r>
            <a:endParaRPr lang="fr-FR" sz="1400" i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23528" y="4077072"/>
            <a:ext cx="8352927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b="1" dirty="0" smtClean="0"/>
              <a:t>Limitations : </a:t>
            </a:r>
          </a:p>
          <a:p>
            <a:pPr marL="712788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fr-FR" sz="1500" dirty="0"/>
              <a:t>	</a:t>
            </a:r>
            <a:r>
              <a:rPr lang="fr-FR" sz="1500" dirty="0" err="1" smtClean="0"/>
              <a:t>Study</a:t>
            </a:r>
            <a:r>
              <a:rPr lang="fr-FR" sz="1500" dirty="0" smtClean="0"/>
              <a:t> </a:t>
            </a:r>
            <a:r>
              <a:rPr lang="fr-FR" sz="1500" dirty="0" err="1" smtClean="0"/>
              <a:t>valid</a:t>
            </a:r>
            <a:r>
              <a:rPr lang="fr-FR" sz="1500" dirty="0" smtClean="0"/>
              <a:t> in </a:t>
            </a:r>
            <a:r>
              <a:rPr lang="fr-FR" sz="1500" dirty="0" err="1" smtClean="0"/>
              <a:t>wintertime</a:t>
            </a:r>
            <a:r>
              <a:rPr lang="fr-FR" sz="1500" dirty="0" smtClean="0"/>
              <a:t> </a:t>
            </a:r>
            <a:r>
              <a:rPr lang="fr-FR" sz="1500" dirty="0" err="1" smtClean="0"/>
              <a:t>only</a:t>
            </a:r>
            <a:endParaRPr lang="fr-FR" sz="1500" dirty="0" smtClean="0"/>
          </a:p>
          <a:p>
            <a:pPr marL="712788" indent="180975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fr-FR" sz="1500" dirty="0" smtClean="0"/>
              <a:t>Use of a continental background for CO</a:t>
            </a:r>
            <a:r>
              <a:rPr lang="fr-FR" sz="1500" baseline="-25000" dirty="0" smtClean="0"/>
              <a:t>2</a:t>
            </a:r>
            <a:r>
              <a:rPr lang="fr-FR" sz="1500" dirty="0" smtClean="0"/>
              <a:t> and </a:t>
            </a:r>
            <a:r>
              <a:rPr lang="fr-FR" sz="1500" baseline="30000" dirty="0" smtClean="0"/>
              <a:t>14</a:t>
            </a:r>
            <a:r>
              <a:rPr lang="fr-FR" sz="1500" dirty="0" smtClean="0"/>
              <a:t>CO</a:t>
            </a:r>
            <a:r>
              <a:rPr lang="fr-FR" sz="1500" baseline="-25000" dirty="0" smtClean="0"/>
              <a:t>2</a:t>
            </a:r>
            <a:r>
              <a:rPr lang="fr-FR" sz="1500" dirty="0" smtClean="0"/>
              <a:t> (MHD), </a:t>
            </a:r>
            <a:r>
              <a:rPr lang="fr-FR" sz="1500" u="sng" dirty="0" smtClean="0"/>
              <a:t>not </a:t>
            </a:r>
            <a:r>
              <a:rPr lang="fr-FR" sz="1500" u="sng" dirty="0" err="1" smtClean="0"/>
              <a:t>regional</a:t>
            </a:r>
            <a:r>
              <a:rPr lang="fr-FR" sz="1500" dirty="0" smtClean="0"/>
              <a:t>.</a:t>
            </a:r>
          </a:p>
          <a:p>
            <a:pPr marL="712788" indent="180975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fr-FR" sz="1500" dirty="0" err="1" smtClean="0"/>
              <a:t>Unknown</a:t>
            </a:r>
            <a:r>
              <a:rPr lang="fr-FR" sz="1500" dirty="0" smtClean="0"/>
              <a:t> </a:t>
            </a:r>
            <a:r>
              <a:rPr lang="fr-FR" sz="1500" dirty="0" err="1" smtClean="0"/>
              <a:t>uncertainties</a:t>
            </a:r>
            <a:r>
              <a:rPr lang="fr-FR" sz="1500" dirty="0" smtClean="0"/>
              <a:t> due to the source signatures:</a:t>
            </a:r>
          </a:p>
          <a:p>
            <a:pPr marL="1162050" indent="-171450">
              <a:lnSpc>
                <a:spcPts val="2000"/>
              </a:lnSpc>
              <a:buFont typeface="Wingdings" panose="05000000000000000000" pitchFamily="2" charset="2"/>
              <a:buChar char="Ø"/>
              <a:tabLst>
                <a:tab pos="1438275" algn="l"/>
              </a:tabLst>
            </a:pPr>
            <a:r>
              <a:rPr lang="fr-FR" sz="1300" dirty="0" smtClean="0">
                <a:latin typeface="Symbol" panose="05050102010706020507" pitchFamily="18" charset="2"/>
              </a:rPr>
              <a:t>d</a:t>
            </a:r>
            <a:r>
              <a:rPr lang="fr-FR" sz="1300" baseline="30000" dirty="0" smtClean="0"/>
              <a:t>13</a:t>
            </a:r>
            <a:r>
              <a:rPr lang="fr-FR" sz="1300" dirty="0" smtClean="0"/>
              <a:t>C </a:t>
            </a:r>
            <a:r>
              <a:rPr lang="fr-FR" sz="1300" dirty="0" err="1" smtClean="0"/>
              <a:t>biosphere</a:t>
            </a:r>
            <a:r>
              <a:rPr lang="fr-FR" sz="1300" dirty="0" smtClean="0"/>
              <a:t> </a:t>
            </a:r>
            <a:r>
              <a:rPr lang="fr-FR" sz="1300" dirty="0" err="1" smtClean="0"/>
              <a:t>poorly</a:t>
            </a:r>
            <a:r>
              <a:rPr lang="fr-FR" sz="1300" dirty="0" smtClean="0"/>
              <a:t> </a:t>
            </a:r>
            <a:r>
              <a:rPr lang="fr-FR" sz="1300" dirty="0" err="1" smtClean="0"/>
              <a:t>known</a:t>
            </a:r>
            <a:r>
              <a:rPr lang="fr-FR" sz="1300" dirty="0" smtClean="0"/>
              <a:t> </a:t>
            </a:r>
          </a:p>
          <a:p>
            <a:pPr marL="1162050" indent="-171450">
              <a:lnSpc>
                <a:spcPts val="2000"/>
              </a:lnSpc>
              <a:buFont typeface="Wingdings" panose="05000000000000000000" pitchFamily="2" charset="2"/>
              <a:buChar char="Ø"/>
              <a:tabLst>
                <a:tab pos="1438275" algn="l"/>
              </a:tabLst>
            </a:pPr>
            <a:r>
              <a:rPr lang="fr-FR" sz="1300" dirty="0" smtClean="0">
                <a:latin typeface="Symbol" panose="05050102010706020507" pitchFamily="18" charset="2"/>
              </a:rPr>
              <a:t>d</a:t>
            </a:r>
            <a:r>
              <a:rPr lang="fr-FR" sz="1300" baseline="30000" dirty="0" smtClean="0"/>
              <a:t>13</a:t>
            </a:r>
            <a:r>
              <a:rPr lang="fr-FR" sz="1300" dirty="0" smtClean="0"/>
              <a:t>C signature of </a:t>
            </a:r>
            <a:r>
              <a:rPr lang="fr-FR" sz="1300" dirty="0" err="1" smtClean="0"/>
              <a:t>fossil</a:t>
            </a:r>
            <a:r>
              <a:rPr lang="fr-FR" sz="1300" dirty="0" smtClean="0"/>
              <a:t> fuels variable </a:t>
            </a:r>
            <a:r>
              <a:rPr lang="fr-FR" sz="1300" dirty="0" err="1" smtClean="0"/>
              <a:t>depending</a:t>
            </a:r>
            <a:r>
              <a:rPr lang="fr-FR" sz="1300" dirty="0" smtClean="0"/>
              <a:t> on </a:t>
            </a:r>
            <a:r>
              <a:rPr lang="fr-FR" sz="1300" dirty="0" err="1" smtClean="0"/>
              <a:t>their</a:t>
            </a:r>
            <a:r>
              <a:rPr lang="fr-FR" sz="1300" dirty="0" smtClean="0"/>
              <a:t> </a:t>
            </a:r>
            <a:r>
              <a:rPr lang="fr-FR" sz="1300" dirty="0" err="1" smtClean="0"/>
              <a:t>origin</a:t>
            </a:r>
            <a:r>
              <a:rPr lang="fr-FR" sz="1300" dirty="0" smtClean="0"/>
              <a:t> (Andres et al, 2000)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131840" y="1589953"/>
            <a:ext cx="31289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/>
              <a:t>P</a:t>
            </a:r>
            <a:r>
              <a:rPr lang="fr-FR" sz="1400" b="1" dirty="0" smtClean="0"/>
              <a:t>hD </a:t>
            </a:r>
            <a:r>
              <a:rPr lang="fr-FR" sz="1400" b="1" dirty="0" err="1" smtClean="0"/>
              <a:t>work</a:t>
            </a:r>
            <a:r>
              <a:rPr lang="fr-FR" sz="1400" b="1" dirty="0" smtClean="0"/>
              <a:t> of Morgan Lopez (2009-2012)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332639" y="3391581"/>
            <a:ext cx="26642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fr-FR" sz="1400" b="1" dirty="0" smtClean="0"/>
              <a:t>Natural </a:t>
            </a:r>
            <a:r>
              <a:rPr lang="fr-FR" sz="1400" b="1" dirty="0" err="1" smtClean="0"/>
              <a:t>gas</a:t>
            </a:r>
            <a:r>
              <a:rPr lang="fr-FR" sz="1400" b="1" dirty="0" smtClean="0"/>
              <a:t>: 70%</a:t>
            </a:r>
          </a:p>
          <a:p>
            <a:pPr marL="180975" indent="-180975">
              <a:buFont typeface="Courier New" panose="02070309020205020404" pitchFamily="49" charset="0"/>
              <a:buChar char="o"/>
            </a:pPr>
            <a:r>
              <a:rPr lang="fr-FR" sz="1400" b="1" dirty="0" err="1" smtClean="0"/>
              <a:t>Oil</a:t>
            </a:r>
            <a:r>
              <a:rPr lang="fr-FR" sz="1400" b="1" dirty="0" smtClean="0"/>
              <a:t>: 30% </a:t>
            </a:r>
            <a:endParaRPr lang="fr-FR" sz="1400" b="1" dirty="0"/>
          </a:p>
        </p:txBody>
      </p:sp>
      <p:sp>
        <p:nvSpPr>
          <p:cNvPr id="4" name="Rectangle 3"/>
          <p:cNvSpPr/>
          <p:nvPr/>
        </p:nvSpPr>
        <p:spPr>
          <a:xfrm>
            <a:off x="6732240" y="3968945"/>
            <a:ext cx="1766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i="1" dirty="0"/>
              <a:t>Lopez et al, ACP 2013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691680" y="1207785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i="1" dirty="0" smtClean="0"/>
              <a:t>Principal </a:t>
            </a:r>
            <a:r>
              <a:rPr lang="fr-FR" sz="1200" b="1" i="1" dirty="0" err="1" smtClean="0"/>
              <a:t>investigator</a:t>
            </a:r>
            <a:r>
              <a:rPr lang="fr-FR" sz="1200" b="1" i="1" dirty="0" smtClean="0"/>
              <a:t> of </a:t>
            </a:r>
            <a:r>
              <a:rPr lang="fr-FR" sz="1200" b="1" i="1" dirty="0" err="1" smtClean="0"/>
              <a:t>this</a:t>
            </a:r>
            <a:r>
              <a:rPr lang="fr-FR" sz="1200" b="1" i="1" dirty="0" smtClean="0"/>
              <a:t> </a:t>
            </a:r>
            <a:r>
              <a:rPr lang="fr-FR" sz="1200" b="1" i="1" dirty="0" err="1" smtClean="0"/>
              <a:t>campaign</a:t>
            </a:r>
            <a:r>
              <a:rPr lang="fr-FR" sz="1200" b="1" i="1" dirty="0" smtClean="0"/>
              <a:t> : Martina Schmidt (ICOS-Fr team)</a:t>
            </a:r>
            <a:endParaRPr lang="fr-FR" sz="1200" b="1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3249133" y="3436676"/>
            <a:ext cx="4138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In agreement </a:t>
            </a:r>
            <a:r>
              <a:rPr lang="fr-FR" sz="1400" b="1" dirty="0" err="1" smtClean="0"/>
              <a:t>with</a:t>
            </a:r>
            <a:r>
              <a:rPr lang="fr-FR" sz="1400" b="1" dirty="0" smtClean="0"/>
              <a:t> AIRPARIF </a:t>
            </a:r>
            <a:r>
              <a:rPr lang="fr-FR" sz="1400" b="1" dirty="0" err="1" smtClean="0"/>
              <a:t>inventory</a:t>
            </a:r>
            <a:endParaRPr lang="fr-FR" sz="1400" b="1" dirty="0"/>
          </a:p>
        </p:txBody>
      </p:sp>
      <p:sp>
        <p:nvSpPr>
          <p:cNvPr id="6" name="Accolade fermante 5"/>
          <p:cNvSpPr/>
          <p:nvPr/>
        </p:nvSpPr>
        <p:spPr>
          <a:xfrm>
            <a:off x="2915820" y="3391581"/>
            <a:ext cx="288032" cy="5232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549402" y="210126"/>
            <a:ext cx="8487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76200" algn="ctr">
              <a:buFont typeface="Wingdings" panose="05000000000000000000" pitchFamily="2" charset="2"/>
              <a:buChar char="v"/>
            </a:pPr>
            <a:r>
              <a:rPr lang="fr-FR" sz="1600" b="1" dirty="0">
                <a:solidFill>
                  <a:prstClr val="black"/>
                </a:solidFill>
              </a:rPr>
              <a:t>Question 5 : </a:t>
            </a:r>
            <a:r>
              <a:rPr lang="fr-FR" sz="1600" b="1" dirty="0" err="1">
                <a:solidFill>
                  <a:prstClr val="black"/>
                </a:solidFill>
              </a:rPr>
              <a:t>Assessing</a:t>
            </a:r>
            <a:r>
              <a:rPr lang="fr-FR" sz="1600" b="1" dirty="0">
                <a:solidFill>
                  <a:prstClr val="black"/>
                </a:solidFill>
              </a:rPr>
              <a:t> the </a:t>
            </a:r>
            <a:r>
              <a:rPr lang="fr-FR" sz="1600" b="1" dirty="0" err="1">
                <a:solidFill>
                  <a:prstClr val="black"/>
                </a:solidFill>
              </a:rPr>
              <a:t>role</a:t>
            </a:r>
            <a:r>
              <a:rPr lang="fr-FR" sz="1600" b="1" dirty="0">
                <a:solidFill>
                  <a:prstClr val="black"/>
                </a:solidFill>
              </a:rPr>
              <a:t> of the </a:t>
            </a:r>
            <a:r>
              <a:rPr lang="fr-FR" sz="1600" b="1" dirty="0" err="1">
                <a:solidFill>
                  <a:prstClr val="black"/>
                </a:solidFill>
              </a:rPr>
              <a:t>different</a:t>
            </a:r>
            <a:r>
              <a:rPr lang="fr-FR" sz="1600" b="1" dirty="0">
                <a:solidFill>
                  <a:prstClr val="black"/>
                </a:solidFill>
              </a:rPr>
              <a:t> </a:t>
            </a:r>
            <a:r>
              <a:rPr lang="fr-FR" sz="1600" b="1" dirty="0" err="1">
                <a:solidFill>
                  <a:prstClr val="black"/>
                </a:solidFill>
              </a:rPr>
              <a:t>emission</a:t>
            </a:r>
            <a:r>
              <a:rPr lang="fr-FR" sz="1600" b="1" dirty="0">
                <a:solidFill>
                  <a:prstClr val="black"/>
                </a:solidFill>
              </a:rPr>
              <a:t> </a:t>
            </a:r>
            <a:r>
              <a:rPr lang="fr-FR" sz="1600" b="1" dirty="0" err="1">
                <a:solidFill>
                  <a:prstClr val="black"/>
                </a:solidFill>
              </a:rPr>
              <a:t>sectors</a:t>
            </a:r>
            <a:r>
              <a:rPr lang="fr-FR" sz="1600" b="1" dirty="0">
                <a:solidFill>
                  <a:prstClr val="black"/>
                </a:solidFill>
              </a:rPr>
              <a:t> on </a:t>
            </a:r>
            <a:r>
              <a:rPr lang="fr-FR" sz="1600" b="1" dirty="0" err="1">
                <a:solidFill>
                  <a:prstClr val="black"/>
                </a:solidFill>
              </a:rPr>
              <a:t>urban</a:t>
            </a:r>
            <a:r>
              <a:rPr lang="fr-FR" sz="1600" b="1" dirty="0">
                <a:solidFill>
                  <a:prstClr val="black"/>
                </a:solidFill>
              </a:rPr>
              <a:t> </a:t>
            </a:r>
            <a:r>
              <a:rPr lang="fr-FR" sz="1600" b="1" dirty="0" err="1">
                <a:solidFill>
                  <a:prstClr val="black"/>
                </a:solidFill>
              </a:rPr>
              <a:t>atmospheric</a:t>
            </a:r>
            <a:r>
              <a:rPr lang="fr-FR" sz="1600" b="1" dirty="0">
                <a:solidFill>
                  <a:prstClr val="black"/>
                </a:solidFill>
              </a:rPr>
              <a:t> CO</a:t>
            </a:r>
            <a:r>
              <a:rPr lang="fr-FR" sz="1600" b="1" baseline="-25000" dirty="0">
                <a:solidFill>
                  <a:prstClr val="black"/>
                </a:solidFill>
              </a:rPr>
              <a:t>2</a:t>
            </a:r>
            <a:r>
              <a:rPr lang="fr-FR" sz="1600" b="1" dirty="0">
                <a:solidFill>
                  <a:prstClr val="black"/>
                </a:solidFill>
              </a:rPr>
              <a:t> 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619672" y="587727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3399"/>
                </a:solidFill>
              </a:rPr>
              <a:t>=&gt; Can </a:t>
            </a:r>
            <a:r>
              <a:rPr lang="fr-FR" b="1" dirty="0" err="1" smtClean="0">
                <a:solidFill>
                  <a:srgbClr val="003399"/>
                </a:solidFill>
              </a:rPr>
              <a:t>we</a:t>
            </a:r>
            <a:r>
              <a:rPr lang="fr-FR" b="1" dirty="0" smtClean="0">
                <a:solidFill>
                  <a:srgbClr val="003399"/>
                </a:solidFill>
              </a:rPr>
              <a:t> move on </a:t>
            </a:r>
            <a:r>
              <a:rPr lang="fr-FR" b="1" dirty="0" err="1" smtClean="0">
                <a:solidFill>
                  <a:srgbClr val="003399"/>
                </a:solidFill>
              </a:rPr>
              <a:t>further</a:t>
            </a:r>
            <a:r>
              <a:rPr lang="fr-FR" b="1" dirty="0" smtClean="0">
                <a:solidFill>
                  <a:srgbClr val="003399"/>
                </a:solidFill>
              </a:rPr>
              <a:t> by </a:t>
            </a:r>
            <a:r>
              <a:rPr lang="fr-FR" b="1" dirty="0" err="1" smtClean="0">
                <a:solidFill>
                  <a:srgbClr val="003399"/>
                </a:solidFill>
              </a:rPr>
              <a:t>using</a:t>
            </a:r>
            <a:r>
              <a:rPr lang="fr-FR" b="1" dirty="0" smtClean="0">
                <a:solidFill>
                  <a:srgbClr val="003399"/>
                </a:solidFill>
              </a:rPr>
              <a:t> VOC </a:t>
            </a:r>
            <a:r>
              <a:rPr lang="fr-FR" b="1" dirty="0" err="1" smtClean="0">
                <a:solidFill>
                  <a:srgbClr val="003399"/>
                </a:solidFill>
              </a:rPr>
              <a:t>measurements</a:t>
            </a:r>
            <a:r>
              <a:rPr lang="fr-FR" b="1" dirty="0" smtClean="0">
                <a:solidFill>
                  <a:srgbClr val="003399"/>
                </a:solidFill>
              </a:rPr>
              <a:t>?</a:t>
            </a:r>
            <a:endParaRPr lang="fr-FR" b="1" dirty="0">
              <a:solidFill>
                <a:srgbClr val="003399"/>
              </a:solidFill>
            </a:endParaRPr>
          </a:p>
        </p:txBody>
      </p:sp>
      <p:sp>
        <p:nvSpPr>
          <p:cNvPr id="2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79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3" y="1628800"/>
            <a:ext cx="4443251" cy="292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52401"/>
            <a:ext cx="8820472" cy="57245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   </a:t>
            </a:r>
            <a:endParaRPr lang="fr-FR" sz="2000" b="1" dirty="0"/>
          </a:p>
        </p:txBody>
      </p:sp>
      <p:grpSp>
        <p:nvGrpSpPr>
          <p:cNvPr id="14" name="Groupe 13"/>
          <p:cNvGrpSpPr/>
          <p:nvPr/>
        </p:nvGrpSpPr>
        <p:grpSpPr>
          <a:xfrm>
            <a:off x="8239722" y="44624"/>
            <a:ext cx="868782" cy="1612912"/>
            <a:chOff x="7558478" y="-2213650"/>
            <a:chExt cx="1487370" cy="257492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8478" y="-621679"/>
              <a:ext cx="1477117" cy="982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Groupe 12"/>
            <p:cNvGrpSpPr/>
            <p:nvPr/>
          </p:nvGrpSpPr>
          <p:grpSpPr>
            <a:xfrm>
              <a:off x="7603584" y="-2213650"/>
              <a:ext cx="1442264" cy="1821885"/>
              <a:chOff x="7603584" y="-2213650"/>
              <a:chExt cx="1442264" cy="1821885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3584" y="-2213650"/>
                <a:ext cx="1442264" cy="142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Ellipse 8"/>
              <p:cNvSpPr/>
              <p:nvPr/>
            </p:nvSpPr>
            <p:spPr>
              <a:xfrm>
                <a:off x="8523938" y="-1282976"/>
                <a:ext cx="216023" cy="216025"/>
              </a:xfrm>
              <a:prstGeom prst="ellipse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1" name="Connecteur droit avec flèche 10"/>
              <p:cNvCxnSpPr/>
              <p:nvPr/>
            </p:nvCxnSpPr>
            <p:spPr>
              <a:xfrm flipV="1">
                <a:off x="8461595" y="-1025991"/>
                <a:ext cx="164557" cy="634226"/>
              </a:xfrm>
              <a:prstGeom prst="straightConnector1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ZoneTexte 9"/>
          <p:cNvSpPr txBox="1"/>
          <p:nvPr/>
        </p:nvSpPr>
        <p:spPr>
          <a:xfrm>
            <a:off x="2555776" y="1196752"/>
            <a:ext cx="3801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P</a:t>
            </a:r>
            <a:r>
              <a:rPr lang="fr-FR" sz="1600" b="1" dirty="0" smtClean="0"/>
              <a:t>hD </a:t>
            </a:r>
            <a:r>
              <a:rPr lang="fr-FR" sz="1600" b="1" dirty="0" err="1" smtClean="0"/>
              <a:t>work</a:t>
            </a:r>
            <a:r>
              <a:rPr lang="fr-FR" sz="1600" b="1" dirty="0" smtClean="0"/>
              <a:t> of Lamia </a:t>
            </a:r>
            <a:r>
              <a:rPr lang="fr-FR" sz="1600" b="1" dirty="0" err="1" smtClean="0"/>
              <a:t>Ammoura</a:t>
            </a:r>
            <a:r>
              <a:rPr lang="fr-FR" sz="1600" b="1" dirty="0" smtClean="0"/>
              <a:t> (2012-2015) </a:t>
            </a:r>
            <a:endParaRPr lang="fr-FR" sz="16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" y="60069"/>
            <a:ext cx="1114056" cy="73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986708" y="752490"/>
            <a:ext cx="7401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/>
              <a:t>Collaboration </a:t>
            </a:r>
            <a:r>
              <a:rPr lang="fr-FR" sz="1200" i="1" dirty="0" err="1" smtClean="0"/>
              <a:t>with</a:t>
            </a:r>
            <a:r>
              <a:rPr lang="fr-FR" sz="1200" i="1" dirty="0" smtClean="0"/>
              <a:t> Jean </a:t>
            </a:r>
            <a:r>
              <a:rPr lang="fr-FR" sz="1200" i="1" dirty="0" err="1" smtClean="0"/>
              <a:t>Sciare</a:t>
            </a:r>
            <a:r>
              <a:rPr lang="fr-FR" sz="1200" i="1" dirty="0" smtClean="0"/>
              <a:t>, Valérie Gros, Bernard </a:t>
            </a:r>
            <a:r>
              <a:rPr lang="fr-FR" sz="1200" i="1" dirty="0" err="1" smtClean="0"/>
              <a:t>Bonsang</a:t>
            </a:r>
            <a:r>
              <a:rPr lang="fr-FR" sz="1200" i="1" dirty="0" smtClean="0"/>
              <a:t> (CAE) &amp;  Frédéric Chevallier (</a:t>
            </a:r>
            <a:r>
              <a:rPr lang="fr-FR" sz="1200" i="1" dirty="0" err="1" smtClean="0"/>
              <a:t>SatInv</a:t>
            </a:r>
            <a:r>
              <a:rPr lang="fr-FR" sz="1200" i="1" dirty="0" smtClean="0"/>
              <a:t>)</a:t>
            </a:r>
            <a:endParaRPr lang="fr-FR" sz="1200" i="1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6974904" y="6520259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14</a:t>
            </a:fld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395536" y="476672"/>
            <a:ext cx="7992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aseline="30000" dirty="0" smtClean="0">
                <a:solidFill>
                  <a:srgbClr val="FF0000"/>
                </a:solidFill>
              </a:rPr>
              <a:t>        </a:t>
            </a:r>
            <a:r>
              <a:rPr lang="fr-FR" sz="1600" b="1" dirty="0" smtClean="0">
                <a:solidFill>
                  <a:srgbClr val="FF0000"/>
                </a:solidFill>
              </a:rPr>
              <a:t>Tunnel </a:t>
            </a:r>
            <a:r>
              <a:rPr lang="fr-FR" sz="1600" b="1" dirty="0" err="1" smtClean="0">
                <a:solidFill>
                  <a:srgbClr val="FF0000"/>
                </a:solidFill>
              </a:rPr>
              <a:t>campaign</a:t>
            </a:r>
            <a:r>
              <a:rPr lang="fr-FR" sz="1600" b="1" dirty="0" smtClean="0">
                <a:solidFill>
                  <a:srgbClr val="FF0000"/>
                </a:solidFill>
              </a:rPr>
              <a:t> at the </a:t>
            </a:r>
            <a:r>
              <a:rPr lang="fr-FR" sz="1600" b="1" dirty="0" err="1" smtClean="0">
                <a:solidFill>
                  <a:srgbClr val="FF0000"/>
                </a:solidFill>
              </a:rPr>
              <a:t>Fall</a:t>
            </a:r>
            <a:r>
              <a:rPr lang="fr-FR" sz="1600" b="1" dirty="0" smtClean="0">
                <a:solidFill>
                  <a:srgbClr val="FF0000"/>
                </a:solidFill>
              </a:rPr>
              <a:t> 2012 (ADEME </a:t>
            </a:r>
            <a:r>
              <a:rPr lang="fr-FR" sz="1600" b="1" dirty="0" err="1">
                <a:solidFill>
                  <a:srgbClr val="FF0000"/>
                </a:solidFill>
              </a:rPr>
              <a:t>Primequal</a:t>
            </a:r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1600" b="1" dirty="0" smtClean="0">
                <a:solidFill>
                  <a:srgbClr val="FF0000"/>
                </a:solidFill>
              </a:rPr>
              <a:t>ZAPA </a:t>
            </a:r>
            <a:r>
              <a:rPr lang="fr-FR" sz="1600" b="1" dirty="0" err="1" smtClean="0">
                <a:solidFill>
                  <a:srgbClr val="FF0000"/>
                </a:solidFill>
              </a:rPr>
              <a:t>project</a:t>
            </a:r>
            <a:r>
              <a:rPr lang="fr-FR" sz="1600" b="1" dirty="0" smtClean="0">
                <a:solidFill>
                  <a:srgbClr val="FF0000"/>
                </a:solidFill>
              </a:rPr>
              <a:t>)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286419" y="142337"/>
            <a:ext cx="9313309" cy="361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ctr">
              <a:lnSpc>
                <a:spcPts val="2100"/>
              </a:lnSpc>
            </a:pPr>
            <a:r>
              <a:rPr lang="fr-FR" sz="1600" b="1" dirty="0" err="1" smtClean="0"/>
              <a:t>Characterizing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atmospheric</a:t>
            </a:r>
            <a:r>
              <a:rPr lang="fr-FR" sz="1600" b="1" dirty="0" smtClean="0"/>
              <a:t> CO</a:t>
            </a:r>
            <a:r>
              <a:rPr lang="fr-FR" sz="1600" b="1" baseline="-25000" dirty="0" smtClean="0"/>
              <a:t>2</a:t>
            </a:r>
            <a:r>
              <a:rPr lang="fr-FR" sz="1600" b="1" dirty="0" smtClean="0"/>
              <a:t>-COVs </a:t>
            </a:r>
            <a:r>
              <a:rPr lang="fr-FR" sz="1600" b="1" dirty="0" err="1" smtClean="0"/>
              <a:t>correlations</a:t>
            </a:r>
            <a:r>
              <a:rPr lang="fr-FR" sz="1600" b="1" dirty="0" smtClean="0"/>
              <a:t> </a:t>
            </a:r>
            <a:r>
              <a:rPr lang="fr-FR" sz="1600" b="1" u="sng" dirty="0" smtClean="0"/>
              <a:t>for </a:t>
            </a:r>
            <a:r>
              <a:rPr lang="fr-FR" sz="1600" b="1" u="sng" dirty="0" err="1" smtClean="0"/>
              <a:t>traffic</a:t>
            </a:r>
            <a:r>
              <a:rPr lang="fr-FR" sz="1600" b="1" u="sng" dirty="0" smtClean="0"/>
              <a:t> </a:t>
            </a:r>
            <a:r>
              <a:rPr lang="fr-FR" sz="1600" b="1" u="sng" dirty="0" err="1" smtClean="0"/>
              <a:t>only</a:t>
            </a:r>
            <a:endParaRPr lang="fr-FR" sz="1600" b="1" u="sng" dirty="0" smtClean="0"/>
          </a:p>
        </p:txBody>
      </p:sp>
      <p:grpSp>
        <p:nvGrpSpPr>
          <p:cNvPr id="26" name="Groupe 25"/>
          <p:cNvGrpSpPr/>
          <p:nvPr/>
        </p:nvGrpSpPr>
        <p:grpSpPr>
          <a:xfrm>
            <a:off x="4548134" y="2747627"/>
            <a:ext cx="4515510" cy="3417677"/>
            <a:chOff x="4548134" y="2060848"/>
            <a:chExt cx="4515510" cy="3417677"/>
          </a:xfrm>
        </p:grpSpPr>
        <p:grpSp>
          <p:nvGrpSpPr>
            <p:cNvPr id="17" name="Groupe 16"/>
            <p:cNvGrpSpPr/>
            <p:nvPr/>
          </p:nvGrpSpPr>
          <p:grpSpPr>
            <a:xfrm>
              <a:off x="4548134" y="2224563"/>
              <a:ext cx="4436085" cy="3085937"/>
              <a:chOff x="4548134" y="2224563"/>
              <a:chExt cx="4436085" cy="3085937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8134" y="2224563"/>
                <a:ext cx="4436085" cy="3046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ZoneTexte 15"/>
              <p:cNvSpPr txBox="1"/>
              <p:nvPr/>
            </p:nvSpPr>
            <p:spPr>
              <a:xfrm>
                <a:off x="5721589" y="4941168"/>
                <a:ext cx="259228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fr-FR" dirty="0"/>
              </a:p>
            </p:txBody>
          </p:sp>
        </p:grpSp>
        <p:sp>
          <p:nvSpPr>
            <p:cNvPr id="25" name="Rectangle 24"/>
            <p:cNvSpPr/>
            <p:nvPr/>
          </p:nvSpPr>
          <p:spPr>
            <a:xfrm>
              <a:off x="4860032" y="4293096"/>
              <a:ext cx="4203612" cy="3194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z</a:t>
              </a:r>
              <a:endParaRPr lang="fr-FR" dirty="0"/>
            </a:p>
          </p:txBody>
        </p:sp>
        <p:sp>
          <p:nvSpPr>
            <p:cNvPr id="8" name="ZoneTexte 7"/>
            <p:cNvSpPr txBox="1"/>
            <p:nvPr/>
          </p:nvSpPr>
          <p:spPr>
            <a:xfrm rot="18082255">
              <a:off x="4373629" y="4611561"/>
              <a:ext cx="86921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CO</a:t>
              </a:r>
              <a:endParaRPr lang="fr-FR" sz="1050" b="1" baseline="-25000" dirty="0"/>
            </a:p>
          </p:txBody>
        </p:sp>
        <p:sp>
          <p:nvSpPr>
            <p:cNvPr id="31" name="ZoneTexte 30"/>
            <p:cNvSpPr txBox="1"/>
            <p:nvPr/>
          </p:nvSpPr>
          <p:spPr>
            <a:xfrm rot="18232937">
              <a:off x="4701104" y="4597721"/>
              <a:ext cx="86921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NOx</a:t>
              </a:r>
              <a:endParaRPr lang="fr-FR" sz="1050" b="1" baseline="-25000" dirty="0"/>
            </a:p>
          </p:txBody>
        </p:sp>
        <p:sp>
          <p:nvSpPr>
            <p:cNvPr id="32" name="ZoneTexte 31"/>
            <p:cNvSpPr txBox="1"/>
            <p:nvPr/>
          </p:nvSpPr>
          <p:spPr>
            <a:xfrm rot="18232937">
              <a:off x="5093698" y="4536648"/>
              <a:ext cx="72208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Benzene</a:t>
              </a:r>
              <a:endParaRPr lang="fr-FR" sz="1050" b="1" baseline="-25000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5056325" y="2060848"/>
              <a:ext cx="3476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err="1" smtClean="0">
                  <a:latin typeface="Symbol" panose="05050102010706020507" pitchFamily="18" charset="2"/>
                </a:rPr>
                <a:t>D</a:t>
              </a:r>
              <a:r>
                <a:rPr lang="fr-FR" sz="1400" dirty="0" err="1" smtClean="0"/>
                <a:t>species</a:t>
              </a:r>
              <a:r>
                <a:rPr lang="fr-FR" sz="1400" dirty="0" smtClean="0"/>
                <a:t>/</a:t>
              </a:r>
              <a:r>
                <a:rPr lang="fr-FR" sz="1400" dirty="0" smtClean="0">
                  <a:latin typeface="Symbol" panose="05050102010706020507" pitchFamily="18" charset="2"/>
                </a:rPr>
                <a:t>D</a:t>
              </a:r>
              <a:r>
                <a:rPr lang="fr-FR" sz="1400" dirty="0" smtClean="0"/>
                <a:t>CO</a:t>
              </a:r>
              <a:r>
                <a:rPr lang="fr-FR" sz="1400" baseline="-25000" dirty="0" smtClean="0"/>
                <a:t>2 </a:t>
              </a:r>
              <a:r>
                <a:rPr lang="fr-FR" sz="1400" dirty="0" smtClean="0"/>
                <a:t>(</a:t>
              </a:r>
              <a:r>
                <a:rPr lang="fr-FR" sz="1400" dirty="0" err="1" smtClean="0"/>
                <a:t>traffic</a:t>
              </a:r>
              <a:r>
                <a:rPr lang="fr-FR" sz="1400" dirty="0" smtClean="0"/>
                <a:t>)</a:t>
              </a:r>
              <a:endParaRPr lang="fr-FR" sz="1400" dirty="0"/>
            </a:p>
          </p:txBody>
        </p:sp>
        <p:sp>
          <p:nvSpPr>
            <p:cNvPr id="35" name="ZoneTexte 34"/>
            <p:cNvSpPr txBox="1"/>
            <p:nvPr/>
          </p:nvSpPr>
          <p:spPr>
            <a:xfrm rot="18232937">
              <a:off x="5453738" y="4536648"/>
              <a:ext cx="72208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Toluene</a:t>
              </a:r>
              <a:endParaRPr lang="fr-FR" sz="1050" b="1" baseline="-25000" dirty="0"/>
            </a:p>
          </p:txBody>
        </p:sp>
        <p:sp>
          <p:nvSpPr>
            <p:cNvPr id="36" name="ZoneTexte 35"/>
            <p:cNvSpPr txBox="1"/>
            <p:nvPr/>
          </p:nvSpPr>
          <p:spPr>
            <a:xfrm rot="18232937">
              <a:off x="5457431" y="4664812"/>
              <a:ext cx="103084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MKP-</a:t>
              </a:r>
              <a:r>
                <a:rPr lang="fr-FR" sz="1050" b="1" dirty="0" err="1" smtClean="0"/>
                <a:t>Xylenes</a:t>
              </a:r>
              <a:endParaRPr lang="fr-FR" sz="900" b="1" dirty="0"/>
            </a:p>
          </p:txBody>
        </p:sp>
        <p:sp>
          <p:nvSpPr>
            <p:cNvPr id="37" name="ZoneTexte 36"/>
            <p:cNvSpPr txBox="1"/>
            <p:nvPr/>
          </p:nvSpPr>
          <p:spPr>
            <a:xfrm rot="18232937">
              <a:off x="5817471" y="4664812"/>
              <a:ext cx="103084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/>
                <a:t>n</a:t>
              </a:r>
              <a:r>
                <a:rPr lang="fr-FR" sz="1050" b="1" dirty="0" smtClean="0"/>
                <a:t>-</a:t>
              </a:r>
              <a:r>
                <a:rPr lang="fr-FR" sz="1050" b="1" dirty="0" err="1" smtClean="0"/>
                <a:t>Xylenes</a:t>
              </a:r>
              <a:endParaRPr lang="fr-FR" sz="900" b="1" dirty="0"/>
            </a:p>
          </p:txBody>
        </p:sp>
        <p:sp>
          <p:nvSpPr>
            <p:cNvPr id="38" name="ZoneTexte 37"/>
            <p:cNvSpPr txBox="1"/>
            <p:nvPr/>
          </p:nvSpPr>
          <p:spPr>
            <a:xfrm rot="18232937">
              <a:off x="5966304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n-</a:t>
              </a:r>
              <a:r>
                <a:rPr lang="fr-FR" sz="1050" b="1" dirty="0" err="1" smtClean="0"/>
                <a:t>propylbenzene</a:t>
              </a:r>
              <a:endParaRPr lang="fr-FR" sz="900" b="1" dirty="0"/>
            </a:p>
          </p:txBody>
        </p:sp>
        <p:sp>
          <p:nvSpPr>
            <p:cNvPr id="39" name="ZoneTexte 38"/>
            <p:cNvSpPr txBox="1"/>
            <p:nvPr/>
          </p:nvSpPr>
          <p:spPr>
            <a:xfrm rot="18232937">
              <a:off x="6280101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n-</a:t>
              </a:r>
              <a:r>
                <a:rPr lang="fr-FR" sz="1050" b="1" dirty="0" err="1" smtClean="0"/>
                <a:t>ethylbenzene</a:t>
              </a:r>
              <a:endParaRPr lang="fr-FR" sz="900" b="1" dirty="0"/>
            </a:p>
          </p:txBody>
        </p:sp>
        <p:sp>
          <p:nvSpPr>
            <p:cNvPr id="40" name="ZoneTexte 39"/>
            <p:cNvSpPr txBox="1"/>
            <p:nvPr/>
          </p:nvSpPr>
          <p:spPr>
            <a:xfrm rot="18232937">
              <a:off x="6614376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acetylene</a:t>
              </a:r>
              <a:endParaRPr lang="fr-FR" sz="900" b="1" dirty="0"/>
            </a:p>
          </p:txBody>
        </p:sp>
        <p:sp>
          <p:nvSpPr>
            <p:cNvPr id="41" name="ZoneTexte 40"/>
            <p:cNvSpPr txBox="1"/>
            <p:nvPr/>
          </p:nvSpPr>
          <p:spPr>
            <a:xfrm rot="18232937">
              <a:off x="6902408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propene</a:t>
              </a:r>
              <a:endParaRPr lang="fr-FR" sz="900" b="1" dirty="0"/>
            </a:p>
          </p:txBody>
        </p:sp>
        <p:sp>
          <p:nvSpPr>
            <p:cNvPr id="42" name="ZoneTexte 41"/>
            <p:cNvSpPr txBox="1"/>
            <p:nvPr/>
          </p:nvSpPr>
          <p:spPr>
            <a:xfrm rot="18232937">
              <a:off x="7216205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err="1" smtClean="0"/>
                <a:t>ethylene</a:t>
              </a:r>
              <a:endParaRPr lang="fr-FR" sz="900" b="1" dirty="0"/>
            </a:p>
          </p:txBody>
        </p:sp>
        <p:sp>
          <p:nvSpPr>
            <p:cNvPr id="43" name="ZoneTexte 42"/>
            <p:cNvSpPr txBox="1"/>
            <p:nvPr/>
          </p:nvSpPr>
          <p:spPr>
            <a:xfrm rot="18232937">
              <a:off x="7550480" y="4742530"/>
              <a:ext cx="1218075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i-pentane</a:t>
              </a:r>
              <a:endParaRPr lang="fr-FR" sz="900" b="1" dirty="0"/>
            </a:p>
          </p:txBody>
        </p:sp>
        <p:sp>
          <p:nvSpPr>
            <p:cNvPr id="44" name="ZoneTexte 43"/>
            <p:cNvSpPr txBox="1"/>
            <p:nvPr/>
          </p:nvSpPr>
          <p:spPr>
            <a:xfrm rot="18232937">
              <a:off x="8188215" y="4594511"/>
              <a:ext cx="861482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50" b="1" dirty="0" smtClean="0"/>
                <a:t>n-pentane</a:t>
              </a:r>
              <a:endParaRPr lang="fr-FR" sz="900" b="1" dirty="0"/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7022090" y="5717344"/>
            <a:ext cx="22863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err="1" smtClean="0"/>
              <a:t>Ammoura</a:t>
            </a:r>
            <a:r>
              <a:rPr lang="fr-FR" sz="1400" b="1" i="1" dirty="0" smtClean="0"/>
              <a:t> et al, ACP, 2014</a:t>
            </a:r>
            <a:endParaRPr lang="fr-FR" sz="1400" b="1" i="1" dirty="0"/>
          </a:p>
        </p:txBody>
      </p:sp>
      <p:sp>
        <p:nvSpPr>
          <p:cNvPr id="45" name="ZoneTexte 44"/>
          <p:cNvSpPr txBox="1"/>
          <p:nvPr/>
        </p:nvSpPr>
        <p:spPr>
          <a:xfrm>
            <a:off x="104883" y="6018093"/>
            <a:ext cx="8587725" cy="723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err="1" smtClean="0"/>
              <a:t>We</a:t>
            </a:r>
            <a:r>
              <a:rPr lang="fr-FR" sz="1400" dirty="0" smtClean="0"/>
              <a:t> </a:t>
            </a:r>
            <a:r>
              <a:rPr lang="fr-FR" sz="1400" dirty="0" err="1" smtClean="0"/>
              <a:t>inferred</a:t>
            </a:r>
            <a:r>
              <a:rPr lang="fr-FR" sz="1400" dirty="0" smtClean="0"/>
              <a:t> </a:t>
            </a:r>
            <a:r>
              <a:rPr lang="fr-FR" sz="1400" dirty="0" err="1" smtClean="0"/>
              <a:t>that</a:t>
            </a:r>
            <a:r>
              <a:rPr lang="fr-FR" sz="1400" dirty="0" smtClean="0"/>
              <a:t> the </a:t>
            </a:r>
            <a:r>
              <a:rPr lang="fr-FR" sz="1400" dirty="0" err="1" smtClean="0"/>
              <a:t>COVs</a:t>
            </a:r>
            <a:r>
              <a:rPr lang="fr-FR" sz="1400" dirty="0" smtClean="0"/>
              <a:t> matrix of </a:t>
            </a:r>
            <a:r>
              <a:rPr lang="fr-FR" sz="1400" dirty="0" err="1" smtClean="0"/>
              <a:t>speciation</a:t>
            </a:r>
            <a:r>
              <a:rPr lang="fr-FR" sz="1400" dirty="0" smtClean="0"/>
              <a:t> of the </a:t>
            </a:r>
            <a:r>
              <a:rPr lang="fr-FR" sz="1400" dirty="0" smtClean="0"/>
              <a:t>AIRPARIF </a:t>
            </a:r>
            <a:r>
              <a:rPr lang="fr-FR" sz="1400" dirty="0" err="1" smtClean="0"/>
              <a:t>inventory</a:t>
            </a:r>
            <a:r>
              <a:rPr lang="fr-FR" sz="1400" dirty="0" smtClean="0"/>
              <a:t> </a:t>
            </a:r>
            <a:r>
              <a:rPr lang="fr-FR" sz="1400" dirty="0" smtClean="0"/>
              <a:t>must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updated</a:t>
            </a:r>
            <a:r>
              <a:rPr lang="fr-FR" sz="1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dirty="0" smtClean="0"/>
              <a:t>Our </a:t>
            </a:r>
            <a:r>
              <a:rPr lang="fr-FR" sz="1400" dirty="0" err="1" smtClean="0"/>
              <a:t>study</a:t>
            </a:r>
            <a:r>
              <a:rPr lang="fr-FR" sz="1400" dirty="0" smtClean="0"/>
              <a:t>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representative</a:t>
            </a:r>
            <a:r>
              <a:rPr lang="fr-FR" sz="1400" dirty="0" smtClean="0"/>
              <a:t> of </a:t>
            </a:r>
            <a:r>
              <a:rPr lang="fr-FR" sz="1400" dirty="0" err="1" smtClean="0"/>
              <a:t>low</a:t>
            </a:r>
            <a:r>
              <a:rPr lang="fr-FR" sz="1400" dirty="0" smtClean="0"/>
              <a:t> </a:t>
            </a:r>
            <a:r>
              <a:rPr lang="fr-FR" sz="1400" dirty="0" err="1" smtClean="0"/>
              <a:t>vehicle</a:t>
            </a:r>
            <a:r>
              <a:rPr lang="fr-FR" sz="1400" dirty="0" smtClean="0"/>
              <a:t> speed conditions.</a:t>
            </a:r>
            <a:endParaRPr lang="fr-FR" sz="1400" dirty="0"/>
          </a:p>
          <a:p>
            <a:pPr algn="ctr"/>
            <a:r>
              <a:rPr lang="fr-FR" sz="1300" i="1" dirty="0" smtClean="0"/>
              <a:t>      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CO/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</a:t>
            </a:r>
            <a:r>
              <a:rPr lang="fr-FR" sz="1200" i="1" baseline="-25000" dirty="0" smtClean="0"/>
              <a:t>2</a:t>
            </a:r>
            <a:r>
              <a:rPr lang="fr-FR" sz="1200" i="1" dirty="0" smtClean="0"/>
              <a:t> and 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COV/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</a:t>
            </a:r>
            <a:r>
              <a:rPr lang="fr-FR" sz="1200" i="1" baseline="-25000" dirty="0" smtClean="0"/>
              <a:t>2</a:t>
            </a:r>
            <a:r>
              <a:rPr lang="fr-FR" sz="1200" i="1" dirty="0" smtClean="0"/>
              <a:t> ratios are </a:t>
            </a:r>
            <a:r>
              <a:rPr lang="fr-FR" sz="1200" i="1" dirty="0" err="1" smtClean="0"/>
              <a:t>depending</a:t>
            </a:r>
            <a:r>
              <a:rPr lang="fr-FR" sz="1200" i="1" dirty="0" smtClean="0"/>
              <a:t> on </a:t>
            </a:r>
            <a:r>
              <a:rPr lang="fr-FR" sz="1200" i="1" dirty="0" err="1" smtClean="0"/>
              <a:t>vehicles</a:t>
            </a:r>
            <a:r>
              <a:rPr lang="fr-FR" sz="1200" i="1" dirty="0" smtClean="0"/>
              <a:t> speed (ex. </a:t>
            </a:r>
            <a:r>
              <a:rPr lang="fr-FR" sz="1200" i="1" dirty="0" err="1" smtClean="0"/>
              <a:t>Popa</a:t>
            </a:r>
            <a:r>
              <a:rPr lang="fr-FR" sz="1200" i="1" dirty="0" smtClean="0"/>
              <a:t> et al, 2013 ; </a:t>
            </a:r>
            <a:r>
              <a:rPr lang="fr-FR" sz="1200" i="1" dirty="0" err="1" smtClean="0"/>
              <a:t>Xueref</a:t>
            </a:r>
            <a:r>
              <a:rPr lang="fr-FR" sz="1200" i="1" dirty="0" smtClean="0"/>
              <a:t>-Remy et al, ASTRE, in </a:t>
            </a:r>
            <a:r>
              <a:rPr lang="fr-FR" sz="1200" i="1" dirty="0" err="1" smtClean="0"/>
              <a:t>prep</a:t>
            </a:r>
            <a:r>
              <a:rPr lang="fr-FR" sz="1200" i="1" dirty="0" smtClean="0"/>
              <a:t>).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32616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436096" y="6309320"/>
            <a:ext cx="291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err="1" smtClean="0"/>
              <a:t>Ammoura</a:t>
            </a:r>
            <a:r>
              <a:rPr lang="fr-FR" sz="1400" b="1" i="1" dirty="0" smtClean="0"/>
              <a:t> et al, ACP 2016</a:t>
            </a:r>
            <a:endParaRPr lang="fr-FR" sz="1400" b="1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9986" y="812563"/>
            <a:ext cx="8919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 smtClean="0"/>
              <a:t>Collaboration + V. Gros, B. </a:t>
            </a:r>
            <a:r>
              <a:rPr lang="fr-FR" sz="1200" b="1" i="1" dirty="0" err="1" smtClean="0"/>
              <a:t>Bonsang</a:t>
            </a:r>
            <a:r>
              <a:rPr lang="fr-FR" sz="1200" b="1" i="1" dirty="0" smtClean="0"/>
              <a:t> et la CE team , F. Chevallier, F. Vogel  (</a:t>
            </a:r>
            <a:r>
              <a:rPr lang="fr-FR" sz="1200" b="1" i="1" dirty="0" err="1" smtClean="0"/>
              <a:t>SatInv</a:t>
            </a:r>
            <a:r>
              <a:rPr lang="fr-FR" sz="1200" b="1" i="1" dirty="0" smtClean="0"/>
              <a:t>), Y. Té, F. </a:t>
            </a:r>
            <a:r>
              <a:rPr lang="fr-FR" sz="1200" b="1" i="1" dirty="0" err="1" smtClean="0"/>
              <a:t>Ravetta</a:t>
            </a:r>
            <a:r>
              <a:rPr lang="fr-FR" sz="1200" b="1" i="1" dirty="0" smtClean="0"/>
              <a:t> (QUALAIR), M. Delmotte et al (ICOS-Fr)</a:t>
            </a:r>
            <a:endParaRPr lang="fr-FR" sz="1200" b="1" i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628800"/>
            <a:ext cx="122104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D:\PHOTOS_03042015\Camera1\20150402_1248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3140" y="2780928"/>
            <a:ext cx="1215175" cy="10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776515" y="6434519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15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67498" y="1268760"/>
            <a:ext cx="27446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/>
              <a:t>PhD </a:t>
            </a:r>
            <a:r>
              <a:rPr lang="fr-FR" sz="1600" b="1" dirty="0" err="1" smtClean="0"/>
              <a:t>work</a:t>
            </a:r>
            <a:r>
              <a:rPr lang="fr-FR" sz="1600" b="1" dirty="0" smtClean="0"/>
              <a:t> of </a:t>
            </a:r>
            <a:r>
              <a:rPr lang="fr-FR" sz="1600" b="1" dirty="0"/>
              <a:t>Lamia </a:t>
            </a:r>
            <a:r>
              <a:rPr lang="fr-FR" sz="1600" b="1" dirty="0" err="1"/>
              <a:t>Ammoura</a:t>
            </a:r>
            <a:r>
              <a:rPr lang="fr-FR" sz="1600" b="1" dirty="0"/>
              <a:t>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27585" y="488285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aseline="30000" dirty="0" smtClean="0">
                <a:solidFill>
                  <a:srgbClr val="FF0000"/>
                </a:solidFill>
              </a:rPr>
              <a:t>        </a:t>
            </a:r>
            <a:r>
              <a:rPr lang="fr-FR" sz="1400" b="1" i="1" dirty="0" smtClean="0">
                <a:solidFill>
                  <a:srgbClr val="FF0000"/>
                </a:solidFill>
              </a:rPr>
              <a:t>QUALAIR – Jussieu    </a:t>
            </a:r>
            <a:r>
              <a:rPr lang="fr-FR" sz="1400" b="1" i="1" dirty="0" err="1" smtClean="0">
                <a:solidFill>
                  <a:srgbClr val="FF0000"/>
                </a:solidFill>
              </a:rPr>
              <a:t>Fall</a:t>
            </a:r>
            <a:r>
              <a:rPr lang="fr-FR" sz="1400" b="1" i="1" dirty="0" smtClean="0">
                <a:solidFill>
                  <a:srgbClr val="FF0000"/>
                </a:solidFill>
              </a:rPr>
              <a:t> 2013 </a:t>
            </a:r>
            <a:r>
              <a:rPr lang="fr-FR" sz="1400" b="1" i="1" dirty="0" err="1" smtClean="0">
                <a:solidFill>
                  <a:srgbClr val="FF0000"/>
                </a:solidFill>
              </a:rPr>
              <a:t>campaign</a:t>
            </a:r>
            <a:r>
              <a:rPr lang="fr-FR" sz="1400" b="1" i="1" dirty="0" smtClean="0">
                <a:solidFill>
                  <a:srgbClr val="FF0000"/>
                </a:solidFill>
              </a:rPr>
              <a:t> (IPSL Multi-CO</a:t>
            </a:r>
            <a:r>
              <a:rPr lang="fr-FR" sz="1400" b="1" i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i="1" dirty="0">
                <a:solidFill>
                  <a:srgbClr val="FF0000"/>
                </a:solidFill>
              </a:rPr>
              <a:t> </a:t>
            </a:r>
            <a:r>
              <a:rPr lang="fr-FR" sz="1400" b="1" i="1" dirty="0" err="1" smtClean="0">
                <a:solidFill>
                  <a:srgbClr val="FF0000"/>
                </a:solidFill>
              </a:rPr>
              <a:t>project</a:t>
            </a:r>
            <a:r>
              <a:rPr lang="fr-FR" sz="1400" b="1" i="1" dirty="0" smtClean="0">
                <a:solidFill>
                  <a:srgbClr val="FF0000"/>
                </a:solidFill>
              </a:rPr>
              <a:t>)</a:t>
            </a:r>
            <a:endParaRPr lang="fr-FR" sz="1100" b="1" i="1" dirty="0">
              <a:solidFill>
                <a:srgbClr val="FF0000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755576" y="1764804"/>
            <a:ext cx="6480720" cy="4349927"/>
            <a:chOff x="1465019" y="3092479"/>
            <a:chExt cx="6718018" cy="3761723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019" y="3092479"/>
              <a:ext cx="6718018" cy="368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Connecteur droit avec flèche 16"/>
            <p:cNvCxnSpPr/>
            <p:nvPr/>
          </p:nvCxnSpPr>
          <p:spPr>
            <a:xfrm flipV="1">
              <a:off x="3635896" y="6641428"/>
              <a:ext cx="0" cy="2127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 flipV="1">
              <a:off x="5868144" y="6641428"/>
              <a:ext cx="0" cy="2127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429730" y="116632"/>
            <a:ext cx="84803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ctr"/>
            <a:r>
              <a:rPr lang="fr-FR" sz="1600" b="1" dirty="0" err="1" smtClean="0"/>
              <a:t>Characterizing</a:t>
            </a:r>
            <a:r>
              <a:rPr lang="fr-FR" sz="1600" b="1" dirty="0" smtClean="0"/>
              <a:t> </a:t>
            </a:r>
            <a:r>
              <a:rPr lang="fr-FR" sz="1600" b="1" dirty="0"/>
              <a:t>the </a:t>
            </a:r>
            <a:r>
              <a:rPr lang="fr-FR" sz="1600" b="1" dirty="0" err="1"/>
              <a:t>atmospheric</a:t>
            </a:r>
            <a:r>
              <a:rPr lang="fr-FR" sz="1600" b="1" dirty="0"/>
              <a:t> </a:t>
            </a:r>
            <a:r>
              <a:rPr lang="fr-FR" sz="1600" b="1" dirty="0" smtClean="0"/>
              <a:t>CO</a:t>
            </a:r>
            <a:r>
              <a:rPr lang="fr-FR" sz="1600" b="1" baseline="-25000" dirty="0" smtClean="0"/>
              <a:t>2</a:t>
            </a:r>
            <a:r>
              <a:rPr lang="fr-FR" sz="1600" b="1" dirty="0" smtClean="0"/>
              <a:t>-COV </a:t>
            </a:r>
            <a:r>
              <a:rPr lang="fr-FR" sz="1600" b="1" dirty="0"/>
              <a:t>ratios </a:t>
            </a:r>
            <a:r>
              <a:rPr lang="fr-FR" sz="1600" b="1" u="sng" dirty="0"/>
              <a:t>in the Paris open </a:t>
            </a:r>
            <a:r>
              <a:rPr lang="fr-FR" sz="1600" b="1" u="sng" dirty="0" err="1"/>
              <a:t>atmosphere</a:t>
            </a:r>
            <a:endParaRPr lang="fr-FR" sz="1600" b="1" u="sng" dirty="0"/>
          </a:p>
        </p:txBody>
      </p:sp>
      <p:pic>
        <p:nvPicPr>
          <p:cNvPr id="14" name="Imag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022" y="3897372"/>
            <a:ext cx="1202293" cy="10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7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974904" y="6367419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16</a:t>
            </a:fld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179512" y="720657"/>
            <a:ext cx="7616289" cy="3320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fr-FR" sz="1400" b="1" dirty="0" smtClean="0">
                <a:solidFill>
                  <a:srgbClr val="0070C0"/>
                </a:solidFill>
              </a:rPr>
              <a:t>Good </a:t>
            </a:r>
            <a:r>
              <a:rPr lang="fr-FR" sz="1400" b="1" dirty="0" err="1" smtClean="0">
                <a:solidFill>
                  <a:srgbClr val="0070C0"/>
                </a:solidFill>
              </a:rPr>
              <a:t>correlation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with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species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related</a:t>
            </a:r>
            <a:r>
              <a:rPr lang="fr-FR" sz="1400" b="1" dirty="0" smtClean="0">
                <a:solidFill>
                  <a:srgbClr val="0070C0"/>
                </a:solidFill>
              </a:rPr>
              <a:t> to combustion sources (R</a:t>
            </a:r>
            <a:r>
              <a:rPr lang="fr-FR" sz="1400" b="1" baseline="30000" dirty="0" smtClean="0">
                <a:solidFill>
                  <a:srgbClr val="0070C0"/>
                </a:solidFill>
              </a:rPr>
              <a:t>2</a:t>
            </a:r>
            <a:r>
              <a:rPr lang="fr-FR" sz="1400" b="1" dirty="0" smtClean="0">
                <a:solidFill>
                  <a:srgbClr val="0070C0"/>
                </a:solidFill>
              </a:rPr>
              <a:t> &gt; 0.8)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71288" y="188640"/>
            <a:ext cx="8480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ctr"/>
            <a:r>
              <a:rPr lang="fr-FR" b="1" dirty="0" err="1" smtClean="0"/>
              <a:t>Characterizing</a:t>
            </a:r>
            <a:r>
              <a:rPr lang="fr-FR" b="1" dirty="0" smtClean="0"/>
              <a:t> </a:t>
            </a:r>
            <a:r>
              <a:rPr lang="fr-FR" b="1" dirty="0"/>
              <a:t>the </a:t>
            </a:r>
            <a:r>
              <a:rPr lang="fr-FR" b="1" dirty="0" err="1"/>
              <a:t>atmospheric</a:t>
            </a:r>
            <a:r>
              <a:rPr lang="fr-FR" b="1" dirty="0"/>
              <a:t> </a:t>
            </a:r>
            <a:r>
              <a:rPr lang="fr-FR" b="1" dirty="0" smtClean="0"/>
              <a:t>CO</a:t>
            </a:r>
            <a:r>
              <a:rPr lang="fr-FR" b="1" baseline="-25000" dirty="0" smtClean="0"/>
              <a:t>2</a:t>
            </a:r>
            <a:r>
              <a:rPr lang="fr-FR" b="1" dirty="0" smtClean="0"/>
              <a:t>-COV </a:t>
            </a:r>
            <a:r>
              <a:rPr lang="fr-FR" b="1" dirty="0"/>
              <a:t>ratios in the Paris open </a:t>
            </a:r>
            <a:r>
              <a:rPr lang="fr-FR" b="1" dirty="0" err="1"/>
              <a:t>atmosphere</a:t>
            </a:r>
            <a:endParaRPr lang="fr-FR" b="1" dirty="0"/>
          </a:p>
        </p:txBody>
      </p:sp>
      <p:grpSp>
        <p:nvGrpSpPr>
          <p:cNvPr id="27" name="Groupe 26"/>
          <p:cNvGrpSpPr/>
          <p:nvPr/>
        </p:nvGrpSpPr>
        <p:grpSpPr>
          <a:xfrm>
            <a:off x="416809" y="3538659"/>
            <a:ext cx="5595351" cy="2338613"/>
            <a:chOff x="395536" y="3250049"/>
            <a:chExt cx="5897802" cy="2111379"/>
          </a:xfrm>
        </p:grpSpPr>
        <p:grpSp>
          <p:nvGrpSpPr>
            <p:cNvPr id="15" name="Groupe 14"/>
            <p:cNvGrpSpPr/>
            <p:nvPr/>
          </p:nvGrpSpPr>
          <p:grpSpPr>
            <a:xfrm>
              <a:off x="395536" y="3250049"/>
              <a:ext cx="4181702" cy="2111379"/>
              <a:chOff x="611561" y="3250049"/>
              <a:chExt cx="4181702" cy="2111379"/>
            </a:xfrm>
          </p:grpSpPr>
          <p:pic>
            <p:nvPicPr>
              <p:cNvPr id="9218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600" y="3356992"/>
                <a:ext cx="3821663" cy="1671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9" name="ZoneTexte 48"/>
              <p:cNvSpPr txBox="1"/>
              <p:nvPr/>
            </p:nvSpPr>
            <p:spPr>
              <a:xfrm rot="16200000">
                <a:off x="-95499" y="3957109"/>
                <a:ext cx="16911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 smtClean="0">
                    <a:latin typeface="Symbol" panose="05050102010706020507" pitchFamily="18" charset="2"/>
                  </a:rPr>
                  <a:t>D</a:t>
                </a:r>
                <a:r>
                  <a:rPr lang="fr-FR" sz="1200" b="1" dirty="0" smtClean="0"/>
                  <a:t>CO/</a:t>
                </a:r>
                <a:r>
                  <a:rPr lang="fr-FR" sz="1200" b="1" dirty="0" smtClean="0">
                    <a:latin typeface="Symbol" panose="05050102010706020507" pitchFamily="18" charset="2"/>
                  </a:rPr>
                  <a:t>D</a:t>
                </a:r>
                <a:r>
                  <a:rPr lang="fr-FR" sz="1200" b="1" dirty="0" smtClean="0"/>
                  <a:t>CO</a:t>
                </a:r>
                <a:r>
                  <a:rPr lang="fr-FR" sz="1200" b="1" baseline="-25000" dirty="0" smtClean="0"/>
                  <a:t>2 </a:t>
                </a:r>
                <a:r>
                  <a:rPr lang="fr-FR" sz="1200" b="1" dirty="0" smtClean="0"/>
                  <a:t>(</a:t>
                </a:r>
                <a:r>
                  <a:rPr lang="fr-FR" sz="1200" b="1" dirty="0" err="1" smtClean="0"/>
                  <a:t>ppb</a:t>
                </a:r>
                <a:r>
                  <a:rPr lang="fr-FR" sz="1200" b="1" dirty="0" smtClean="0"/>
                  <a:t>/ppm)</a:t>
                </a:r>
                <a:endParaRPr lang="fr-FR" sz="1200" b="1" dirty="0"/>
              </a:p>
            </p:txBody>
          </p:sp>
          <p:sp>
            <p:nvSpPr>
              <p:cNvPr id="7173" name="ZoneTexte 7172"/>
              <p:cNvSpPr txBox="1"/>
              <p:nvPr/>
            </p:nvSpPr>
            <p:spPr>
              <a:xfrm>
                <a:off x="934028" y="3322520"/>
                <a:ext cx="253596" cy="161864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7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6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5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4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3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2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 smtClean="0"/>
                  <a:t>1</a:t>
                </a:r>
              </a:p>
              <a:p>
                <a:pPr>
                  <a:lnSpc>
                    <a:spcPts val="1500"/>
                  </a:lnSpc>
                </a:pPr>
                <a:r>
                  <a:rPr lang="fr-FR" sz="1050" b="1" dirty="0"/>
                  <a:t>0</a:t>
                </a:r>
              </a:p>
            </p:txBody>
          </p:sp>
          <p:sp>
            <p:nvSpPr>
              <p:cNvPr id="7174" name="ZoneTexte 7173"/>
              <p:cNvSpPr txBox="1"/>
              <p:nvPr/>
            </p:nvSpPr>
            <p:spPr>
              <a:xfrm>
                <a:off x="971600" y="4869160"/>
                <a:ext cx="3816424" cy="49226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02.2013       05.2013     08.2013    11.2013       02.2014     05.2014</a:t>
                </a:r>
                <a:endParaRPr lang="fr-FR" sz="10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75" name="Rectangle 7174"/>
              <p:cNvSpPr/>
              <p:nvPr/>
            </p:nvSpPr>
            <p:spPr>
              <a:xfrm>
                <a:off x="971600" y="3356992"/>
                <a:ext cx="3816424" cy="1800200"/>
              </a:xfrm>
              <a:prstGeom prst="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0" name="Connecteur droit 9"/>
            <p:cNvCxnSpPr/>
            <p:nvPr/>
          </p:nvCxnSpPr>
          <p:spPr>
            <a:xfrm>
              <a:off x="937002" y="3429000"/>
              <a:ext cx="4067045" cy="0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1043607" y="4293096"/>
              <a:ext cx="4067045" cy="0"/>
            </a:xfrm>
            <a:prstGeom prst="lin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4533869" y="4215384"/>
              <a:ext cx="1759469" cy="338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ts val="1800"/>
                </a:lnSpc>
              </a:pPr>
              <a:r>
                <a:rPr lang="fr-FR" sz="1200" b="1" dirty="0" err="1" smtClean="0">
                  <a:solidFill>
                    <a:srgbClr val="002060"/>
                  </a:solidFill>
                </a:rPr>
                <a:t>Heating</a:t>
              </a:r>
              <a:r>
                <a:rPr lang="fr-FR" sz="1200" b="1" dirty="0" smtClean="0">
                  <a:solidFill>
                    <a:srgbClr val="002060"/>
                  </a:solidFill>
                </a:rPr>
                <a:t> </a:t>
              </a:r>
              <a:r>
                <a:rPr lang="fr-FR" sz="1200" b="1" dirty="0">
                  <a:solidFill>
                    <a:srgbClr val="002060"/>
                  </a:solidFill>
                </a:rPr>
                <a:t>: </a:t>
              </a:r>
              <a:r>
                <a:rPr lang="fr-FR" sz="1200" b="1" dirty="0" smtClean="0">
                  <a:solidFill>
                    <a:srgbClr val="002060"/>
                  </a:solidFill>
                </a:rPr>
                <a:t>2,7 </a:t>
              </a:r>
              <a:r>
                <a:rPr lang="fr-FR" sz="1200" b="1" dirty="0" err="1">
                  <a:solidFill>
                    <a:srgbClr val="002060"/>
                  </a:solidFill>
                </a:rPr>
                <a:t>ppb</a:t>
              </a:r>
              <a:r>
                <a:rPr lang="fr-FR" sz="1200" b="1" dirty="0">
                  <a:solidFill>
                    <a:srgbClr val="002060"/>
                  </a:solidFill>
                </a:rPr>
                <a:t>/ppm 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499992" y="3375063"/>
              <a:ext cx="1651872" cy="338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ts val="1800"/>
                </a:lnSpc>
              </a:pPr>
              <a:r>
                <a:rPr lang="fr-FR" sz="1200" b="1" dirty="0" smtClean="0">
                  <a:solidFill>
                    <a:srgbClr val="002060"/>
                  </a:solidFill>
                </a:rPr>
                <a:t>Traffic </a:t>
              </a:r>
              <a:r>
                <a:rPr lang="fr-FR" sz="1200" b="1" dirty="0">
                  <a:solidFill>
                    <a:srgbClr val="002060"/>
                  </a:solidFill>
                </a:rPr>
                <a:t>: </a:t>
              </a:r>
              <a:r>
                <a:rPr lang="fr-FR" sz="1200" b="1" dirty="0" smtClean="0">
                  <a:solidFill>
                    <a:srgbClr val="002060"/>
                  </a:solidFill>
                </a:rPr>
                <a:t>7.1 </a:t>
              </a:r>
              <a:r>
                <a:rPr lang="fr-FR" sz="1200" b="1" dirty="0" err="1">
                  <a:solidFill>
                    <a:srgbClr val="002060"/>
                  </a:solidFill>
                </a:rPr>
                <a:t>ppb</a:t>
              </a:r>
              <a:r>
                <a:rPr lang="fr-FR" sz="1200" b="1" dirty="0">
                  <a:solidFill>
                    <a:srgbClr val="002060"/>
                  </a:solidFill>
                </a:rPr>
                <a:t>/ppm </a:t>
              </a:r>
            </a:p>
          </p:txBody>
        </p:sp>
      </p:grp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97713"/>
            <a:ext cx="5954200" cy="2143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9" name="Rectangle 7168"/>
          <p:cNvSpPr/>
          <p:nvPr/>
        </p:nvSpPr>
        <p:spPr>
          <a:xfrm>
            <a:off x="6163183" y="4178292"/>
            <a:ext cx="2688490" cy="1477328"/>
          </a:xfrm>
          <a:prstGeom prst="rect">
            <a:avLst/>
          </a:prstGeom>
          <a:solidFill>
            <a:srgbClr val="FFCCFF"/>
          </a:solidFill>
          <a:ln w="6350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fr-FR" sz="1300" dirty="0" smtClean="0">
                <a:solidFill>
                  <a:prstClr val="black"/>
                </a:solidFill>
              </a:rPr>
              <a:t>Constant ratios, </a:t>
            </a:r>
            <a:r>
              <a:rPr lang="fr-FR" sz="1300" dirty="0" err="1" smtClean="0">
                <a:solidFill>
                  <a:prstClr val="black"/>
                </a:solidFill>
              </a:rPr>
              <a:t>day</a:t>
            </a:r>
            <a:r>
              <a:rPr lang="fr-FR" sz="1300" dirty="0" smtClean="0">
                <a:solidFill>
                  <a:prstClr val="black"/>
                </a:solidFill>
              </a:rPr>
              <a:t> and night</a:t>
            </a:r>
          </a:p>
          <a:p>
            <a:pPr marL="285750" lvl="0" indent="-285750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fr-FR" sz="1300" dirty="0" smtClean="0">
                <a:solidFill>
                  <a:prstClr val="black"/>
                </a:solidFill>
              </a:rPr>
              <a:t>CO</a:t>
            </a:r>
            <a:r>
              <a:rPr lang="fr-FR" sz="1300" baseline="-25000" dirty="0" smtClean="0">
                <a:solidFill>
                  <a:prstClr val="black"/>
                </a:solidFill>
              </a:rPr>
              <a:t>2</a:t>
            </a:r>
            <a:r>
              <a:rPr lang="fr-FR" sz="1300" dirty="0" smtClean="0">
                <a:solidFill>
                  <a:prstClr val="black"/>
                </a:solidFill>
              </a:rPr>
              <a:t> </a:t>
            </a:r>
            <a:r>
              <a:rPr lang="fr-FR" sz="1300" dirty="0">
                <a:solidFill>
                  <a:prstClr val="black"/>
                </a:solidFill>
              </a:rPr>
              <a:t>source </a:t>
            </a:r>
            <a:r>
              <a:rPr lang="fr-FR" sz="1300" dirty="0" err="1">
                <a:solidFill>
                  <a:prstClr val="black"/>
                </a:solidFill>
              </a:rPr>
              <a:t>from</a:t>
            </a:r>
            <a:r>
              <a:rPr lang="fr-FR" sz="1300" dirty="0">
                <a:solidFill>
                  <a:prstClr val="black"/>
                </a:solidFill>
              </a:rPr>
              <a:t> BB in </a:t>
            </a:r>
            <a:r>
              <a:rPr lang="fr-FR" sz="1300" dirty="0" err="1">
                <a:solidFill>
                  <a:prstClr val="black"/>
                </a:solidFill>
              </a:rPr>
              <a:t>winter</a:t>
            </a:r>
            <a:r>
              <a:rPr lang="fr-FR" sz="1300" dirty="0">
                <a:solidFill>
                  <a:prstClr val="black"/>
                </a:solidFill>
              </a:rPr>
              <a:t> </a:t>
            </a:r>
            <a:r>
              <a:rPr lang="fr-FR" sz="1300" dirty="0" smtClean="0">
                <a:solidFill>
                  <a:prstClr val="black"/>
                </a:solidFill>
              </a:rPr>
              <a:t>? </a:t>
            </a:r>
            <a:r>
              <a:rPr lang="fr-FR" sz="1200" dirty="0" smtClean="0">
                <a:solidFill>
                  <a:prstClr val="black"/>
                </a:solidFill>
              </a:rPr>
              <a:t>(BB </a:t>
            </a:r>
            <a:r>
              <a:rPr lang="fr-FR" sz="1200" dirty="0">
                <a:solidFill>
                  <a:prstClr val="black"/>
                </a:solidFill>
              </a:rPr>
              <a:t>= </a:t>
            </a:r>
            <a:r>
              <a:rPr lang="fr-FR" sz="1200" dirty="0" smtClean="0">
                <a:solidFill>
                  <a:prstClr val="black"/>
                </a:solidFill>
              </a:rPr>
              <a:t>90 % </a:t>
            </a:r>
            <a:r>
              <a:rPr lang="fr-FR" sz="1200" dirty="0">
                <a:solidFill>
                  <a:prstClr val="black"/>
                </a:solidFill>
              </a:rPr>
              <a:t>CO </a:t>
            </a:r>
            <a:r>
              <a:rPr lang="fr-FR" sz="1200" dirty="0" err="1">
                <a:solidFill>
                  <a:prstClr val="black"/>
                </a:solidFill>
              </a:rPr>
              <a:t>emission</a:t>
            </a:r>
            <a:r>
              <a:rPr lang="fr-FR" sz="1200" dirty="0">
                <a:solidFill>
                  <a:prstClr val="black"/>
                </a:solidFill>
              </a:rPr>
              <a:t> </a:t>
            </a:r>
            <a:r>
              <a:rPr lang="fr-FR" sz="1200" dirty="0" err="1">
                <a:solidFill>
                  <a:prstClr val="black"/>
                </a:solidFill>
              </a:rPr>
              <a:t>estimates</a:t>
            </a:r>
            <a:r>
              <a:rPr lang="fr-FR" sz="1200" dirty="0">
                <a:solidFill>
                  <a:prstClr val="black"/>
                </a:solidFill>
              </a:rPr>
              <a:t> in  IDF)</a:t>
            </a:r>
          </a:p>
          <a:p>
            <a:pPr marL="285750" lvl="0" indent="-285750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fr-FR" sz="1300" dirty="0">
                <a:solidFill>
                  <a:prstClr val="black"/>
                </a:solidFill>
              </a:rPr>
              <a:t>Or </a:t>
            </a:r>
            <a:r>
              <a:rPr lang="fr-FR" sz="1300" dirty="0" err="1">
                <a:solidFill>
                  <a:prstClr val="black"/>
                </a:solidFill>
              </a:rPr>
              <a:t>is</a:t>
            </a:r>
            <a:r>
              <a:rPr lang="fr-FR" sz="1300" dirty="0">
                <a:solidFill>
                  <a:prstClr val="black"/>
                </a:solidFill>
              </a:rPr>
              <a:t> the </a:t>
            </a:r>
            <a:r>
              <a:rPr lang="fr-FR" sz="1300" dirty="0" err="1">
                <a:solidFill>
                  <a:prstClr val="black"/>
                </a:solidFill>
              </a:rPr>
              <a:t>inventory</a:t>
            </a:r>
            <a:r>
              <a:rPr lang="fr-FR" sz="1300" dirty="0">
                <a:solidFill>
                  <a:prstClr val="black"/>
                </a:solidFill>
              </a:rPr>
              <a:t>  </a:t>
            </a:r>
            <a:r>
              <a:rPr lang="fr-FR" sz="1300" dirty="0" err="1">
                <a:solidFill>
                  <a:prstClr val="black"/>
                </a:solidFill>
              </a:rPr>
              <a:t>wrong</a:t>
            </a:r>
            <a:r>
              <a:rPr lang="fr-FR" sz="1300" dirty="0">
                <a:solidFill>
                  <a:prstClr val="black"/>
                </a:solidFill>
              </a:rPr>
              <a:t> </a:t>
            </a:r>
            <a:r>
              <a:rPr lang="fr-FR" sz="1300" dirty="0" err="1">
                <a:solidFill>
                  <a:prstClr val="black"/>
                </a:solidFill>
              </a:rPr>
              <a:t>with</a:t>
            </a:r>
            <a:r>
              <a:rPr lang="fr-FR" sz="1300" dirty="0">
                <a:solidFill>
                  <a:prstClr val="black"/>
                </a:solidFill>
              </a:rPr>
              <a:t> </a:t>
            </a:r>
            <a:r>
              <a:rPr lang="fr-FR" sz="1300" dirty="0" err="1" smtClean="0">
                <a:solidFill>
                  <a:prstClr val="black"/>
                </a:solidFill>
              </a:rPr>
              <a:t>Residential</a:t>
            </a:r>
            <a:r>
              <a:rPr lang="fr-FR" sz="1300" dirty="0" smtClean="0">
                <a:solidFill>
                  <a:prstClr val="black"/>
                </a:solidFill>
              </a:rPr>
              <a:t> </a:t>
            </a:r>
            <a:r>
              <a:rPr lang="fr-FR" sz="1300" dirty="0">
                <a:solidFill>
                  <a:prstClr val="black"/>
                </a:solidFill>
              </a:rPr>
              <a:t>&amp; </a:t>
            </a:r>
            <a:r>
              <a:rPr lang="fr-FR" sz="1300" dirty="0" err="1" smtClean="0">
                <a:solidFill>
                  <a:prstClr val="black"/>
                </a:solidFill>
              </a:rPr>
              <a:t>tertiary</a:t>
            </a:r>
            <a:r>
              <a:rPr lang="fr-FR" sz="1300" dirty="0" smtClean="0">
                <a:solidFill>
                  <a:prstClr val="black"/>
                </a:solidFill>
              </a:rPr>
              <a:t> RCO/CO</a:t>
            </a:r>
            <a:r>
              <a:rPr lang="fr-FR" sz="1300" baseline="-25000" dirty="0" smtClean="0">
                <a:solidFill>
                  <a:prstClr val="black"/>
                </a:solidFill>
              </a:rPr>
              <a:t>2 </a:t>
            </a:r>
            <a:r>
              <a:rPr lang="fr-FR" sz="1300" dirty="0" smtClean="0">
                <a:solidFill>
                  <a:prstClr val="black"/>
                </a:solidFill>
              </a:rPr>
              <a:t>?</a:t>
            </a:r>
            <a:endParaRPr lang="fr-FR" sz="1300" dirty="0">
              <a:solidFill>
                <a:prstClr val="black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901210" y="1092310"/>
            <a:ext cx="22300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00" i="1" dirty="0" smtClean="0"/>
              <a:t>PhD </a:t>
            </a:r>
            <a:r>
              <a:rPr lang="fr-FR" sz="1300" i="1" dirty="0" err="1" smtClean="0"/>
              <a:t>work</a:t>
            </a:r>
            <a:r>
              <a:rPr lang="fr-FR" sz="1300" i="1" dirty="0" smtClean="0"/>
              <a:t> of Lamia </a:t>
            </a:r>
            <a:r>
              <a:rPr lang="fr-FR" sz="1300" i="1" dirty="0" err="1" smtClean="0"/>
              <a:t>Ammoura</a:t>
            </a:r>
            <a:endParaRPr lang="fr-FR" sz="1300" i="1" dirty="0" smtClean="0"/>
          </a:p>
          <a:p>
            <a:r>
              <a:rPr lang="fr-FR" sz="1300" i="1" dirty="0" err="1" smtClean="0"/>
              <a:t>Ammoura</a:t>
            </a:r>
            <a:r>
              <a:rPr lang="fr-FR" sz="1300" i="1" dirty="0" smtClean="0"/>
              <a:t> et al, ACP 2016</a:t>
            </a:r>
            <a:endParaRPr lang="fr-FR" sz="1300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467544" y="5841122"/>
            <a:ext cx="7898416" cy="9002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q"/>
            </a:pPr>
            <a:r>
              <a:rPr lang="fr-FR" sz="1400" dirty="0" smtClean="0"/>
              <a:t>New </a:t>
            </a:r>
            <a:r>
              <a:rPr lang="fr-FR" sz="1400" dirty="0" err="1" smtClean="0"/>
              <a:t>method</a:t>
            </a:r>
            <a:r>
              <a:rPr lang="fr-FR" sz="1400" dirty="0" smtClean="0"/>
              <a:t> </a:t>
            </a:r>
            <a:r>
              <a:rPr lang="fr-FR" sz="1400" dirty="0" err="1" smtClean="0"/>
              <a:t>appropriate</a:t>
            </a:r>
            <a:r>
              <a:rPr lang="fr-FR" sz="1400" dirty="0" smtClean="0"/>
              <a:t> for </a:t>
            </a:r>
            <a:r>
              <a:rPr lang="fr-FR" sz="1400" dirty="0" err="1" smtClean="0"/>
              <a:t>studying</a:t>
            </a:r>
            <a:r>
              <a:rPr lang="fr-FR" sz="1400" dirty="0" smtClean="0"/>
              <a:t> signatures of </a:t>
            </a:r>
            <a:r>
              <a:rPr lang="fr-FR" sz="1400" dirty="0" err="1" smtClean="0"/>
              <a:t>urban</a:t>
            </a:r>
            <a:r>
              <a:rPr lang="fr-FR" sz="1400" dirty="0" smtClean="0"/>
              <a:t> </a:t>
            </a:r>
            <a:r>
              <a:rPr lang="fr-FR" sz="1400" dirty="0" err="1" smtClean="0"/>
              <a:t>domes</a:t>
            </a:r>
            <a:endParaRPr lang="fr-FR" sz="1400" dirty="0" smtClean="0"/>
          </a:p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q"/>
            </a:pPr>
            <a:r>
              <a:rPr lang="fr-FR" sz="1400" dirty="0" smtClean="0"/>
              <a:t>Combustion sources </a:t>
            </a:r>
            <a:r>
              <a:rPr lang="fr-FR" sz="1400" dirty="0" err="1" smtClean="0"/>
              <a:t>speciation</a:t>
            </a:r>
            <a:r>
              <a:rPr lang="fr-FR" sz="1400" dirty="0" smtClean="0"/>
              <a:t> </a:t>
            </a:r>
            <a:r>
              <a:rPr lang="fr-FR" sz="1400" dirty="0" err="1" smtClean="0"/>
              <a:t>difficult</a:t>
            </a:r>
            <a:r>
              <a:rPr lang="fr-FR" sz="1400" dirty="0" smtClean="0"/>
              <a:t> </a:t>
            </a:r>
            <a:r>
              <a:rPr lang="fr-FR" sz="1400" dirty="0" err="1" smtClean="0"/>
              <a:t>because</a:t>
            </a:r>
            <a:r>
              <a:rPr lang="fr-FR" sz="1400" dirty="0" smtClean="0"/>
              <a:t> multiple sources for </a:t>
            </a:r>
            <a:r>
              <a:rPr lang="fr-FR" sz="1400" dirty="0" err="1" smtClean="0"/>
              <a:t>each</a:t>
            </a:r>
            <a:r>
              <a:rPr lang="fr-FR" sz="1400" dirty="0" smtClean="0"/>
              <a:t> </a:t>
            </a:r>
            <a:r>
              <a:rPr lang="fr-FR" sz="1400" dirty="0" err="1" smtClean="0"/>
              <a:t>gas</a:t>
            </a:r>
            <a:endParaRPr lang="fr-FR" sz="1400" dirty="0" smtClean="0"/>
          </a:p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q"/>
            </a:pPr>
            <a:r>
              <a:rPr lang="fr-FR" sz="1400" dirty="0"/>
              <a:t>Spatial and </a:t>
            </a:r>
            <a:r>
              <a:rPr lang="fr-FR" sz="1400" dirty="0" err="1"/>
              <a:t>seasonal</a:t>
            </a:r>
            <a:r>
              <a:rPr lang="fr-FR" sz="1400" dirty="0"/>
              <a:t> </a:t>
            </a:r>
            <a:r>
              <a:rPr lang="fr-FR" sz="1400" dirty="0" err="1"/>
              <a:t>variability</a:t>
            </a:r>
            <a:r>
              <a:rPr lang="fr-FR" sz="1400" dirty="0"/>
              <a:t> </a:t>
            </a:r>
            <a:r>
              <a:rPr lang="fr-FR" sz="1400" dirty="0" err="1"/>
              <a:t>demonstrated</a:t>
            </a:r>
            <a:r>
              <a:rPr lang="fr-FR" sz="1400" dirty="0"/>
              <a:t> </a:t>
            </a:r>
            <a:r>
              <a:rPr lang="fr-FR" sz="1400" dirty="0" err="1"/>
              <a:t>using</a:t>
            </a:r>
            <a:r>
              <a:rPr lang="fr-FR" sz="1400" dirty="0"/>
              <a:t> the </a:t>
            </a:r>
            <a:r>
              <a:rPr lang="fr-FR" sz="1400" dirty="0" err="1"/>
              <a:t>Megapoli</a:t>
            </a:r>
            <a:r>
              <a:rPr lang="fr-FR" sz="1400" dirty="0"/>
              <a:t>/CO</a:t>
            </a:r>
            <a:r>
              <a:rPr lang="fr-FR" sz="1400" baseline="-25000" dirty="0"/>
              <a:t>2</a:t>
            </a:r>
            <a:r>
              <a:rPr lang="fr-FR" sz="1400" dirty="0"/>
              <a:t>-MP </a:t>
            </a: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WINTER</a:t>
            </a:r>
            <a:r>
              <a:rPr lang="fr-FR" sz="1400" dirty="0"/>
              <a:t> </a:t>
            </a:r>
            <a:r>
              <a:rPr lang="fr-FR" sz="1400" dirty="0" err="1"/>
              <a:t>campaign</a:t>
            </a:r>
            <a:r>
              <a:rPr lang="fr-FR" sz="1400" dirty="0"/>
              <a:t> </a:t>
            </a:r>
            <a:r>
              <a:rPr lang="fr-FR" sz="1400" dirty="0" err="1" smtClean="0"/>
              <a:t>dataset</a:t>
            </a:r>
            <a:endParaRPr lang="fr-FR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51520" y="3249851"/>
            <a:ext cx="612068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q"/>
            </a:pPr>
            <a:r>
              <a:rPr lang="fr-FR" sz="1400" b="1" dirty="0" err="1" smtClean="0">
                <a:solidFill>
                  <a:srgbClr val="0070C0"/>
                </a:solidFill>
              </a:rPr>
              <a:t>Seasonal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disagreement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err="1" smtClean="0">
                <a:solidFill>
                  <a:srgbClr val="0070C0"/>
                </a:solidFill>
              </a:rPr>
              <a:t>with</a:t>
            </a:r>
            <a:r>
              <a:rPr lang="fr-FR" sz="1400" b="1" dirty="0" smtClean="0">
                <a:solidFill>
                  <a:srgbClr val="0070C0"/>
                </a:solidFill>
              </a:rPr>
              <a:t> the AIRPARIF </a:t>
            </a:r>
            <a:r>
              <a:rPr lang="fr-FR" sz="1400" b="1" dirty="0" err="1" smtClean="0">
                <a:solidFill>
                  <a:srgbClr val="0070C0"/>
                </a:solidFill>
              </a:rPr>
              <a:t>inventory</a:t>
            </a:r>
            <a:r>
              <a:rPr lang="fr-FR" sz="1400" b="1" dirty="0" smtClean="0">
                <a:solidFill>
                  <a:srgbClr val="0070C0"/>
                </a:solidFill>
              </a:rPr>
              <a:t> (2010):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139276" y="3621999"/>
            <a:ext cx="271239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i="1" dirty="0" err="1" smtClean="0"/>
              <a:t>Recall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from</a:t>
            </a:r>
            <a:r>
              <a:rPr lang="fr-FR" sz="1200" i="1" dirty="0" smtClean="0"/>
              <a:t> the tunnel  </a:t>
            </a:r>
            <a:r>
              <a:rPr lang="fr-FR" sz="1200" i="1" dirty="0" err="1" smtClean="0"/>
              <a:t>campaign</a:t>
            </a:r>
            <a:r>
              <a:rPr lang="fr-FR" sz="1200" i="1" dirty="0" smtClean="0"/>
              <a:t>: </a:t>
            </a:r>
            <a:endParaRPr lang="fr-FR" sz="1200" i="1" dirty="0" smtClean="0"/>
          </a:p>
          <a:p>
            <a:r>
              <a:rPr lang="fr-FR" sz="1200" i="1" dirty="0" smtClean="0"/>
              <a:t>8,8 </a:t>
            </a:r>
            <a:r>
              <a:rPr lang="fr-FR" sz="1200" i="1" dirty="0" err="1" smtClean="0"/>
              <a:t>ppb</a:t>
            </a:r>
            <a:r>
              <a:rPr lang="fr-FR" sz="1200" i="1" dirty="0" smtClean="0"/>
              <a:t>/ppm for 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CO/</a:t>
            </a:r>
            <a:r>
              <a:rPr lang="fr-FR" sz="1200" i="1" dirty="0" smtClean="0">
                <a:latin typeface="Symbol" panose="05050102010706020507" pitchFamily="18" charset="2"/>
              </a:rPr>
              <a:t>D</a:t>
            </a:r>
            <a:r>
              <a:rPr lang="fr-FR" sz="1200" i="1" dirty="0" smtClean="0"/>
              <a:t>CO</a:t>
            </a:r>
            <a:r>
              <a:rPr lang="fr-FR" sz="1200" i="1" baseline="-25000" dirty="0" smtClean="0"/>
              <a:t>2</a:t>
            </a:r>
          </a:p>
        </p:txBody>
      </p:sp>
      <p:sp>
        <p:nvSpPr>
          <p:cNvPr id="3" name="ZoneTexte 2"/>
          <p:cNvSpPr txBox="1"/>
          <p:nvPr/>
        </p:nvSpPr>
        <p:spPr>
          <a:xfrm rot="16200000">
            <a:off x="1156194" y="1893238"/>
            <a:ext cx="20680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Rapport </a:t>
            </a:r>
            <a:r>
              <a:rPr lang="fr-FR" sz="1200" b="1" dirty="0" smtClean="0">
                <a:latin typeface="Symbol" panose="05050102010706020507" pitchFamily="18" charset="2"/>
              </a:rPr>
              <a:t>D</a:t>
            </a:r>
            <a:r>
              <a:rPr lang="fr-FR" sz="1200" b="1" dirty="0" smtClean="0"/>
              <a:t>COV/</a:t>
            </a:r>
            <a:r>
              <a:rPr lang="fr-FR" sz="1200" b="1" dirty="0" smtClean="0">
                <a:latin typeface="Symbol" panose="05050102010706020507" pitchFamily="18" charset="2"/>
              </a:rPr>
              <a:t>D</a:t>
            </a:r>
            <a:r>
              <a:rPr lang="fr-FR" sz="1200" b="1" dirty="0" smtClean="0"/>
              <a:t>CO</a:t>
            </a:r>
            <a:r>
              <a:rPr lang="fr-FR" sz="1200" b="1" baseline="-25000" dirty="0" smtClean="0"/>
              <a:t>2</a:t>
            </a:r>
            <a:endParaRPr lang="fr-FR" sz="1200" b="1" baseline="-25000" dirty="0"/>
          </a:p>
        </p:txBody>
      </p:sp>
      <p:sp>
        <p:nvSpPr>
          <p:cNvPr id="24" name="ZoneTexte 23"/>
          <p:cNvSpPr txBox="1"/>
          <p:nvPr/>
        </p:nvSpPr>
        <p:spPr>
          <a:xfrm>
            <a:off x="2462816" y="2927266"/>
            <a:ext cx="48546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Amplitude du pic de CO</a:t>
            </a:r>
            <a:r>
              <a:rPr lang="fr-FR" sz="1200" b="1" baseline="-25000" dirty="0" smtClean="0"/>
              <a:t>2</a:t>
            </a:r>
            <a:r>
              <a:rPr lang="fr-FR" sz="1200" b="1" dirty="0" smtClean="0"/>
              <a:t> (fond </a:t>
            </a:r>
            <a:r>
              <a:rPr lang="fr-FR" sz="1200" b="1" dirty="0" smtClean="0">
                <a:latin typeface="Symbol" panose="05050102010706020507" pitchFamily="18" charset="2"/>
              </a:rPr>
              <a:t>D</a:t>
            </a:r>
            <a:r>
              <a:rPr lang="fr-FR" sz="1200" b="1" dirty="0" smtClean="0"/>
              <a:t> enlevé) (ppm)</a:t>
            </a:r>
            <a:endParaRPr lang="fr-FR" sz="1200" b="1" baseline="-25000" dirty="0"/>
          </a:p>
        </p:txBody>
      </p:sp>
    </p:spTree>
    <p:extLst>
      <p:ext uri="{BB962C8B-B14F-4D97-AF65-F5344CB8AC3E}">
        <p14:creationId xmlns:p14="http://schemas.microsoft.com/office/powerpoint/2010/main" val="370441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3688" y="2396500"/>
            <a:ext cx="6624736" cy="30487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496" y="-90264"/>
            <a:ext cx="9001000" cy="1143000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CONCLUSION et PERSPECTIVES sur le CO</a:t>
            </a:r>
            <a:r>
              <a:rPr lang="fr-FR" sz="2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2400" b="1" dirty="0" smtClean="0">
                <a:solidFill>
                  <a:srgbClr val="FF0000"/>
                </a:solidFill>
              </a:rPr>
              <a:t> en IDF</a:t>
            </a:r>
            <a:br>
              <a:rPr lang="fr-FR" sz="2400" b="1" dirty="0" smtClean="0">
                <a:solidFill>
                  <a:srgbClr val="FF0000"/>
                </a:solidFill>
              </a:rPr>
            </a:br>
            <a:r>
              <a:rPr lang="fr-FR" sz="1600" b="1" dirty="0">
                <a:solidFill>
                  <a:srgbClr val="FF0000"/>
                </a:solidFill>
              </a:rPr>
              <a:t>C</a:t>
            </a:r>
            <a:r>
              <a:rPr lang="fr-FR" sz="1600" b="1" dirty="0" smtClean="0">
                <a:solidFill>
                  <a:srgbClr val="FF0000"/>
                </a:solidFill>
              </a:rPr>
              <a:t>ampagnes </a:t>
            </a:r>
            <a:r>
              <a:rPr lang="fr-FR" sz="1600" b="1" dirty="0" smtClean="0">
                <a:solidFill>
                  <a:srgbClr val="FF0000"/>
                </a:solidFill>
              </a:rPr>
              <a:t>récentes et analyses en cours </a:t>
            </a:r>
            <a:r>
              <a:rPr lang="fr-FR" sz="1600" b="1" dirty="0" smtClean="0">
                <a:solidFill>
                  <a:srgbClr val="FF0000"/>
                </a:solidFill>
              </a:rPr>
              <a:t>en lien avec la communauté OCAPI </a:t>
            </a:r>
            <a:r>
              <a:rPr lang="fr-FR" sz="1800" b="1" dirty="0" smtClean="0">
                <a:solidFill>
                  <a:srgbClr val="FF0000"/>
                </a:solidFill>
              </a:rPr>
              <a:t/>
            </a:r>
            <a:br>
              <a:rPr lang="fr-FR" sz="1800" b="1" dirty="0" smtClean="0">
                <a:solidFill>
                  <a:srgbClr val="FF0000"/>
                </a:solidFill>
              </a:rPr>
            </a:br>
            <a:r>
              <a:rPr lang="fr-FR" sz="1200" b="1" i="1" u="sng" dirty="0" smtClean="0">
                <a:solidFill>
                  <a:srgbClr val="FF0000"/>
                </a:solidFill>
              </a:rPr>
              <a:t>Rôle clé du site QUALAIR</a:t>
            </a:r>
            <a:endParaRPr lang="fr-FR" sz="1200" b="1" i="1" u="sng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7503" y="5589240"/>
            <a:ext cx="5001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/>
              <a:t>Campagne </a:t>
            </a:r>
            <a:r>
              <a:rPr lang="fr-FR" sz="1600" b="1" dirty="0" smtClean="0"/>
              <a:t>COCOON : </a:t>
            </a:r>
            <a:r>
              <a:rPr lang="fr-FR" sz="1600" b="1" dirty="0" smtClean="0">
                <a:solidFill>
                  <a:srgbClr val="FF0000"/>
                </a:solidFill>
              </a:rPr>
              <a:t>tests FTIR LR XCO</a:t>
            </a:r>
            <a:r>
              <a:rPr lang="fr-FR" sz="16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 smtClean="0"/>
              <a:t>(PI: </a:t>
            </a:r>
            <a:r>
              <a:rPr lang="fr-FR" sz="1600" b="1" dirty="0" err="1" smtClean="0"/>
              <a:t>F.Vogel</a:t>
            </a:r>
            <a:r>
              <a:rPr lang="fr-FR" sz="1600" b="1" dirty="0" smtClean="0"/>
              <a:t>)</a:t>
            </a:r>
          </a:p>
          <a:p>
            <a:r>
              <a:rPr lang="fr-FR" sz="1400" b="1" dirty="0" smtClean="0"/>
              <a:t>(QUALAIR, GIF, CRETEIL + nord IDF, Mai-juin 2015)</a:t>
            </a: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LSCE, KIT-</a:t>
            </a:r>
            <a:r>
              <a:rPr lang="fr-FR" sz="1200" dirty="0" err="1" smtClean="0">
                <a:solidFill>
                  <a:srgbClr val="0070C0"/>
                </a:solidFill>
              </a:rPr>
              <a:t>Bremen</a:t>
            </a:r>
            <a:r>
              <a:rPr lang="fr-FR" sz="1200" dirty="0" smtClean="0">
                <a:solidFill>
                  <a:srgbClr val="0070C0"/>
                </a:solidFill>
              </a:rPr>
              <a:t>, LERMA, LISA</a:t>
            </a: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Observables: </a:t>
            </a:r>
            <a:r>
              <a:rPr lang="fr-FR" sz="1200" b="1" dirty="0" smtClean="0">
                <a:solidFill>
                  <a:srgbClr val="0070C0"/>
                </a:solidFill>
              </a:rPr>
              <a:t>XCO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</a:t>
            </a:r>
            <a:r>
              <a:rPr lang="fr-FR" sz="1200" b="1" baseline="30000" dirty="0" smtClean="0">
                <a:solidFill>
                  <a:srgbClr val="0070C0"/>
                </a:solidFill>
              </a:rPr>
              <a:t>14</a:t>
            </a:r>
            <a:r>
              <a:rPr lang="fr-FR" sz="1200" b="1" dirty="0" smtClean="0">
                <a:solidFill>
                  <a:srgbClr val="0070C0"/>
                </a:solidFill>
              </a:rPr>
              <a:t>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Vogel et al, in </a:t>
            </a:r>
            <a:r>
              <a:rPr lang="fr-FR" sz="1200" dirty="0" err="1" smtClean="0">
                <a:solidFill>
                  <a:srgbClr val="0070C0"/>
                </a:solidFill>
              </a:rPr>
              <a:t>prep</a:t>
            </a:r>
            <a:endParaRPr lang="fr-FR" sz="1200" dirty="0">
              <a:solidFill>
                <a:srgbClr val="0070C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1" y="980728"/>
            <a:ext cx="482111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/>
              <a:t>Campagne Paris 2030 - OCAPI (PI: I. </a:t>
            </a:r>
            <a:r>
              <a:rPr lang="fr-FR" sz="1600" b="1" dirty="0" err="1" smtClean="0"/>
              <a:t>Xueref</a:t>
            </a:r>
            <a:r>
              <a:rPr lang="fr-FR" sz="1600" b="1" dirty="0" smtClean="0"/>
              <a:t>-Remy)  </a:t>
            </a:r>
          </a:p>
          <a:p>
            <a:r>
              <a:rPr lang="fr-FR" sz="1400" dirty="0" smtClean="0"/>
              <a:t>       </a:t>
            </a:r>
            <a:r>
              <a:rPr lang="fr-FR" sz="1400" b="1" dirty="0" smtClean="0"/>
              <a:t>(</a:t>
            </a:r>
            <a:r>
              <a:rPr lang="fr-FR" sz="1400" b="1" dirty="0" smtClean="0"/>
              <a:t>QUALAIR &amp; IDF, </a:t>
            </a:r>
            <a:r>
              <a:rPr lang="fr-FR" sz="1400" b="1" dirty="0" err="1" smtClean="0"/>
              <a:t>fév</a:t>
            </a:r>
            <a:r>
              <a:rPr lang="fr-FR" sz="1400" b="1" dirty="0" smtClean="0"/>
              <a:t>-avril 2016): </a:t>
            </a:r>
            <a:r>
              <a:rPr lang="fr-FR" sz="1400" b="1" dirty="0" smtClean="0">
                <a:solidFill>
                  <a:srgbClr val="FF0000"/>
                </a:solidFill>
              </a:rPr>
              <a:t>Rôle du chauffage au bois?</a:t>
            </a:r>
            <a:endParaRPr lang="fr-FR" sz="1400" b="1" dirty="0" smtClean="0"/>
          </a:p>
          <a:p>
            <a:pPr marL="628650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Collaboration LSCE, LATMOS, LERMA, INERIS</a:t>
            </a:r>
          </a:p>
          <a:p>
            <a:pPr marL="628650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Observables: </a:t>
            </a:r>
            <a:r>
              <a:rPr lang="fr-FR" sz="1200" b="1" dirty="0" smtClean="0">
                <a:solidFill>
                  <a:srgbClr val="0070C0"/>
                </a:solidFill>
              </a:rPr>
              <a:t>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CO, </a:t>
            </a:r>
            <a:r>
              <a:rPr lang="fr-FR" sz="1200" b="1" baseline="30000" dirty="0" smtClean="0">
                <a:solidFill>
                  <a:srgbClr val="0070C0"/>
                </a:solidFill>
              </a:rPr>
              <a:t>14</a:t>
            </a:r>
            <a:r>
              <a:rPr lang="fr-FR" sz="1200" b="1" dirty="0" smtClean="0">
                <a:solidFill>
                  <a:srgbClr val="0070C0"/>
                </a:solidFill>
              </a:rPr>
              <a:t>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</a:t>
            </a:r>
            <a:r>
              <a:rPr lang="fr-FR" sz="1200" b="1" dirty="0" smtClean="0">
                <a:solidFill>
                  <a:srgbClr val="0070C0"/>
                </a:solidFill>
                <a:latin typeface="Symbol" panose="05050102010706020507" pitchFamily="18" charset="2"/>
              </a:rPr>
              <a:t>d</a:t>
            </a:r>
            <a:r>
              <a:rPr lang="fr-FR" sz="1200" b="1" baseline="30000" dirty="0" smtClean="0">
                <a:solidFill>
                  <a:srgbClr val="0070C0"/>
                </a:solidFill>
              </a:rPr>
              <a:t>13</a:t>
            </a:r>
            <a:r>
              <a:rPr lang="fr-FR" sz="1200" b="1" dirty="0" smtClean="0">
                <a:solidFill>
                  <a:srgbClr val="0070C0"/>
                </a:solidFill>
              </a:rPr>
              <a:t>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carbone suie, </a:t>
            </a:r>
            <a:r>
              <a:rPr lang="fr-FR" sz="1200" b="1" dirty="0" err="1" smtClean="0">
                <a:solidFill>
                  <a:srgbClr val="0070C0"/>
                </a:solidFill>
              </a:rPr>
              <a:t>lévoglucosan</a:t>
            </a:r>
            <a:r>
              <a:rPr lang="fr-FR" sz="1200" b="1" dirty="0">
                <a:solidFill>
                  <a:srgbClr val="0070C0"/>
                </a:solidFill>
              </a:rPr>
              <a:t>,</a:t>
            </a:r>
            <a:r>
              <a:rPr lang="fr-FR" sz="1200" b="1" dirty="0" smtClean="0">
                <a:solidFill>
                  <a:srgbClr val="0070C0"/>
                </a:solidFill>
              </a:rPr>
              <a:t> </a:t>
            </a:r>
            <a:r>
              <a:rPr lang="fr-FR" sz="1200" b="1" dirty="0" err="1" smtClean="0">
                <a:solidFill>
                  <a:srgbClr val="0070C0"/>
                </a:solidFill>
              </a:rPr>
              <a:t>manosan</a:t>
            </a:r>
            <a:r>
              <a:rPr lang="fr-FR" sz="1200" b="1" dirty="0" smtClean="0">
                <a:solidFill>
                  <a:srgbClr val="0070C0"/>
                </a:solidFill>
              </a:rPr>
              <a:t>, </a:t>
            </a:r>
            <a:r>
              <a:rPr lang="fr-FR" sz="1200" b="1" dirty="0" err="1" smtClean="0">
                <a:solidFill>
                  <a:srgbClr val="0070C0"/>
                </a:solidFill>
              </a:rPr>
              <a:t>COVs</a:t>
            </a:r>
            <a:r>
              <a:rPr lang="fr-FR" sz="1200" b="1" dirty="0" smtClean="0">
                <a:solidFill>
                  <a:srgbClr val="0070C0"/>
                </a:solidFill>
              </a:rPr>
              <a:t>, COS, PM et </a:t>
            </a:r>
            <a:r>
              <a:rPr lang="fr-FR" sz="1200" b="1" dirty="0" err="1" smtClean="0">
                <a:solidFill>
                  <a:srgbClr val="0070C0"/>
                </a:solidFill>
              </a:rPr>
              <a:t>hABL</a:t>
            </a:r>
            <a:endParaRPr lang="fr-FR" sz="1200" b="1" dirty="0" smtClean="0">
              <a:solidFill>
                <a:srgbClr val="0070C0"/>
              </a:solidFill>
            </a:endParaRPr>
          </a:p>
          <a:p>
            <a:pPr marL="628650" indent="-180975">
              <a:buFont typeface="Wingdings" panose="05000000000000000000" pitchFamily="2" charset="2"/>
              <a:buChar char="§"/>
            </a:pPr>
            <a:r>
              <a:rPr lang="fr-FR" sz="1200" dirty="0" err="1" smtClean="0">
                <a:solidFill>
                  <a:srgbClr val="0070C0"/>
                </a:solidFill>
              </a:rPr>
              <a:t>Xueref</a:t>
            </a:r>
            <a:r>
              <a:rPr lang="fr-FR" sz="1200" dirty="0" smtClean="0">
                <a:solidFill>
                  <a:srgbClr val="0070C0"/>
                </a:solidFill>
              </a:rPr>
              <a:t>-Remy et al, AGU 2016 </a:t>
            </a:r>
            <a:r>
              <a:rPr lang="fr-FR" sz="1200" dirty="0" smtClean="0">
                <a:solidFill>
                  <a:srgbClr val="0070C0"/>
                </a:solidFill>
              </a:rPr>
              <a:t>; </a:t>
            </a:r>
            <a:r>
              <a:rPr lang="fr-FR" sz="1200" dirty="0" err="1" smtClean="0">
                <a:solidFill>
                  <a:srgbClr val="0070C0"/>
                </a:solidFill>
              </a:rPr>
              <a:t>Xueref</a:t>
            </a:r>
            <a:r>
              <a:rPr lang="fr-FR" sz="1200" dirty="0" smtClean="0">
                <a:solidFill>
                  <a:srgbClr val="0070C0"/>
                </a:solidFill>
              </a:rPr>
              <a:t>-Remy et al, in </a:t>
            </a:r>
            <a:r>
              <a:rPr lang="fr-FR" sz="1200" dirty="0" err="1" smtClean="0">
                <a:solidFill>
                  <a:srgbClr val="0070C0"/>
                </a:solidFill>
              </a:rPr>
              <a:t>prep</a:t>
            </a:r>
            <a:endParaRPr lang="fr-FR" sz="1200" dirty="0">
              <a:solidFill>
                <a:srgbClr val="0070C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220072" y="5612467"/>
            <a:ext cx="403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/>
              <a:t>Modélisation inverse (</a:t>
            </a:r>
            <a:r>
              <a:rPr lang="fr-FR" sz="1600" b="1" dirty="0" err="1" smtClean="0"/>
              <a:t>Resp</a:t>
            </a:r>
            <a:r>
              <a:rPr lang="fr-FR" sz="1600" b="1" dirty="0" smtClean="0"/>
              <a:t>.: G. </a:t>
            </a:r>
            <a:r>
              <a:rPr lang="fr-FR" sz="1600" b="1" dirty="0" err="1" smtClean="0"/>
              <a:t>Broquet</a:t>
            </a:r>
            <a:r>
              <a:rPr lang="fr-FR" sz="1600" b="1" dirty="0" smtClean="0"/>
              <a:t>)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        Optimisation des inventaires d’émissions</a:t>
            </a:r>
            <a:endParaRPr lang="fr-FR" sz="1400" b="1" dirty="0" smtClean="0">
              <a:solidFill>
                <a:srgbClr val="FF0000"/>
              </a:solidFill>
            </a:endParaRP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i="1" dirty="0" smtClean="0">
                <a:solidFill>
                  <a:srgbClr val="0070C0"/>
                </a:solidFill>
              </a:rPr>
              <a:t>LSCE</a:t>
            </a:r>
            <a:r>
              <a:rPr lang="fr-FR" sz="1200" i="1" dirty="0" smtClean="0">
                <a:solidFill>
                  <a:srgbClr val="0070C0"/>
                </a:solidFill>
              </a:rPr>
              <a:t>, </a:t>
            </a:r>
            <a:r>
              <a:rPr lang="fr-FR" sz="1200" i="1" u="sng" dirty="0" smtClean="0">
                <a:solidFill>
                  <a:srgbClr val="0070C0"/>
                </a:solidFill>
              </a:rPr>
              <a:t>QUALAIR</a:t>
            </a:r>
            <a:endParaRPr lang="fr-FR" sz="1200" i="1" dirty="0">
              <a:solidFill>
                <a:srgbClr val="0070C0"/>
              </a:solidFill>
            </a:endParaRP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i="1" dirty="0" err="1" smtClean="0">
                <a:solidFill>
                  <a:srgbClr val="0070C0"/>
                </a:solidFill>
              </a:rPr>
              <a:t>Broquet</a:t>
            </a:r>
            <a:r>
              <a:rPr lang="fr-FR" sz="1200" i="1" dirty="0" smtClean="0">
                <a:solidFill>
                  <a:srgbClr val="0070C0"/>
                </a:solidFill>
              </a:rPr>
              <a:t> </a:t>
            </a:r>
            <a:r>
              <a:rPr lang="fr-FR" sz="1200" i="1" dirty="0" smtClean="0">
                <a:solidFill>
                  <a:srgbClr val="0070C0"/>
                </a:solidFill>
              </a:rPr>
              <a:t>et al, in </a:t>
            </a:r>
            <a:r>
              <a:rPr lang="fr-FR" sz="1200" i="1" dirty="0" err="1" smtClean="0">
                <a:solidFill>
                  <a:srgbClr val="0070C0"/>
                </a:solidFill>
              </a:rPr>
              <a:t>prep</a:t>
            </a:r>
            <a:endParaRPr lang="fr-FR" sz="1200" i="1" dirty="0">
              <a:solidFill>
                <a:srgbClr val="0070C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93120" y="1031251"/>
            <a:ext cx="4287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/>
              <a:t>TCCON-Paris </a:t>
            </a:r>
            <a:r>
              <a:rPr lang="fr-FR" sz="1600" b="1" dirty="0" smtClean="0"/>
              <a:t>à QUALAIR (PI: Y. Té)</a:t>
            </a:r>
          </a:p>
          <a:p>
            <a:r>
              <a:rPr lang="fr-FR" sz="1400" b="1" dirty="0" smtClean="0"/>
              <a:t>     </a:t>
            </a:r>
            <a:r>
              <a:rPr lang="fr-FR" sz="1400" b="1" dirty="0" smtClean="0"/>
              <a:t>Thèse </a:t>
            </a:r>
            <a:r>
              <a:rPr lang="fr-FR" sz="1400" b="1" dirty="0" err="1" smtClean="0"/>
              <a:t>Dmitry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Koshelev</a:t>
            </a:r>
            <a:r>
              <a:rPr lang="fr-FR" sz="1400" b="1" dirty="0" smtClean="0"/>
              <a:t>: </a:t>
            </a:r>
            <a:r>
              <a:rPr lang="fr-FR" sz="1400" b="1" dirty="0" smtClean="0">
                <a:solidFill>
                  <a:srgbClr val="FF0000"/>
                </a:solidFill>
              </a:rPr>
              <a:t>Variabilité de XCO</a:t>
            </a:r>
            <a:r>
              <a:rPr lang="fr-FR" sz="1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</a:rPr>
              <a:t> sur Paris</a:t>
            </a:r>
            <a:endParaRPr lang="fr-FR" sz="1400" b="1" dirty="0" smtClean="0">
              <a:solidFill>
                <a:srgbClr val="FF0000"/>
              </a:solidFill>
            </a:endParaRP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Collaboration LERMA, LATMOS, OSU </a:t>
            </a:r>
            <a:r>
              <a:rPr lang="fr-FR" sz="1200" dirty="0" err="1" smtClean="0">
                <a:solidFill>
                  <a:srgbClr val="0070C0"/>
                </a:solidFill>
              </a:rPr>
              <a:t>Pytheas</a:t>
            </a:r>
            <a:endParaRPr lang="fr-FR" sz="1200" dirty="0" smtClean="0">
              <a:solidFill>
                <a:srgbClr val="0070C0"/>
              </a:solidFill>
            </a:endParaRP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smtClean="0">
                <a:solidFill>
                  <a:srgbClr val="0070C0"/>
                </a:solidFill>
              </a:rPr>
              <a:t>Observables utilisées: </a:t>
            </a:r>
            <a:r>
              <a:rPr lang="fr-FR" sz="1200" b="1" dirty="0" smtClean="0">
                <a:solidFill>
                  <a:srgbClr val="0070C0"/>
                </a:solidFill>
              </a:rPr>
              <a:t>XCO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CO</a:t>
            </a:r>
            <a:r>
              <a:rPr lang="fr-FR" sz="12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200" b="1" dirty="0" smtClean="0">
                <a:solidFill>
                  <a:srgbClr val="0070C0"/>
                </a:solidFill>
              </a:rPr>
              <a:t>, </a:t>
            </a:r>
            <a:r>
              <a:rPr lang="fr-FR" sz="1200" b="1" dirty="0" err="1" smtClean="0">
                <a:solidFill>
                  <a:srgbClr val="0070C0"/>
                </a:solidFill>
              </a:rPr>
              <a:t>hABL</a:t>
            </a:r>
            <a:endParaRPr lang="fr-FR" sz="1200" b="1" dirty="0" smtClean="0">
              <a:solidFill>
                <a:srgbClr val="0070C0"/>
              </a:solidFill>
            </a:endParaRPr>
          </a:p>
          <a:p>
            <a:pPr marL="542925" indent="-180975">
              <a:buFont typeface="Wingdings" panose="05000000000000000000" pitchFamily="2" charset="2"/>
              <a:buChar char="§"/>
            </a:pPr>
            <a:r>
              <a:rPr lang="fr-FR" sz="1200" dirty="0" err="1" smtClean="0">
                <a:solidFill>
                  <a:srgbClr val="0070C0"/>
                </a:solidFill>
              </a:rPr>
              <a:t>Koshelev</a:t>
            </a:r>
            <a:r>
              <a:rPr lang="fr-FR" sz="1200" dirty="0" smtClean="0">
                <a:solidFill>
                  <a:srgbClr val="0070C0"/>
                </a:solidFill>
              </a:rPr>
              <a:t> et al, in </a:t>
            </a:r>
            <a:r>
              <a:rPr lang="fr-FR" sz="1200" dirty="0" err="1" smtClean="0">
                <a:solidFill>
                  <a:srgbClr val="0070C0"/>
                </a:solidFill>
              </a:rPr>
              <a:t>prep</a:t>
            </a:r>
            <a:endParaRPr lang="fr-FR" sz="12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2896"/>
            <a:ext cx="3465433" cy="284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605135" y="4544894"/>
            <a:ext cx="273630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25000"/>
                  </a:schemeClr>
                </a:solidFill>
              </a:rPr>
              <a:t>Le réseau de CO</a:t>
            </a:r>
            <a:r>
              <a:rPr lang="fr-FR" sz="1400" b="1" baseline="-25000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fr-FR" sz="1400" b="1" dirty="0" smtClean="0">
                <a:solidFill>
                  <a:schemeClr val="bg2">
                    <a:lumMod val="25000"/>
                  </a:schemeClr>
                </a:solidFill>
              </a:rPr>
              <a:t> parisien en 2017 </a:t>
            </a:r>
            <a:r>
              <a:rPr lang="fr-FR" sz="1200" b="1" dirty="0" smtClean="0">
                <a:solidFill>
                  <a:schemeClr val="bg2">
                    <a:lumMod val="25000"/>
                  </a:schemeClr>
                </a:solidFill>
              </a:rPr>
              <a:t>(EIF en construction)</a:t>
            </a:r>
          </a:p>
          <a:p>
            <a:r>
              <a:rPr lang="fr-FR" sz="1100" b="1" dirty="0" smtClean="0">
                <a:solidFill>
                  <a:schemeClr val="bg2">
                    <a:lumMod val="25000"/>
                  </a:schemeClr>
                </a:solidFill>
              </a:rPr>
              <a:t>JUS = = QUALAIR</a:t>
            </a:r>
            <a:endParaRPr lang="fr-FR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1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5336" y="214086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Merci !</a:t>
            </a:r>
            <a:endParaRPr lang="fr-FR" dirty="0"/>
          </a:p>
        </p:txBody>
      </p:sp>
      <p:grpSp>
        <p:nvGrpSpPr>
          <p:cNvPr id="29" name="Groupe 28"/>
          <p:cNvGrpSpPr/>
          <p:nvPr/>
        </p:nvGrpSpPr>
        <p:grpSpPr>
          <a:xfrm>
            <a:off x="2586388" y="1988840"/>
            <a:ext cx="4016712" cy="2846688"/>
            <a:chOff x="2455632" y="2432454"/>
            <a:chExt cx="4016712" cy="2630664"/>
          </a:xfrm>
        </p:grpSpPr>
        <p:sp>
          <p:nvSpPr>
            <p:cNvPr id="16" name="Rectangle 15"/>
            <p:cNvSpPr/>
            <p:nvPr/>
          </p:nvSpPr>
          <p:spPr>
            <a:xfrm>
              <a:off x="2455632" y="2432454"/>
              <a:ext cx="4016712" cy="26306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2527640" y="2564904"/>
              <a:ext cx="3916568" cy="1612052"/>
              <a:chOff x="2527640" y="2564904"/>
              <a:chExt cx="3916568" cy="1612052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2527640" y="2564904"/>
                <a:ext cx="3916568" cy="16120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1" name="Groupe 20"/>
              <p:cNvGrpSpPr/>
              <p:nvPr/>
            </p:nvGrpSpPr>
            <p:grpSpPr>
              <a:xfrm>
                <a:off x="2727928" y="2708920"/>
                <a:ext cx="3616393" cy="1468036"/>
                <a:chOff x="2727928" y="2708920"/>
                <a:chExt cx="3744416" cy="1468036"/>
              </a:xfrm>
            </p:grpSpPr>
            <p:grpSp>
              <p:nvGrpSpPr>
                <p:cNvPr id="20" name="Groupe 19"/>
                <p:cNvGrpSpPr/>
                <p:nvPr/>
              </p:nvGrpSpPr>
              <p:grpSpPr>
                <a:xfrm>
                  <a:off x="2727928" y="2708920"/>
                  <a:ext cx="3744416" cy="1468036"/>
                  <a:chOff x="2727928" y="2708920"/>
                  <a:chExt cx="3744416" cy="1468036"/>
                </a:xfrm>
              </p:grpSpPr>
              <p:pic>
                <p:nvPicPr>
                  <p:cNvPr id="12" name="Image 11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1967" y="2708920"/>
                    <a:ext cx="908225" cy="559746"/>
                  </a:xfrm>
                  <a:prstGeom prst="rect">
                    <a:avLst/>
                  </a:prstGeom>
                </p:spPr>
              </p:pic>
              <p:sp>
                <p:nvSpPr>
                  <p:cNvPr id="13" name="ZoneTexte 12"/>
                  <p:cNvSpPr txBox="1"/>
                  <p:nvPr/>
                </p:nvSpPr>
                <p:spPr>
                  <a:xfrm>
                    <a:off x="2727928" y="3068960"/>
                    <a:ext cx="3744416" cy="11079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6600" dirty="0" smtClean="0">
                        <a:solidFill>
                          <a:srgbClr val="0070C0"/>
                        </a:solidFill>
                      </a:rPr>
                      <a:t>O C     P I</a:t>
                    </a:r>
                  </a:p>
                </p:txBody>
              </p:sp>
            </p:grpSp>
            <p:pic>
              <p:nvPicPr>
                <p:cNvPr id="3074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8088" y="2745005"/>
                  <a:ext cx="720080" cy="10848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4" name="ZoneTexte 13"/>
            <p:cNvSpPr txBox="1"/>
            <p:nvPr/>
          </p:nvSpPr>
          <p:spPr>
            <a:xfrm>
              <a:off x="2483768" y="4077072"/>
              <a:ext cx="39885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La plateforme </a:t>
              </a:r>
            </a:p>
            <a:p>
              <a:pPr algn="ctr"/>
              <a:r>
                <a:rPr lang="fr-FR" dirty="0" smtClean="0"/>
                <a:t>d’Observation de la Composition </a:t>
              </a:r>
            </a:p>
            <a:p>
              <a:pPr algn="ctr"/>
              <a:r>
                <a:rPr lang="fr-FR" dirty="0" smtClean="0"/>
                <a:t>de l’Atmosphère Parisienne de l’IPSL</a:t>
              </a:r>
              <a:endParaRPr lang="fr-FR" dirty="0"/>
            </a:p>
          </p:txBody>
        </p:sp>
      </p:grpSp>
      <p:pic>
        <p:nvPicPr>
          <p:cNvPr id="41" name="Imag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666" y="4983855"/>
            <a:ext cx="1760801" cy="880401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84" y="620343"/>
            <a:ext cx="1760801" cy="880401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7" y="786711"/>
            <a:ext cx="1760801" cy="880401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123654"/>
            <a:ext cx="1760801" cy="88040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27784" y="6023503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petit logo pour la plateforme OCAPI?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558" y="2677614"/>
            <a:ext cx="2397962" cy="11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2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609600" y="273730"/>
            <a:ext cx="8229600" cy="409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 dirty="0" smtClean="0"/>
              <a:t>Inverse </a:t>
            </a:r>
            <a:r>
              <a:rPr lang="fr-FR" sz="2000" b="1" dirty="0" err="1" smtClean="0"/>
              <a:t>modeling</a:t>
            </a:r>
            <a:endParaRPr lang="fr-FR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2483768" y="446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/>
              <a:t>Echelle </a:t>
            </a:r>
            <a:r>
              <a:rPr lang="fr-FR" b="1" dirty="0"/>
              <a:t>urbaine : le projet </a:t>
            </a:r>
            <a:r>
              <a:rPr lang="fr-FR" b="1" dirty="0" smtClean="0"/>
              <a:t>CO</a:t>
            </a:r>
            <a:r>
              <a:rPr lang="fr-FR" b="1" baseline="-25000" dirty="0" smtClean="0"/>
              <a:t>2</a:t>
            </a:r>
            <a:r>
              <a:rPr lang="fr-FR" b="1" dirty="0" smtClean="0"/>
              <a:t>-Megaparis </a:t>
            </a:r>
            <a:endParaRPr lang="fr-F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0" y="1277913"/>
            <a:ext cx="7201308" cy="462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863080" y="61139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              CO2-MEGAPARIS / </a:t>
            </a:r>
            <a:r>
              <a:rPr lang="fr-FR" sz="1400" dirty="0" err="1" smtClean="0"/>
              <a:t>CarboCount</a:t>
            </a:r>
            <a:r>
              <a:rPr lang="fr-FR" sz="1400" dirty="0" smtClean="0"/>
              <a:t> City (G. </a:t>
            </a:r>
            <a:r>
              <a:rPr lang="fr-FR" sz="1400" dirty="0" err="1" smtClean="0"/>
              <a:t>Broquet</a:t>
            </a:r>
            <a:r>
              <a:rPr lang="fr-FR" sz="1400" dirty="0" smtClean="0"/>
              <a:t>, F.M. </a:t>
            </a:r>
            <a:r>
              <a:rPr lang="fr-FR" sz="1400" dirty="0" err="1" smtClean="0"/>
              <a:t>Bréon</a:t>
            </a:r>
            <a:r>
              <a:rPr lang="fr-FR" sz="1400" dirty="0" smtClean="0"/>
              <a:t>, F. Chevallier, F. </a:t>
            </a:r>
            <a:r>
              <a:rPr lang="fr-FR" sz="1400" dirty="0" err="1" smtClean="0"/>
              <a:t>Ciais</a:t>
            </a:r>
            <a:r>
              <a:rPr lang="fr-FR" sz="1400" dirty="0"/>
              <a:t>)</a:t>
            </a:r>
            <a:endParaRPr lang="fr-FR" sz="1400" dirty="0" smtClean="0"/>
          </a:p>
          <a:p>
            <a:endParaRPr 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6948264" y="5914732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/>
              <a:t>Staufer</a:t>
            </a:r>
            <a:r>
              <a:rPr lang="fr-FR" sz="1600" b="1" dirty="0" smtClean="0"/>
              <a:t> et al, ACP 2016</a:t>
            </a:r>
            <a:endParaRPr lang="fr-FR" sz="16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948264" y="6211669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/>
              <a:t>Bréon</a:t>
            </a:r>
            <a:r>
              <a:rPr lang="fr-FR" sz="1600" b="1" dirty="0" smtClean="0"/>
              <a:t> et al, ACP 2015</a:t>
            </a:r>
          </a:p>
          <a:p>
            <a:endParaRPr lang="fr-FR" sz="16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619672" y="89942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ECMWF- CHIMERE (2 x 2 km</a:t>
            </a:r>
            <a:r>
              <a:rPr lang="fr-FR" baseline="30000" dirty="0" smtClean="0"/>
              <a:t>2</a:t>
            </a:r>
            <a:r>
              <a:rPr lang="fr-FR" dirty="0" smtClean="0"/>
              <a:t>, 1h)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39552" y="62116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Postdoctorate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work</a:t>
            </a:r>
            <a:r>
              <a:rPr lang="fr-FR" sz="1200" b="1" dirty="0" smtClean="0"/>
              <a:t> of Vincent </a:t>
            </a:r>
            <a:r>
              <a:rPr lang="fr-FR" sz="1200" b="1" dirty="0" err="1" smtClean="0"/>
              <a:t>Puygrenier</a:t>
            </a:r>
            <a:endParaRPr lang="fr-FR" sz="1200" b="1" dirty="0" smtClean="0"/>
          </a:p>
          <a:p>
            <a:r>
              <a:rPr lang="fr-FR" sz="1200" b="1" dirty="0" err="1" smtClean="0"/>
              <a:t>Postdoctorate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work</a:t>
            </a:r>
            <a:r>
              <a:rPr lang="fr-FR" sz="1200" b="1" dirty="0" smtClean="0"/>
              <a:t> of  Johannes </a:t>
            </a:r>
            <a:r>
              <a:rPr lang="fr-FR" sz="1200" b="1" dirty="0" err="1" smtClean="0"/>
              <a:t>Staufer</a:t>
            </a:r>
            <a:endParaRPr lang="fr-FR" sz="1200" b="1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33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ZoneTexte 38"/>
          <p:cNvSpPr txBox="1"/>
          <p:nvPr/>
        </p:nvSpPr>
        <p:spPr>
          <a:xfrm>
            <a:off x="-108520" y="3717032"/>
            <a:ext cx="52311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Large </a:t>
            </a:r>
            <a:r>
              <a:rPr lang="fr-FR" sz="1600" b="1" dirty="0" err="1" smtClean="0"/>
              <a:t>uncertainties</a:t>
            </a:r>
            <a:r>
              <a:rPr lang="fr-FR" sz="1600" b="1" dirty="0" smtClean="0"/>
              <a:t> on the inventories of </a:t>
            </a:r>
            <a:r>
              <a:rPr lang="fr-FR" sz="1600" b="1" dirty="0" err="1" smtClean="0"/>
              <a:t>anthropogenic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emissions</a:t>
            </a:r>
            <a:r>
              <a:rPr lang="fr-FR" sz="1600" b="1" dirty="0" smtClean="0"/>
              <a:t> at the </a:t>
            </a:r>
            <a:r>
              <a:rPr lang="fr-FR" sz="1600" b="1" dirty="0" err="1" smtClean="0"/>
              <a:t>regional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scale</a:t>
            </a:r>
            <a:endParaRPr lang="fr-FR" sz="1600" b="1" dirty="0" smtClean="0"/>
          </a:p>
          <a:p>
            <a:pPr algn="ctr"/>
            <a:r>
              <a:rPr lang="fr-FR" sz="1600" b="1" dirty="0" smtClean="0"/>
              <a:t>+</a:t>
            </a:r>
            <a:r>
              <a:rPr lang="fr-FR" sz="1600" b="1" dirty="0"/>
              <a:t>70% CO</a:t>
            </a:r>
            <a:r>
              <a:rPr lang="fr-FR" sz="1600" b="1" baseline="-25000" dirty="0"/>
              <a:t>2</a:t>
            </a:r>
            <a:r>
              <a:rPr lang="fr-FR" sz="1600" b="1" dirty="0"/>
              <a:t> </a:t>
            </a:r>
            <a:r>
              <a:rPr lang="fr-FR" sz="1600" b="1" dirty="0" smtClean="0"/>
              <a:t>FF = zones urbanisées/industrialisées</a:t>
            </a:r>
            <a:endParaRPr lang="fr-FR" sz="1600" b="1" dirty="0"/>
          </a:p>
          <a:p>
            <a:r>
              <a:rPr lang="fr-FR" sz="1600" b="1" dirty="0" smtClean="0"/>
              <a:t> </a:t>
            </a:r>
          </a:p>
          <a:p>
            <a:endParaRPr lang="fr-FR" sz="1600" b="1" dirty="0"/>
          </a:p>
          <a:p>
            <a:endParaRPr lang="fr-FR" sz="1600" b="1" dirty="0" smtClean="0"/>
          </a:p>
          <a:p>
            <a:endParaRPr lang="fr-FR" sz="1600" b="1" dirty="0"/>
          </a:p>
          <a:p>
            <a:endParaRPr lang="fr-FR" sz="1600" b="1" dirty="0" smtClean="0"/>
          </a:p>
          <a:p>
            <a:endParaRPr lang="fr-FR" sz="1600" b="1" dirty="0"/>
          </a:p>
          <a:p>
            <a:endParaRPr lang="fr-FR" sz="1600" b="1" dirty="0" smtClean="0"/>
          </a:p>
          <a:p>
            <a:endParaRPr lang="fr-FR" sz="1600" b="1" dirty="0"/>
          </a:p>
          <a:p>
            <a:endParaRPr lang="fr-FR" sz="1600" b="1" dirty="0" smtClean="0"/>
          </a:p>
          <a:p>
            <a:endParaRPr lang="fr-FR" sz="1600" b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51520" y="-1"/>
            <a:ext cx="8784976" cy="502853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Aft>
                <a:spcPts val="600"/>
              </a:spcAft>
            </a:pPr>
            <a:r>
              <a:rPr lang="fr-FR" sz="2800" b="1" dirty="0" smtClean="0"/>
              <a:t>Scientific </a:t>
            </a:r>
            <a:r>
              <a:rPr lang="fr-FR" sz="2800" b="1" dirty="0" err="1" smtClean="0"/>
              <a:t>context</a:t>
            </a:r>
            <a:r>
              <a:rPr lang="fr-FR" sz="2800" b="1" dirty="0" smtClean="0"/>
              <a:t> and objectives</a:t>
            </a:r>
            <a:endParaRPr lang="fr-FR" sz="4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98" y="1064875"/>
            <a:ext cx="1097294" cy="77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6012160" y="297778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 smtClean="0"/>
              <a:t>Mean</a:t>
            </a:r>
            <a:r>
              <a:rPr lang="fr-FR" sz="1400" b="1" dirty="0" smtClean="0"/>
              <a:t> 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 budget 2006-2015 </a:t>
            </a:r>
          </a:p>
          <a:p>
            <a:pPr algn="ctr"/>
            <a:r>
              <a:rPr lang="fr-FR" sz="1400" b="1" i="1" dirty="0" smtClean="0"/>
              <a:t>(Le </a:t>
            </a:r>
            <a:r>
              <a:rPr lang="fr-FR" sz="1400" b="1" i="1" dirty="0" err="1" smtClean="0"/>
              <a:t>Quéré</a:t>
            </a:r>
            <a:r>
              <a:rPr lang="fr-FR" sz="1400" b="1" i="1" dirty="0" smtClean="0"/>
              <a:t> et al, 2016)</a:t>
            </a:r>
            <a:endParaRPr lang="fr-FR" sz="1400" b="1" i="1" dirty="0"/>
          </a:p>
        </p:txBody>
      </p:sp>
      <p:grpSp>
        <p:nvGrpSpPr>
          <p:cNvPr id="22" name="Groupe 21"/>
          <p:cNvGrpSpPr/>
          <p:nvPr/>
        </p:nvGrpSpPr>
        <p:grpSpPr>
          <a:xfrm>
            <a:off x="107504" y="4293095"/>
            <a:ext cx="4544334" cy="2582943"/>
            <a:chOff x="107502" y="560324"/>
            <a:chExt cx="5976664" cy="2265628"/>
          </a:xfrm>
        </p:grpSpPr>
        <p:grpSp>
          <p:nvGrpSpPr>
            <p:cNvPr id="23" name="Groupe 22"/>
            <p:cNvGrpSpPr/>
            <p:nvPr/>
          </p:nvGrpSpPr>
          <p:grpSpPr>
            <a:xfrm>
              <a:off x="107503" y="560324"/>
              <a:ext cx="5976663" cy="2220603"/>
              <a:chOff x="107503" y="560324"/>
              <a:chExt cx="5976663" cy="2220603"/>
            </a:xfrm>
          </p:grpSpPr>
          <p:pic>
            <p:nvPicPr>
              <p:cNvPr id="25" name="Picture 8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03" y="560324"/>
                <a:ext cx="5976663" cy="2220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1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4041" y="2391944"/>
                <a:ext cx="900114" cy="328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4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2" y="1561056"/>
              <a:ext cx="1184329" cy="126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e 16"/>
          <p:cNvGrpSpPr/>
          <p:nvPr/>
        </p:nvGrpSpPr>
        <p:grpSpPr>
          <a:xfrm>
            <a:off x="4932041" y="4218507"/>
            <a:ext cx="4066794" cy="2567743"/>
            <a:chOff x="5508104" y="1196751"/>
            <a:chExt cx="3528390" cy="2595631"/>
          </a:xfrm>
        </p:grpSpPr>
        <p:grpSp>
          <p:nvGrpSpPr>
            <p:cNvPr id="19" name="Groupe 18"/>
            <p:cNvGrpSpPr/>
            <p:nvPr/>
          </p:nvGrpSpPr>
          <p:grpSpPr>
            <a:xfrm>
              <a:off x="5508104" y="1196751"/>
              <a:ext cx="3528390" cy="2595631"/>
              <a:chOff x="-380772" y="3159462"/>
              <a:chExt cx="3158922" cy="1605935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80772" y="3159462"/>
                <a:ext cx="2965520" cy="14256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1" name="ZoneTexte 20"/>
              <p:cNvSpPr txBox="1"/>
              <p:nvPr/>
            </p:nvSpPr>
            <p:spPr>
              <a:xfrm>
                <a:off x="735930" y="4572905"/>
                <a:ext cx="2042220" cy="19249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400" b="1" i="1" dirty="0" smtClean="0"/>
                  <a:t>                </a:t>
                </a:r>
                <a:r>
                  <a:rPr lang="fr-FR" sz="1400" b="1" i="1" dirty="0" err="1" smtClean="0"/>
                  <a:t>Peylin</a:t>
                </a:r>
                <a:r>
                  <a:rPr lang="fr-FR" sz="1400" b="1" i="1" dirty="0" smtClean="0"/>
                  <a:t> et al, 2001, 2013 </a:t>
                </a:r>
                <a:endParaRPr lang="fr-FR" sz="1400" b="1" i="1" dirty="0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7740352" y="2505862"/>
              <a:ext cx="936104" cy="3470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4932040" y="3708321"/>
            <a:ext cx="4354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Large </a:t>
            </a:r>
            <a:r>
              <a:rPr lang="fr-FR" sz="1600" b="1" dirty="0" err="1" smtClean="0"/>
              <a:t>uncertainties</a:t>
            </a:r>
            <a:r>
              <a:rPr lang="fr-FR" sz="1600" b="1" dirty="0" smtClean="0"/>
              <a:t> on the </a:t>
            </a:r>
            <a:r>
              <a:rPr lang="fr-FR" sz="1600" b="1" dirty="0" err="1" smtClean="0"/>
              <a:t>carbon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sinks</a:t>
            </a:r>
            <a:r>
              <a:rPr lang="fr-FR" sz="1600" b="1" dirty="0" smtClean="0"/>
              <a:t> </a:t>
            </a:r>
          </a:p>
          <a:p>
            <a:pPr algn="ctr"/>
            <a:r>
              <a:rPr lang="fr-FR" sz="1600" b="1" dirty="0" smtClean="0"/>
              <a:t>at the </a:t>
            </a:r>
            <a:r>
              <a:rPr lang="fr-FR" sz="1600" b="1" dirty="0" err="1" smtClean="0"/>
              <a:t>regional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scale</a:t>
            </a:r>
            <a:endParaRPr lang="fr-FR" sz="1600" b="1" dirty="0"/>
          </a:p>
        </p:txBody>
      </p:sp>
      <p:cxnSp>
        <p:nvCxnSpPr>
          <p:cNvPr id="31" name="Connecteur droit 30"/>
          <p:cNvCxnSpPr>
            <a:endCxn id="3075" idx="1"/>
          </p:cNvCxnSpPr>
          <p:nvPr/>
        </p:nvCxnSpPr>
        <p:spPr>
          <a:xfrm flipV="1">
            <a:off x="4742367" y="1452498"/>
            <a:ext cx="918931" cy="24831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925311" y="1853208"/>
            <a:ext cx="916483" cy="454363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732240" y="980728"/>
            <a:ext cx="1260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25% ± 5%</a:t>
            </a:r>
            <a:endParaRPr lang="fr-FR" dirty="0"/>
          </a:p>
        </p:txBody>
      </p:sp>
      <p:sp>
        <p:nvSpPr>
          <p:cNvPr id="37" name="Rectangle 36"/>
          <p:cNvSpPr/>
          <p:nvPr/>
        </p:nvSpPr>
        <p:spPr>
          <a:xfrm>
            <a:off x="6660232" y="1979548"/>
            <a:ext cx="1260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30% ± 8%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59832" y="2910466"/>
            <a:ext cx="990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3333FF"/>
                </a:solidFill>
              </a:rPr>
              <a:t>45% </a:t>
            </a:r>
            <a:r>
              <a:rPr lang="fr-FR" sz="1600" b="1" dirty="0">
                <a:solidFill>
                  <a:srgbClr val="3333FF"/>
                </a:solidFill>
              </a:rPr>
              <a:t>± </a:t>
            </a:r>
            <a:r>
              <a:rPr lang="fr-FR" sz="1600" b="1" dirty="0" smtClean="0">
                <a:solidFill>
                  <a:srgbClr val="3333FF"/>
                </a:solidFill>
              </a:rPr>
              <a:t>1%</a:t>
            </a:r>
            <a:endParaRPr lang="fr-FR" sz="1600" b="1" dirty="0">
              <a:solidFill>
                <a:srgbClr val="3333FF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115616" y="1089233"/>
            <a:ext cx="1637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FF: 91,3% ± 4,5%</a:t>
            </a:r>
          </a:p>
          <a:p>
            <a:r>
              <a:rPr lang="fr-FR" sz="1400" b="1" dirty="0" smtClean="0"/>
              <a:t>BB:  9,7% ± 4,8%</a:t>
            </a:r>
            <a:endParaRPr lang="fr-FR" sz="1400" b="1" dirty="0"/>
          </a:p>
        </p:txBody>
      </p:sp>
      <p:grpSp>
        <p:nvGrpSpPr>
          <p:cNvPr id="3" name="Groupe 2"/>
          <p:cNvGrpSpPr/>
          <p:nvPr/>
        </p:nvGrpSpPr>
        <p:grpSpPr>
          <a:xfrm>
            <a:off x="395536" y="1004350"/>
            <a:ext cx="5128648" cy="2464582"/>
            <a:chOff x="298096" y="892410"/>
            <a:chExt cx="5451465" cy="2618220"/>
          </a:xfrm>
        </p:grpSpPr>
        <p:grpSp>
          <p:nvGrpSpPr>
            <p:cNvPr id="27" name="Groupe 26"/>
            <p:cNvGrpSpPr/>
            <p:nvPr/>
          </p:nvGrpSpPr>
          <p:grpSpPr>
            <a:xfrm>
              <a:off x="298096" y="892410"/>
              <a:ext cx="4752528" cy="2618220"/>
              <a:chOff x="179513" y="1196752"/>
              <a:chExt cx="4752528" cy="2618220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513" y="1196752"/>
                <a:ext cx="4752528" cy="2618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ZoneTexte 8"/>
              <p:cNvSpPr txBox="1"/>
              <p:nvPr/>
            </p:nvSpPr>
            <p:spPr>
              <a:xfrm>
                <a:off x="4146681" y="1844824"/>
                <a:ext cx="7133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>
                    <a:solidFill>
                      <a:srgbClr val="FF0000"/>
                    </a:solidFill>
                  </a:rPr>
                  <a:t>Sinks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4" name="Connecteur droit avec flèche 13"/>
              <p:cNvCxnSpPr/>
              <p:nvPr/>
            </p:nvCxnSpPr>
            <p:spPr>
              <a:xfrm>
                <a:off x="4067944" y="1700808"/>
                <a:ext cx="0" cy="805054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ZoneTexte 1"/>
            <p:cNvSpPr txBox="1"/>
            <p:nvPr/>
          </p:nvSpPr>
          <p:spPr>
            <a:xfrm>
              <a:off x="4067944" y="2276872"/>
              <a:ext cx="1681617" cy="6873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b="1" dirty="0" err="1" smtClean="0"/>
                <a:t>Increase</a:t>
              </a:r>
              <a:r>
                <a:rPr lang="fr-FR" sz="1400" b="1" dirty="0" smtClean="0"/>
                <a:t> of </a:t>
              </a:r>
              <a:r>
                <a:rPr lang="fr-FR" sz="1400" b="1" dirty="0" err="1" smtClean="0"/>
                <a:t>atmospheric</a:t>
              </a:r>
              <a:r>
                <a:rPr lang="fr-FR" sz="1400" b="1" dirty="0" smtClean="0"/>
                <a:t> CO</a:t>
              </a:r>
              <a:r>
                <a:rPr lang="fr-FR" sz="1400" b="1" baseline="-25000" dirty="0" smtClean="0"/>
                <a:t>2</a:t>
              </a:r>
            </a:p>
            <a:p>
              <a:endParaRPr lang="fr-FR" sz="1600" b="1" baseline="-25000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179512" y="365175"/>
            <a:ext cx="877050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err="1" smtClean="0"/>
              <a:t>Understanding</a:t>
            </a:r>
            <a:r>
              <a:rPr lang="fr-FR" b="1" dirty="0" smtClean="0"/>
              <a:t> the </a:t>
            </a:r>
            <a:r>
              <a:rPr lang="fr-FR" b="1" dirty="0" err="1" smtClean="0"/>
              <a:t>carbon</a:t>
            </a:r>
            <a:r>
              <a:rPr lang="fr-FR" b="1" dirty="0" smtClean="0"/>
              <a:t> cycle at the </a:t>
            </a:r>
            <a:r>
              <a:rPr lang="fr-FR" b="1" dirty="0" err="1" smtClean="0"/>
              <a:t>Anthropocene</a:t>
            </a:r>
            <a:r>
              <a:rPr lang="fr-FR" b="1" dirty="0" smtClean="0"/>
              <a:t> </a:t>
            </a:r>
            <a:r>
              <a:rPr lang="fr-FR" b="1" dirty="0" err="1" smtClean="0"/>
              <a:t>era</a:t>
            </a:r>
            <a:r>
              <a:rPr lang="fr-FR" b="1" dirty="0" smtClean="0"/>
              <a:t> : </a:t>
            </a:r>
          </a:p>
          <a:p>
            <a:pPr algn="ctr"/>
            <a:r>
              <a:rPr lang="fr-FR" sz="1600" b="1" dirty="0" err="1" smtClean="0"/>
              <a:t>Regional</a:t>
            </a:r>
            <a:r>
              <a:rPr lang="fr-FR" sz="1600" b="1" dirty="0" smtClean="0"/>
              <a:t> sources and </a:t>
            </a:r>
            <a:r>
              <a:rPr lang="fr-FR" sz="1600" b="1" dirty="0" err="1" smtClean="0"/>
              <a:t>sinks</a:t>
            </a:r>
            <a:r>
              <a:rPr lang="fr-FR" sz="1600" b="1" dirty="0" smtClean="0"/>
              <a:t>, impacts on </a:t>
            </a:r>
            <a:r>
              <a:rPr lang="fr-FR" sz="1600" b="1" dirty="0" err="1" smtClean="0"/>
              <a:t>ecosystems</a:t>
            </a:r>
            <a:r>
              <a:rPr lang="fr-FR" sz="1600" b="1" dirty="0" smtClean="0"/>
              <a:t> and </a:t>
            </a:r>
            <a:r>
              <a:rPr lang="fr-FR" sz="1600" b="1" dirty="0" err="1" smtClean="0"/>
              <a:t>helping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policy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makers</a:t>
            </a:r>
            <a:r>
              <a:rPr lang="fr-FR" sz="1600" b="1" dirty="0" smtClean="0"/>
              <a:t> for </a:t>
            </a:r>
            <a:r>
              <a:rPr lang="fr-FR" sz="1600" b="1" dirty="0" err="1" smtClean="0"/>
              <a:t>emissions</a:t>
            </a:r>
            <a:r>
              <a:rPr lang="fr-FR" sz="1600" b="1" dirty="0" smtClean="0"/>
              <a:t> mitigation</a:t>
            </a:r>
            <a:endParaRPr lang="fr-FR" sz="16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7057593" y="1218818"/>
            <a:ext cx="2410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i="1" dirty="0" smtClean="0">
                <a:solidFill>
                  <a:srgbClr val="00B0F0"/>
                </a:solidFill>
              </a:rPr>
              <a:t>Acidification</a:t>
            </a:r>
          </a:p>
          <a:p>
            <a:r>
              <a:rPr lang="fr-FR" sz="1500" b="1" i="1" dirty="0" err="1" smtClean="0">
                <a:solidFill>
                  <a:srgbClr val="00B0F0"/>
                </a:solidFill>
              </a:rPr>
              <a:t>Species</a:t>
            </a:r>
            <a:r>
              <a:rPr lang="fr-FR" sz="1500" b="1" i="1" dirty="0" smtClean="0">
                <a:solidFill>
                  <a:srgbClr val="00B0F0"/>
                </a:solidFill>
              </a:rPr>
              <a:t> </a:t>
            </a:r>
            <a:r>
              <a:rPr lang="fr-FR" sz="1500" b="1" i="1" dirty="0" err="1" smtClean="0">
                <a:solidFill>
                  <a:srgbClr val="00B0F0"/>
                </a:solidFill>
              </a:rPr>
              <a:t>endangering</a:t>
            </a:r>
            <a:endParaRPr lang="fr-FR" sz="1500" b="1" i="1" dirty="0">
              <a:solidFill>
                <a:srgbClr val="00B0F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821420" y="2226930"/>
            <a:ext cx="27191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i="1" dirty="0" smtClean="0">
                <a:solidFill>
                  <a:srgbClr val="00B0F0"/>
                </a:solidFill>
              </a:rPr>
              <a:t>     </a:t>
            </a:r>
            <a:r>
              <a:rPr lang="fr-FR" sz="1500" b="1" i="1" dirty="0" err="1" smtClean="0">
                <a:solidFill>
                  <a:srgbClr val="00B0F0"/>
                </a:solidFill>
              </a:rPr>
              <a:t>Fertilization</a:t>
            </a:r>
            <a:endParaRPr lang="fr-FR" sz="1500" b="1" i="1" dirty="0" smtClean="0">
              <a:solidFill>
                <a:srgbClr val="00B0F0"/>
              </a:solidFill>
            </a:endParaRPr>
          </a:p>
          <a:p>
            <a:r>
              <a:rPr lang="fr-FR" sz="1500" b="1" i="1" dirty="0">
                <a:solidFill>
                  <a:srgbClr val="00B0F0"/>
                </a:solidFill>
              </a:rPr>
              <a:t> </a:t>
            </a:r>
            <a:r>
              <a:rPr lang="fr-FR" sz="1500" b="1" i="1" dirty="0" smtClean="0">
                <a:solidFill>
                  <a:srgbClr val="00B0F0"/>
                </a:solidFill>
              </a:rPr>
              <a:t>    T </a:t>
            </a:r>
            <a:r>
              <a:rPr lang="fr-FR" sz="1500" b="1" i="1" dirty="0" err="1" smtClean="0">
                <a:solidFill>
                  <a:srgbClr val="00B0F0"/>
                </a:solidFill>
              </a:rPr>
              <a:t>increase</a:t>
            </a:r>
            <a:r>
              <a:rPr lang="fr-FR" sz="1500" b="1" i="1" dirty="0" smtClean="0">
                <a:solidFill>
                  <a:srgbClr val="00B0F0"/>
                </a:solidFill>
              </a:rPr>
              <a:t> / </a:t>
            </a:r>
            <a:r>
              <a:rPr lang="fr-FR" sz="1500" b="1" i="1" dirty="0" err="1" smtClean="0">
                <a:solidFill>
                  <a:srgbClr val="00B0F0"/>
                </a:solidFill>
              </a:rPr>
              <a:t>hydric</a:t>
            </a:r>
            <a:r>
              <a:rPr lang="fr-FR" sz="1500" b="1" i="1" dirty="0" smtClean="0">
                <a:solidFill>
                  <a:srgbClr val="00B0F0"/>
                </a:solidFill>
              </a:rPr>
              <a:t> stress</a:t>
            </a:r>
            <a:endParaRPr lang="fr-FR" sz="1500" b="1" i="1" dirty="0">
              <a:solidFill>
                <a:srgbClr val="00B0F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44475"/>
            <a:ext cx="1106471" cy="73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276872"/>
            <a:ext cx="219777" cy="21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80303" y="1268760"/>
            <a:ext cx="211977" cy="226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97148" y="1484784"/>
            <a:ext cx="195132" cy="20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7044" y="2492896"/>
            <a:ext cx="225236" cy="24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2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COCCON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2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Publications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34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54198" y="4888734"/>
            <a:ext cx="291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err="1" smtClean="0"/>
              <a:t>Ammoura</a:t>
            </a:r>
            <a:r>
              <a:rPr lang="fr-FR" sz="1400" b="1" i="1" dirty="0" smtClean="0"/>
              <a:t> et al, ACP 2016</a:t>
            </a:r>
            <a:endParaRPr lang="fr-FR" sz="1400" b="1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9986" y="812563"/>
            <a:ext cx="8919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 smtClean="0"/>
              <a:t>Collaboration + V. Gros, B. </a:t>
            </a:r>
            <a:r>
              <a:rPr lang="fr-FR" sz="1200" b="1" i="1" dirty="0" err="1" smtClean="0"/>
              <a:t>Bonsang</a:t>
            </a:r>
            <a:r>
              <a:rPr lang="fr-FR" sz="1200" b="1" i="1" dirty="0" smtClean="0"/>
              <a:t> et la CE team , F. Chevallier, F. Vogel  (</a:t>
            </a:r>
            <a:r>
              <a:rPr lang="fr-FR" sz="1200" b="1" i="1" dirty="0" err="1" smtClean="0"/>
              <a:t>SatInv</a:t>
            </a:r>
            <a:r>
              <a:rPr lang="fr-FR" sz="1200" b="1" i="1" dirty="0" smtClean="0"/>
              <a:t>), Y. Té, F. </a:t>
            </a:r>
            <a:r>
              <a:rPr lang="fr-FR" sz="1200" b="1" i="1" dirty="0" err="1" smtClean="0"/>
              <a:t>Ravetta</a:t>
            </a:r>
            <a:r>
              <a:rPr lang="fr-FR" sz="1200" b="1" i="1" dirty="0" smtClean="0"/>
              <a:t> (QUALAIR), M. Delmotte et al (ICOS-Fr)</a:t>
            </a:r>
            <a:endParaRPr lang="fr-FR" sz="1200" b="1" i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628800"/>
            <a:ext cx="122104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D:\PHOTOS_03042015\Camera1\20150402_1248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497" y="1586928"/>
            <a:ext cx="1215175" cy="10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776515" y="6434519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22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67498" y="1268760"/>
            <a:ext cx="27446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/>
              <a:t>PhD </a:t>
            </a:r>
            <a:r>
              <a:rPr lang="fr-FR" sz="1600" b="1" dirty="0" err="1" smtClean="0"/>
              <a:t>work</a:t>
            </a:r>
            <a:r>
              <a:rPr lang="fr-FR" sz="1600" b="1" dirty="0" smtClean="0"/>
              <a:t> of </a:t>
            </a:r>
            <a:r>
              <a:rPr lang="fr-FR" sz="1600" b="1" dirty="0"/>
              <a:t>Lamia </a:t>
            </a:r>
            <a:r>
              <a:rPr lang="fr-FR" sz="1600" b="1" dirty="0" err="1"/>
              <a:t>Ammoura</a:t>
            </a:r>
            <a:r>
              <a:rPr lang="fr-FR" sz="1600" b="1" dirty="0"/>
              <a:t>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27585" y="488285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aseline="30000" dirty="0" smtClean="0">
                <a:solidFill>
                  <a:srgbClr val="FF0000"/>
                </a:solidFill>
              </a:rPr>
              <a:t>        </a:t>
            </a:r>
            <a:r>
              <a:rPr lang="fr-FR" sz="1400" b="1" i="1" dirty="0" smtClean="0">
                <a:solidFill>
                  <a:srgbClr val="FF0000"/>
                </a:solidFill>
              </a:rPr>
              <a:t>Jussieu </a:t>
            </a:r>
            <a:r>
              <a:rPr lang="fr-FR" sz="1400" b="1" i="1" dirty="0" err="1" smtClean="0">
                <a:solidFill>
                  <a:srgbClr val="FF0000"/>
                </a:solidFill>
              </a:rPr>
              <a:t>Fall</a:t>
            </a:r>
            <a:r>
              <a:rPr lang="fr-FR" sz="1400" b="1" i="1" dirty="0" smtClean="0">
                <a:solidFill>
                  <a:srgbClr val="FF0000"/>
                </a:solidFill>
              </a:rPr>
              <a:t> 2013 </a:t>
            </a:r>
            <a:r>
              <a:rPr lang="fr-FR" sz="1400" b="1" i="1" dirty="0" err="1" smtClean="0">
                <a:solidFill>
                  <a:srgbClr val="FF0000"/>
                </a:solidFill>
              </a:rPr>
              <a:t>campaign</a:t>
            </a:r>
            <a:r>
              <a:rPr lang="fr-FR" sz="1400" b="1" i="1" dirty="0" smtClean="0">
                <a:solidFill>
                  <a:srgbClr val="FF0000"/>
                </a:solidFill>
              </a:rPr>
              <a:t> (Multi-CO</a:t>
            </a:r>
            <a:r>
              <a:rPr lang="fr-FR" sz="1400" b="1" i="1" baseline="-25000" dirty="0" smtClean="0">
                <a:solidFill>
                  <a:srgbClr val="FF0000"/>
                </a:solidFill>
              </a:rPr>
              <a:t>2</a:t>
            </a:r>
            <a:r>
              <a:rPr lang="fr-FR" sz="1400" b="1" i="1" dirty="0" smtClean="0">
                <a:solidFill>
                  <a:srgbClr val="FF0000"/>
                </a:solidFill>
              </a:rPr>
              <a:t>, PI)</a:t>
            </a:r>
            <a:endParaRPr lang="fr-FR" sz="1100" b="1" i="1" dirty="0">
              <a:solidFill>
                <a:srgbClr val="FF0000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1331640" y="1556792"/>
            <a:ext cx="6480720" cy="3485831"/>
            <a:chOff x="1465019" y="1798720"/>
            <a:chExt cx="6718018" cy="3761723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019" y="1798720"/>
              <a:ext cx="6718018" cy="368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Connecteur droit avec flèche 16"/>
            <p:cNvCxnSpPr/>
            <p:nvPr/>
          </p:nvCxnSpPr>
          <p:spPr>
            <a:xfrm flipV="1">
              <a:off x="3635896" y="5347669"/>
              <a:ext cx="0" cy="2127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 flipV="1">
              <a:off x="5868144" y="5347669"/>
              <a:ext cx="0" cy="2127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429730" y="116632"/>
            <a:ext cx="84803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ctr"/>
            <a:r>
              <a:rPr lang="fr-FR" sz="1600" b="1" dirty="0" err="1" smtClean="0"/>
              <a:t>Characterizing</a:t>
            </a:r>
            <a:r>
              <a:rPr lang="fr-FR" sz="1600" b="1" dirty="0" smtClean="0"/>
              <a:t> </a:t>
            </a:r>
            <a:r>
              <a:rPr lang="fr-FR" sz="1600" b="1" dirty="0"/>
              <a:t>the </a:t>
            </a:r>
            <a:r>
              <a:rPr lang="fr-FR" sz="1600" b="1" dirty="0" err="1"/>
              <a:t>atmospheric</a:t>
            </a:r>
            <a:r>
              <a:rPr lang="fr-FR" sz="1600" b="1" dirty="0"/>
              <a:t> </a:t>
            </a:r>
            <a:r>
              <a:rPr lang="fr-FR" sz="1600" b="1" dirty="0" smtClean="0"/>
              <a:t>CO</a:t>
            </a:r>
            <a:r>
              <a:rPr lang="fr-FR" sz="1600" b="1" baseline="-25000" dirty="0" smtClean="0"/>
              <a:t>2</a:t>
            </a:r>
            <a:r>
              <a:rPr lang="fr-FR" sz="1600" b="1" dirty="0" smtClean="0"/>
              <a:t>-COV </a:t>
            </a:r>
            <a:r>
              <a:rPr lang="fr-FR" sz="1600" b="1" dirty="0"/>
              <a:t>ratios </a:t>
            </a:r>
            <a:r>
              <a:rPr lang="fr-FR" sz="1600" b="1" u="sng" dirty="0"/>
              <a:t>in the Paris open </a:t>
            </a:r>
            <a:r>
              <a:rPr lang="fr-FR" sz="1600" b="1" u="sng" dirty="0" err="1"/>
              <a:t>atmosphere</a:t>
            </a:r>
            <a:endParaRPr lang="fr-FR" sz="1600" b="1" u="sng" dirty="0"/>
          </a:p>
        </p:txBody>
      </p:sp>
      <p:sp>
        <p:nvSpPr>
          <p:cNvPr id="21" name="Espace réservé du pied de page 44"/>
          <p:cNvSpPr>
            <a:spLocks noGrp="1"/>
          </p:cNvSpPr>
          <p:nvPr>
            <p:ph type="ftr" sz="quarter" idx="11"/>
          </p:nvPr>
        </p:nvSpPr>
        <p:spPr>
          <a:xfrm>
            <a:off x="3291112" y="6542767"/>
            <a:ext cx="2895600" cy="365125"/>
          </a:xfrm>
        </p:spPr>
        <p:txBody>
          <a:bodyPr/>
          <a:lstStyle/>
          <a:p>
            <a:r>
              <a:rPr lang="fr-FR" dirty="0" smtClean="0"/>
              <a:t>Irène </a:t>
            </a:r>
            <a:r>
              <a:rPr lang="fr-FR" dirty="0" err="1" smtClean="0"/>
              <a:t>Xueref</a:t>
            </a:r>
            <a:r>
              <a:rPr lang="fr-FR" dirty="0" smtClean="0"/>
              <a:t>-Remy - HDR - 22 </a:t>
            </a:r>
            <a:r>
              <a:rPr lang="fr-FR" dirty="0" err="1" smtClean="0"/>
              <a:t>June</a:t>
            </a:r>
            <a:r>
              <a:rPr lang="fr-FR" dirty="0" smtClean="0"/>
              <a:t> 2017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07504" y="5229200"/>
            <a:ext cx="8903826" cy="13106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fr-FR" sz="1600" b="1" dirty="0" smtClean="0"/>
              <a:t>Main </a:t>
            </a:r>
            <a:r>
              <a:rPr lang="fr-FR" sz="1600" b="1" dirty="0" err="1" smtClean="0"/>
              <a:t>results</a:t>
            </a:r>
            <a:r>
              <a:rPr lang="fr-FR" sz="1600" b="1" dirty="0" smtClean="0"/>
              <a:t> (extra-slide </a:t>
            </a:r>
            <a:r>
              <a:rPr lang="fr-FR" sz="1600" b="1" dirty="0" err="1" smtClean="0"/>
              <a:t>available</a:t>
            </a:r>
            <a:r>
              <a:rPr lang="fr-FR" sz="1600" b="1" dirty="0" smtClean="0"/>
              <a:t>) :</a:t>
            </a:r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q"/>
            </a:pPr>
            <a:r>
              <a:rPr lang="fr-FR" sz="1400" dirty="0" err="1" smtClean="0"/>
              <a:t>Remarkably</a:t>
            </a:r>
            <a:r>
              <a:rPr lang="fr-FR" sz="1400" dirty="0" smtClean="0"/>
              <a:t>, </a:t>
            </a:r>
            <a:r>
              <a:rPr lang="fr-FR" sz="1400" dirty="0" err="1" smtClean="0"/>
              <a:t>very</a:t>
            </a:r>
            <a:r>
              <a:rPr lang="fr-FR" sz="1400" dirty="0" smtClean="0"/>
              <a:t> stable </a:t>
            </a:r>
            <a:r>
              <a:rPr lang="fr-FR" sz="1400" dirty="0" smtClean="0">
                <a:latin typeface="Symbol" panose="05050102010706020507" pitchFamily="18" charset="2"/>
              </a:rPr>
              <a:t>D</a:t>
            </a:r>
            <a:r>
              <a:rPr lang="fr-FR" sz="1400" dirty="0" smtClean="0"/>
              <a:t>VOC/</a:t>
            </a:r>
            <a:r>
              <a:rPr lang="fr-FR" sz="1400" dirty="0" smtClean="0">
                <a:latin typeface="Symbol" panose="05050102010706020507" pitchFamily="18" charset="2"/>
              </a:rPr>
              <a:t>D</a:t>
            </a:r>
            <a:r>
              <a:rPr lang="fr-FR" sz="1400" dirty="0" smtClean="0"/>
              <a:t>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 ratios at </a:t>
            </a:r>
            <a:r>
              <a:rPr lang="fr-FR" sz="1400" dirty="0" err="1" smtClean="0"/>
              <a:t>low</a:t>
            </a:r>
            <a:r>
              <a:rPr lang="fr-FR" sz="1400" dirty="0" smtClean="0"/>
              <a:t> speed </a:t>
            </a:r>
            <a:r>
              <a:rPr lang="fr-FR" sz="1400" dirty="0" err="1" smtClean="0"/>
              <a:t>turning</a:t>
            </a:r>
            <a:r>
              <a:rPr lang="fr-FR" sz="1400" dirty="0" smtClean="0"/>
              <a:t> </a:t>
            </a:r>
            <a:r>
              <a:rPr lang="fr-FR" sz="1400" dirty="0" err="1" smtClean="0"/>
              <a:t>winds</a:t>
            </a:r>
            <a:r>
              <a:rPr lang="fr-FR" sz="1400" dirty="0" smtClean="0"/>
              <a:t> =&gt; </a:t>
            </a:r>
            <a:r>
              <a:rPr lang="fr-FR" sz="1400" b="1" dirty="0" err="1" smtClean="0"/>
              <a:t>atmospheric</a:t>
            </a:r>
            <a:r>
              <a:rPr lang="fr-FR" sz="1400" b="1" dirty="0" smtClean="0"/>
              <a:t> </a:t>
            </a:r>
            <a:r>
              <a:rPr lang="fr-FR" sz="1400" b="1" u="sng" dirty="0" smtClean="0"/>
              <a:t>signatures of Paris </a:t>
            </a:r>
            <a:r>
              <a:rPr lang="fr-FR" sz="1400" b="1" u="sng" dirty="0" err="1" smtClean="0"/>
              <a:t>emissions</a:t>
            </a:r>
            <a:endParaRPr lang="fr-FR" sz="1400" b="1" u="sng" dirty="0" smtClean="0"/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q"/>
            </a:pPr>
            <a:r>
              <a:rPr lang="fr-FR" sz="1400" dirty="0" smtClean="0"/>
              <a:t>Identification of </a:t>
            </a:r>
            <a:r>
              <a:rPr lang="fr-FR" sz="1400" dirty="0" err="1" smtClean="0"/>
              <a:t>several</a:t>
            </a:r>
            <a:r>
              <a:rPr lang="fr-FR" sz="1400" dirty="0" smtClean="0"/>
              <a:t> </a:t>
            </a:r>
            <a:r>
              <a:rPr lang="fr-FR" sz="1400" dirty="0" err="1" smtClean="0"/>
              <a:t>VOCs</a:t>
            </a:r>
            <a:r>
              <a:rPr lang="fr-FR" sz="1400" dirty="0" smtClean="0"/>
              <a:t> </a:t>
            </a:r>
            <a:r>
              <a:rPr lang="fr-FR" sz="1400" dirty="0" err="1" smtClean="0"/>
              <a:t>from</a:t>
            </a:r>
            <a:r>
              <a:rPr lang="fr-FR" sz="1400" dirty="0" smtClean="0"/>
              <a:t> </a:t>
            </a:r>
            <a:r>
              <a:rPr lang="fr-FR" sz="1400" dirty="0" err="1" smtClean="0"/>
              <a:t>superimposed</a:t>
            </a:r>
            <a:r>
              <a:rPr lang="fr-FR" sz="1400" dirty="0" smtClean="0"/>
              <a:t> combustion sources =&gt; </a:t>
            </a:r>
            <a:r>
              <a:rPr lang="fr-FR" sz="1400" dirty="0" err="1" smtClean="0"/>
              <a:t>need</a:t>
            </a:r>
            <a:r>
              <a:rPr lang="fr-FR" sz="1400" dirty="0" smtClean="0"/>
              <a:t> more </a:t>
            </a:r>
            <a:r>
              <a:rPr lang="fr-FR" sz="1400" dirty="0" err="1" smtClean="0"/>
              <a:t>work</a:t>
            </a:r>
            <a:r>
              <a:rPr lang="fr-FR" sz="1400" dirty="0" smtClean="0"/>
              <a:t> on VOC </a:t>
            </a:r>
            <a:r>
              <a:rPr lang="fr-FR" sz="1400" dirty="0" err="1" smtClean="0"/>
              <a:t>analysis</a:t>
            </a:r>
            <a:r>
              <a:rPr lang="fr-FR" sz="1400" dirty="0" smtClean="0"/>
              <a:t> (PMF…)</a:t>
            </a:r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Symbol" panose="05050102010706020507" pitchFamily="18" charset="2"/>
              </a:rPr>
              <a:t>D</a:t>
            </a:r>
            <a:r>
              <a:rPr lang="fr-FR" sz="1400" dirty="0" smtClean="0"/>
              <a:t>CO/</a:t>
            </a:r>
            <a:r>
              <a:rPr lang="fr-FR" sz="1400" dirty="0" smtClean="0">
                <a:latin typeface="Symbol" panose="05050102010706020507" pitchFamily="18" charset="2"/>
              </a:rPr>
              <a:t>D</a:t>
            </a:r>
            <a:r>
              <a:rPr lang="fr-FR" sz="1400" dirty="0" smtClean="0"/>
              <a:t>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 ratio </a:t>
            </a:r>
            <a:r>
              <a:rPr lang="fr-FR" sz="1400" dirty="0" err="1" smtClean="0"/>
              <a:t>seasonal</a:t>
            </a:r>
            <a:r>
              <a:rPr lang="fr-FR" sz="1400" dirty="0" smtClean="0"/>
              <a:t> cycle in </a:t>
            </a:r>
            <a:r>
              <a:rPr lang="fr-FR" sz="1400" dirty="0" err="1" smtClean="0"/>
              <a:t>disagreement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AIRPARIF </a:t>
            </a:r>
            <a:r>
              <a:rPr lang="fr-FR" sz="1400" dirty="0" err="1" smtClean="0"/>
              <a:t>inventory</a:t>
            </a:r>
            <a:r>
              <a:rPr lang="fr-FR" sz="1400" dirty="0" smtClean="0"/>
              <a:t>: </a:t>
            </a:r>
            <a:endParaRPr lang="fr-FR" sz="1400" dirty="0"/>
          </a:p>
          <a:p>
            <a:pPr>
              <a:lnSpc>
                <a:spcPts val="1900"/>
              </a:lnSpc>
            </a:pPr>
            <a:r>
              <a:rPr lang="fr-FR" sz="1400" dirty="0"/>
              <a:t> </a:t>
            </a:r>
            <a:r>
              <a:rPr lang="fr-FR" sz="1400" dirty="0" smtClean="0"/>
              <a:t>          </a:t>
            </a:r>
            <a:r>
              <a:rPr lang="fr-FR" sz="1400" i="1" dirty="0" err="1" smtClean="0"/>
              <a:t>Wrong</a:t>
            </a:r>
            <a:r>
              <a:rPr lang="fr-FR" sz="1400" i="1" dirty="0" smtClean="0"/>
              <a:t> ratio for </a:t>
            </a:r>
            <a:r>
              <a:rPr lang="fr-FR" sz="1400" i="1" dirty="0" err="1" smtClean="0"/>
              <a:t>heating</a:t>
            </a:r>
            <a:r>
              <a:rPr lang="fr-FR" sz="1400" i="1" dirty="0" smtClean="0"/>
              <a:t>? </a:t>
            </a:r>
            <a:r>
              <a:rPr lang="fr-FR" sz="1400" i="1" dirty="0" err="1" smtClean="0"/>
              <a:t>Unknown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wood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burning</a:t>
            </a:r>
            <a:r>
              <a:rPr lang="fr-FR" sz="1400" i="1" dirty="0" smtClean="0"/>
              <a:t> CO</a:t>
            </a:r>
            <a:r>
              <a:rPr lang="fr-FR" sz="1400" i="1" baseline="-25000" dirty="0" smtClean="0"/>
              <a:t>2</a:t>
            </a:r>
            <a:r>
              <a:rPr lang="fr-FR" sz="1400" i="1" dirty="0" smtClean="0"/>
              <a:t> source in Paris ? </a:t>
            </a:r>
            <a:r>
              <a:rPr lang="fr-FR" sz="1400" i="1" dirty="0" err="1"/>
              <a:t>Wrong</a:t>
            </a:r>
            <a:r>
              <a:rPr lang="fr-FR" sz="1400" i="1" dirty="0"/>
              <a:t> </a:t>
            </a:r>
            <a:r>
              <a:rPr lang="fr-FR" sz="1400" i="1" dirty="0" err="1"/>
              <a:t>airmass</a:t>
            </a:r>
            <a:r>
              <a:rPr lang="fr-FR" sz="1400" i="1" dirty="0"/>
              <a:t> </a:t>
            </a:r>
            <a:r>
              <a:rPr lang="fr-FR" sz="1400" i="1" dirty="0" err="1" smtClean="0"/>
              <a:t>footprint</a:t>
            </a:r>
            <a:r>
              <a:rPr lang="fr-FR" sz="1400" i="1" dirty="0" smtClean="0"/>
              <a:t>?</a:t>
            </a:r>
            <a:r>
              <a:rPr lang="fr-FR" sz="1400" dirty="0" smtClean="0"/>
              <a:t>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8269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23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22623" y="4005064"/>
            <a:ext cx="8669857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PERSPECTIVES</a:t>
            </a:r>
          </a:p>
          <a:p>
            <a:pPr marL="285750" lvl="0" indent="-285750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prstClr val="black"/>
                </a:solidFill>
              </a:rPr>
              <a:t>More </a:t>
            </a:r>
            <a:r>
              <a:rPr lang="fr-FR" sz="1400" dirty="0" err="1">
                <a:solidFill>
                  <a:prstClr val="black"/>
                </a:solidFill>
              </a:rPr>
              <a:t>work</a:t>
            </a:r>
            <a:r>
              <a:rPr lang="fr-FR" sz="1400" dirty="0">
                <a:solidFill>
                  <a:prstClr val="black"/>
                </a:solidFill>
              </a:rPr>
              <a:t> must </a:t>
            </a:r>
            <a:r>
              <a:rPr lang="fr-FR" sz="1400" dirty="0" err="1">
                <a:solidFill>
                  <a:prstClr val="black"/>
                </a:solidFill>
              </a:rPr>
              <a:t>be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>
                <a:solidFill>
                  <a:prstClr val="black"/>
                </a:solidFill>
              </a:rPr>
              <a:t>carried</a:t>
            </a:r>
            <a:r>
              <a:rPr lang="fr-FR" sz="1400" dirty="0">
                <a:solidFill>
                  <a:prstClr val="black"/>
                </a:solidFill>
              </a:rPr>
              <a:t> on </a:t>
            </a:r>
            <a:r>
              <a:rPr lang="fr-FR" sz="1400" dirty="0" err="1">
                <a:solidFill>
                  <a:prstClr val="black"/>
                </a:solidFill>
              </a:rPr>
              <a:t>characterizing</a:t>
            </a:r>
            <a:r>
              <a:rPr lang="fr-FR" sz="1400" dirty="0">
                <a:solidFill>
                  <a:prstClr val="black"/>
                </a:solidFill>
              </a:rPr>
              <a:t> and </a:t>
            </a:r>
            <a:r>
              <a:rPr lang="fr-FR" sz="1400" dirty="0" err="1">
                <a:solidFill>
                  <a:prstClr val="black"/>
                </a:solidFill>
              </a:rPr>
              <a:t>modeling</a:t>
            </a:r>
            <a:r>
              <a:rPr lang="fr-FR" sz="1400" dirty="0">
                <a:solidFill>
                  <a:prstClr val="black"/>
                </a:solidFill>
              </a:rPr>
              <a:t> vertical transport </a:t>
            </a:r>
            <a:r>
              <a:rPr lang="fr-FR" sz="1400" dirty="0" err="1">
                <a:solidFill>
                  <a:prstClr val="black"/>
                </a:solidFill>
              </a:rPr>
              <a:t>above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 smtClean="0">
                <a:solidFill>
                  <a:prstClr val="black"/>
                </a:solidFill>
              </a:rPr>
              <a:t>urbanized</a:t>
            </a:r>
            <a:r>
              <a:rPr lang="fr-FR" sz="1400" dirty="0" smtClean="0">
                <a:solidFill>
                  <a:prstClr val="black"/>
                </a:solidFill>
              </a:rPr>
              <a:t> areas.</a:t>
            </a:r>
            <a:endParaRPr lang="fr-FR" sz="1400" dirty="0">
              <a:solidFill>
                <a:prstClr val="black"/>
              </a:solidFill>
            </a:endParaRPr>
          </a:p>
          <a:p>
            <a:pPr marL="285750" lvl="0" indent="-285750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prstClr val="black"/>
                </a:solidFill>
              </a:rPr>
              <a:t>Small </a:t>
            </a:r>
            <a:r>
              <a:rPr lang="fr-FR" sz="1400" dirty="0" err="1">
                <a:solidFill>
                  <a:prstClr val="black"/>
                </a:solidFill>
              </a:rPr>
              <a:t>scale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>
                <a:solidFill>
                  <a:prstClr val="black"/>
                </a:solidFill>
              </a:rPr>
              <a:t>modeling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>
                <a:solidFill>
                  <a:prstClr val="black"/>
                </a:solidFill>
              </a:rPr>
              <a:t>could</a:t>
            </a:r>
            <a:r>
              <a:rPr lang="fr-FR" sz="1400" dirty="0">
                <a:solidFill>
                  <a:prstClr val="black"/>
                </a:solidFill>
              </a:rPr>
              <a:t> help to </a:t>
            </a:r>
            <a:r>
              <a:rPr lang="fr-FR" sz="1400" dirty="0" err="1">
                <a:solidFill>
                  <a:prstClr val="black"/>
                </a:solidFill>
              </a:rPr>
              <a:t>assess</a:t>
            </a:r>
            <a:r>
              <a:rPr lang="fr-FR" sz="1400" dirty="0">
                <a:solidFill>
                  <a:prstClr val="black"/>
                </a:solidFill>
              </a:rPr>
              <a:t> the </a:t>
            </a:r>
            <a:r>
              <a:rPr lang="fr-FR" sz="1400" dirty="0" err="1">
                <a:solidFill>
                  <a:prstClr val="black"/>
                </a:solidFill>
              </a:rPr>
              <a:t>role</a:t>
            </a:r>
            <a:r>
              <a:rPr lang="fr-FR" sz="1400" dirty="0">
                <a:solidFill>
                  <a:prstClr val="black"/>
                </a:solidFill>
              </a:rPr>
              <a:t> of fine </a:t>
            </a:r>
            <a:r>
              <a:rPr lang="fr-FR" sz="1400" dirty="0" err="1">
                <a:solidFill>
                  <a:prstClr val="black"/>
                </a:solidFill>
              </a:rPr>
              <a:t>processes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>
                <a:solidFill>
                  <a:prstClr val="black"/>
                </a:solidFill>
              </a:rPr>
              <a:t>like</a:t>
            </a:r>
            <a:r>
              <a:rPr lang="fr-FR" sz="1400" dirty="0">
                <a:solidFill>
                  <a:prstClr val="black"/>
                </a:solidFill>
              </a:rPr>
              <a:t> turbulence on </a:t>
            </a:r>
            <a:r>
              <a:rPr lang="fr-FR" sz="1400" dirty="0" err="1">
                <a:solidFill>
                  <a:prstClr val="black"/>
                </a:solidFill>
              </a:rPr>
              <a:t>urban</a:t>
            </a:r>
            <a:r>
              <a:rPr lang="fr-FR" sz="1400" dirty="0">
                <a:solidFill>
                  <a:prstClr val="black"/>
                </a:solidFill>
              </a:rPr>
              <a:t> CO</a:t>
            </a:r>
            <a:r>
              <a:rPr lang="fr-FR" sz="1400" baseline="-25000" dirty="0">
                <a:solidFill>
                  <a:prstClr val="black"/>
                </a:solidFill>
              </a:rPr>
              <a:t>2</a:t>
            </a: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 err="1">
                <a:solidFill>
                  <a:prstClr val="black"/>
                </a:solidFill>
              </a:rPr>
              <a:t>variability</a:t>
            </a:r>
            <a:r>
              <a:rPr lang="fr-FR" sz="1400" dirty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baseline="30000" dirty="0" smtClean="0"/>
              <a:t>14</a:t>
            </a:r>
            <a:r>
              <a:rPr lang="fr-FR" sz="1400" dirty="0" smtClean="0"/>
              <a:t>C </a:t>
            </a:r>
            <a:r>
              <a:rPr lang="fr-FR" sz="1400" dirty="0" err="1" smtClean="0"/>
              <a:t>remains</a:t>
            </a:r>
            <a:r>
              <a:rPr lang="fr-FR" sz="1400" dirty="0" smtClean="0"/>
              <a:t> </a:t>
            </a:r>
            <a:r>
              <a:rPr lang="fr-FR" sz="1400" dirty="0" err="1"/>
              <a:t>today</a:t>
            </a:r>
            <a:r>
              <a:rPr lang="fr-FR" sz="1400" dirty="0"/>
              <a:t> the </a:t>
            </a:r>
            <a:r>
              <a:rPr lang="fr-FR" sz="1400" dirty="0" smtClean="0"/>
              <a:t>best </a:t>
            </a:r>
            <a:r>
              <a:rPr lang="fr-FR" sz="1400" dirty="0" err="1" smtClean="0"/>
              <a:t>tool</a:t>
            </a:r>
            <a:r>
              <a:rPr lang="fr-FR" sz="1400" dirty="0" smtClean="0"/>
              <a:t> </a:t>
            </a:r>
            <a:r>
              <a:rPr lang="fr-FR" sz="1400" dirty="0"/>
              <a:t>to </a:t>
            </a:r>
            <a:r>
              <a:rPr lang="fr-FR" sz="1400" dirty="0" err="1"/>
              <a:t>separate</a:t>
            </a:r>
            <a:r>
              <a:rPr lang="fr-FR" sz="1400" dirty="0"/>
              <a:t> </a:t>
            </a:r>
            <a:r>
              <a:rPr lang="fr-FR" sz="1400" dirty="0" err="1"/>
              <a:t>biospheric</a:t>
            </a:r>
            <a:r>
              <a:rPr lang="fr-FR" sz="1400" dirty="0"/>
              <a:t> fluxes vs FF </a:t>
            </a:r>
            <a:r>
              <a:rPr lang="fr-FR" sz="1400" dirty="0" err="1" smtClean="0"/>
              <a:t>emissions</a:t>
            </a:r>
            <a:r>
              <a:rPr lang="fr-FR" sz="1400" dirty="0" smtClean="0"/>
              <a:t> </a:t>
            </a:r>
            <a:r>
              <a:rPr lang="fr-FR" sz="1400" dirty="0" err="1" smtClean="0"/>
              <a:t>signals</a:t>
            </a:r>
            <a:r>
              <a:rPr lang="fr-FR" sz="1400" dirty="0" smtClean="0"/>
              <a:t> in </a:t>
            </a:r>
            <a:r>
              <a:rPr lang="fr-FR" sz="1400" dirty="0"/>
              <a:t>the CO</a:t>
            </a:r>
            <a:r>
              <a:rPr lang="fr-FR" sz="1400" baseline="-25000" dirty="0"/>
              <a:t>2</a:t>
            </a:r>
            <a:r>
              <a:rPr lang="fr-FR" sz="1400" dirty="0"/>
              <a:t> </a:t>
            </a:r>
            <a:r>
              <a:rPr lang="fr-FR" sz="1400" dirty="0" err="1"/>
              <a:t>urban</a:t>
            </a:r>
            <a:r>
              <a:rPr lang="fr-FR" sz="1400" dirty="0"/>
              <a:t> plume.</a:t>
            </a:r>
          </a:p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>
                <a:latin typeface="Symbol" panose="05050102010706020507" pitchFamily="18" charset="2"/>
              </a:rPr>
              <a:t>d</a:t>
            </a:r>
            <a:r>
              <a:rPr lang="fr-FR" sz="1400" baseline="30000" dirty="0"/>
              <a:t>13</a:t>
            </a:r>
            <a:r>
              <a:rPr lang="fr-FR" sz="1400" dirty="0"/>
              <a:t>C signatures must </a:t>
            </a:r>
            <a:r>
              <a:rPr lang="fr-FR" sz="1400" dirty="0" err="1"/>
              <a:t>be</a:t>
            </a:r>
            <a:r>
              <a:rPr lang="fr-FR" sz="1400" dirty="0"/>
              <a:t> </a:t>
            </a:r>
            <a:r>
              <a:rPr lang="fr-FR" sz="1400" dirty="0" err="1"/>
              <a:t>better</a:t>
            </a:r>
            <a:r>
              <a:rPr lang="fr-FR" sz="1400" dirty="0"/>
              <a:t> </a:t>
            </a:r>
            <a:r>
              <a:rPr lang="fr-FR" sz="1400" dirty="0" err="1"/>
              <a:t>characterized</a:t>
            </a:r>
            <a:r>
              <a:rPr lang="fr-FR" sz="1400" dirty="0"/>
              <a:t> </a:t>
            </a:r>
            <a:r>
              <a:rPr lang="fr-FR" sz="1400" dirty="0" err="1"/>
              <a:t>through</a:t>
            </a:r>
            <a:r>
              <a:rPr lang="fr-FR" sz="1400" dirty="0"/>
              <a:t> </a:t>
            </a:r>
            <a:r>
              <a:rPr lang="fr-FR" sz="1400" dirty="0" err="1"/>
              <a:t>dedicated</a:t>
            </a:r>
            <a:r>
              <a:rPr lang="fr-FR" sz="1400" dirty="0"/>
              <a:t> </a:t>
            </a:r>
            <a:r>
              <a:rPr lang="fr-FR" sz="1400" dirty="0" err="1"/>
              <a:t>studies</a:t>
            </a:r>
            <a:r>
              <a:rPr lang="fr-FR" sz="1400" dirty="0"/>
              <a:t> on </a:t>
            </a:r>
            <a:r>
              <a:rPr lang="fr-FR" sz="1400" dirty="0" err="1"/>
              <a:t>fossil</a:t>
            </a:r>
            <a:r>
              <a:rPr lang="fr-FR" sz="1400" dirty="0"/>
              <a:t> </a:t>
            </a:r>
            <a:r>
              <a:rPr lang="fr-FR" sz="1400" dirty="0" smtClean="0"/>
              <a:t>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 sources &amp; on the </a:t>
            </a:r>
            <a:r>
              <a:rPr lang="fr-FR" sz="1400" dirty="0" err="1" smtClean="0"/>
              <a:t>biosphere</a:t>
            </a:r>
            <a:r>
              <a:rPr lang="fr-FR" sz="1400" dirty="0"/>
              <a:t>.</a:t>
            </a:r>
          </a:p>
          <a:p>
            <a:pPr marL="285750" indent="-285750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/>
              <a:t>The multi-</a:t>
            </a:r>
            <a:r>
              <a:rPr lang="fr-FR" sz="1400" dirty="0" err="1"/>
              <a:t>species</a:t>
            </a:r>
            <a:r>
              <a:rPr lang="fr-FR" sz="1400" dirty="0"/>
              <a:t> </a:t>
            </a:r>
            <a:r>
              <a:rPr lang="fr-FR" sz="1400" dirty="0" err="1"/>
              <a:t>approach</a:t>
            </a:r>
            <a:r>
              <a:rPr lang="fr-FR" sz="1400" dirty="0"/>
              <a:t> </a:t>
            </a:r>
            <a:r>
              <a:rPr lang="fr-FR" sz="1400" dirty="0" err="1"/>
              <a:t>will</a:t>
            </a:r>
            <a:r>
              <a:rPr lang="fr-FR" sz="1400" dirty="0"/>
              <a:t> gain by </a:t>
            </a:r>
            <a:r>
              <a:rPr lang="fr-FR" sz="1400" dirty="0" err="1"/>
              <a:t>combining</a:t>
            </a:r>
            <a:r>
              <a:rPr lang="fr-FR" sz="1400" dirty="0"/>
              <a:t> isotopes, </a:t>
            </a:r>
            <a:r>
              <a:rPr lang="fr-FR" sz="1400" dirty="0" err="1"/>
              <a:t>VOCs</a:t>
            </a:r>
            <a:r>
              <a:rPr lang="fr-FR" sz="1400" dirty="0"/>
              <a:t> and </a:t>
            </a:r>
            <a:r>
              <a:rPr lang="fr-FR" sz="1400" dirty="0" err="1"/>
              <a:t>other</a:t>
            </a:r>
            <a:r>
              <a:rPr lang="fr-FR" sz="1400" dirty="0"/>
              <a:t> </a:t>
            </a:r>
            <a:r>
              <a:rPr lang="fr-FR" sz="1400" dirty="0" err="1"/>
              <a:t>tracers</a:t>
            </a:r>
            <a:r>
              <a:rPr lang="fr-FR" sz="1400" dirty="0"/>
              <a:t> of combustion </a:t>
            </a:r>
            <a:r>
              <a:rPr lang="fr-FR" sz="1400" dirty="0" smtClean="0"/>
              <a:t>(ex. BC).</a:t>
            </a: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323528" y="1628800"/>
            <a:ext cx="856895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100"/>
              </a:lnSpc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70C0"/>
                </a:solidFill>
              </a:rPr>
              <a:t>URBAN SCALE</a:t>
            </a:r>
            <a:endParaRPr lang="fr-FR" sz="1400" b="1" dirty="0">
              <a:solidFill>
                <a:srgbClr val="0070C0"/>
              </a:solidFill>
            </a:endParaRPr>
          </a:p>
          <a:p>
            <a:pPr marL="285750" indent="-285750" algn="just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 err="1"/>
              <a:t>Very</a:t>
            </a:r>
            <a:r>
              <a:rPr lang="fr-FR" sz="1400" dirty="0"/>
              <a:t> </a:t>
            </a:r>
            <a:r>
              <a:rPr lang="fr-FR" sz="1400" dirty="0" err="1"/>
              <a:t>novative</a:t>
            </a:r>
            <a:r>
              <a:rPr lang="fr-FR" sz="1400" dirty="0"/>
              <a:t> </a:t>
            </a:r>
            <a:r>
              <a:rPr lang="fr-FR" sz="1400" dirty="0" err="1"/>
              <a:t>results</a:t>
            </a:r>
            <a:r>
              <a:rPr lang="fr-FR" sz="1400" dirty="0"/>
              <a:t> </a:t>
            </a:r>
            <a:r>
              <a:rPr lang="fr-FR" sz="1400" dirty="0" err="1" smtClean="0"/>
              <a:t>were</a:t>
            </a:r>
            <a:r>
              <a:rPr lang="fr-FR" sz="1400" dirty="0" smtClean="0"/>
              <a:t> </a:t>
            </a:r>
            <a:r>
              <a:rPr lang="fr-FR" sz="1400" dirty="0" err="1" smtClean="0"/>
              <a:t>gathered</a:t>
            </a:r>
            <a:r>
              <a:rPr lang="fr-FR" sz="1400" dirty="0" smtClean="0"/>
              <a:t> </a:t>
            </a:r>
            <a:r>
              <a:rPr lang="fr-FR" sz="1400" dirty="0" err="1"/>
              <a:t>from</a:t>
            </a:r>
            <a:r>
              <a:rPr lang="fr-FR" sz="1400" dirty="0"/>
              <a:t> </a:t>
            </a:r>
            <a:r>
              <a:rPr lang="fr-FR" sz="1400" dirty="0" err="1"/>
              <a:t>atmospheric</a:t>
            </a:r>
            <a:r>
              <a:rPr lang="fr-FR" sz="1400" dirty="0"/>
              <a:t> </a:t>
            </a:r>
            <a:r>
              <a:rPr lang="fr-FR" sz="1400" dirty="0" err="1"/>
              <a:t>approaches</a:t>
            </a:r>
            <a:r>
              <a:rPr lang="fr-FR" sz="1400" dirty="0"/>
              <a:t> to </a:t>
            </a:r>
            <a:r>
              <a:rPr lang="fr-FR" sz="1400" dirty="0" err="1" smtClean="0"/>
              <a:t>better</a:t>
            </a:r>
            <a:r>
              <a:rPr lang="fr-FR" sz="1400" dirty="0" smtClean="0"/>
              <a:t> </a:t>
            </a:r>
            <a:r>
              <a:rPr lang="fr-FR" sz="1400" dirty="0" err="1" smtClean="0"/>
              <a:t>assess</a:t>
            </a:r>
            <a:r>
              <a:rPr lang="fr-FR" sz="1400" dirty="0" smtClean="0"/>
              <a:t> :</a:t>
            </a:r>
          </a:p>
          <a:p>
            <a:pPr marL="990600" lvl="1" indent="-180975" algn="just">
              <a:lnSpc>
                <a:spcPts val="2100"/>
              </a:lnSpc>
              <a:buFont typeface="Wingdings" panose="05000000000000000000" pitchFamily="2" charset="2"/>
              <a:buChar char="§"/>
              <a:tabLst>
                <a:tab pos="990600" algn="l"/>
              </a:tabLst>
            </a:pPr>
            <a:r>
              <a:rPr lang="fr-FR" sz="1400" dirty="0"/>
              <a:t> </a:t>
            </a:r>
            <a:r>
              <a:rPr lang="fr-FR" sz="1400" dirty="0" smtClean="0"/>
              <a:t>The </a:t>
            </a:r>
            <a:r>
              <a:rPr lang="fr-FR" sz="1400" dirty="0" err="1" smtClean="0"/>
              <a:t>uncertainties</a:t>
            </a:r>
            <a:r>
              <a:rPr lang="fr-FR" sz="1400" dirty="0" smtClean="0"/>
              <a:t> of 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 </a:t>
            </a:r>
            <a:r>
              <a:rPr lang="fr-FR" sz="1400" dirty="0" err="1" smtClean="0"/>
              <a:t>bottom</a:t>
            </a:r>
            <a:r>
              <a:rPr lang="fr-FR" sz="1400" dirty="0" smtClean="0"/>
              <a:t>-up </a:t>
            </a:r>
            <a:r>
              <a:rPr lang="fr-FR" sz="1400" dirty="0" err="1" smtClean="0"/>
              <a:t>emission</a:t>
            </a:r>
            <a:r>
              <a:rPr lang="fr-FR" sz="1400" dirty="0" smtClean="0"/>
              <a:t> </a:t>
            </a:r>
            <a:r>
              <a:rPr lang="fr-FR" sz="1400" dirty="0"/>
              <a:t>inventories </a:t>
            </a:r>
          </a:p>
          <a:p>
            <a:pPr marL="990600" lvl="1" indent="-180975" algn="just">
              <a:lnSpc>
                <a:spcPts val="2100"/>
              </a:lnSpc>
              <a:buFont typeface="Wingdings" panose="05000000000000000000" pitchFamily="2" charset="2"/>
              <a:buChar char="§"/>
              <a:tabLst>
                <a:tab pos="990600" algn="l"/>
              </a:tabLst>
            </a:pPr>
            <a:r>
              <a:rPr lang="fr-FR" sz="1400" dirty="0" smtClean="0"/>
              <a:t>The </a:t>
            </a:r>
            <a:r>
              <a:rPr lang="fr-FR" sz="1400" dirty="0" err="1" smtClean="0"/>
              <a:t>coupling</a:t>
            </a:r>
            <a:r>
              <a:rPr lang="fr-FR" sz="1400" dirty="0" smtClean="0"/>
              <a:t>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</a:t>
            </a:r>
            <a:r>
              <a:rPr lang="fr-FR" sz="1400" dirty="0" err="1" smtClean="0"/>
              <a:t>atmospheric</a:t>
            </a:r>
            <a:r>
              <a:rPr lang="fr-FR" sz="1400" dirty="0" smtClean="0"/>
              <a:t> </a:t>
            </a:r>
            <a:r>
              <a:rPr lang="fr-FR" sz="1400" dirty="0"/>
              <a:t>transport </a:t>
            </a:r>
            <a:r>
              <a:rPr lang="fr-FR" sz="1400" dirty="0" err="1" smtClean="0"/>
              <a:t>processes</a:t>
            </a:r>
            <a:r>
              <a:rPr lang="fr-FR" sz="1400" dirty="0" smtClean="0"/>
              <a:t> and </a:t>
            </a:r>
            <a:r>
              <a:rPr lang="fr-FR" sz="1400" dirty="0"/>
              <a:t>CO</a:t>
            </a:r>
            <a:r>
              <a:rPr lang="fr-FR" sz="1400" baseline="-25000" dirty="0"/>
              <a:t>2</a:t>
            </a:r>
            <a:r>
              <a:rPr lang="fr-FR" sz="1400" dirty="0"/>
              <a:t> </a:t>
            </a:r>
            <a:r>
              <a:rPr lang="fr-FR" sz="1400" dirty="0" smtClean="0"/>
              <a:t>(ex</a:t>
            </a:r>
            <a:r>
              <a:rPr lang="fr-FR" sz="1400" dirty="0"/>
              <a:t>.</a:t>
            </a:r>
            <a:r>
              <a:rPr lang="fr-FR" sz="1400" dirty="0" smtClean="0"/>
              <a:t> </a:t>
            </a:r>
            <a:r>
              <a:rPr lang="fr-FR" sz="1400" dirty="0"/>
              <a:t>advection, ABL </a:t>
            </a:r>
            <a:r>
              <a:rPr lang="fr-FR" sz="1400" dirty="0" err="1"/>
              <a:t>height</a:t>
            </a:r>
            <a:r>
              <a:rPr lang="fr-FR" sz="1400" dirty="0"/>
              <a:t> </a:t>
            </a:r>
            <a:r>
              <a:rPr lang="fr-FR" sz="1400" dirty="0" err="1"/>
              <a:t>dynamics</a:t>
            </a:r>
            <a:r>
              <a:rPr lang="fr-FR" sz="1400" dirty="0"/>
              <a:t>).</a:t>
            </a:r>
          </a:p>
          <a:p>
            <a:pPr marL="285750" indent="-285750" algn="just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 err="1"/>
              <a:t>Lessons</a:t>
            </a:r>
            <a:r>
              <a:rPr lang="fr-FR" sz="1400" dirty="0"/>
              <a:t> </a:t>
            </a:r>
            <a:r>
              <a:rPr lang="fr-FR" sz="1400" dirty="0" err="1" smtClean="0"/>
              <a:t>were</a:t>
            </a:r>
            <a:r>
              <a:rPr lang="fr-FR" sz="1400" dirty="0" smtClean="0"/>
              <a:t> </a:t>
            </a:r>
            <a:r>
              <a:rPr lang="fr-FR" sz="1400" dirty="0" err="1" smtClean="0"/>
              <a:t>learned</a:t>
            </a:r>
            <a:r>
              <a:rPr lang="fr-FR" sz="1400" dirty="0" smtClean="0"/>
              <a:t> </a:t>
            </a:r>
            <a:r>
              <a:rPr lang="fr-FR" sz="1400" dirty="0"/>
              <a:t>about </a:t>
            </a:r>
            <a:r>
              <a:rPr lang="fr-FR" sz="1400" dirty="0" err="1"/>
              <a:t>urban</a:t>
            </a:r>
            <a:r>
              <a:rPr lang="fr-FR" sz="1400" dirty="0"/>
              <a:t> CO</a:t>
            </a:r>
            <a:r>
              <a:rPr lang="fr-FR" sz="1400" baseline="-25000" dirty="0"/>
              <a:t>2</a:t>
            </a:r>
            <a:r>
              <a:rPr lang="fr-FR" sz="1400" dirty="0"/>
              <a:t> network design </a:t>
            </a:r>
            <a:r>
              <a:rPr lang="fr-FR" sz="1400" dirty="0" err="1"/>
              <a:t>useful</a:t>
            </a:r>
            <a:r>
              <a:rPr lang="fr-FR" sz="1400" dirty="0"/>
              <a:t> for the </a:t>
            </a:r>
            <a:r>
              <a:rPr lang="fr-FR" sz="1400" dirty="0" err="1"/>
              <a:t>growing</a:t>
            </a:r>
            <a:r>
              <a:rPr lang="fr-FR" sz="1400" dirty="0"/>
              <a:t> </a:t>
            </a:r>
            <a:r>
              <a:rPr lang="fr-FR" sz="1400" dirty="0" err="1"/>
              <a:t>urban</a:t>
            </a:r>
            <a:r>
              <a:rPr lang="fr-FR" sz="1400" dirty="0"/>
              <a:t> </a:t>
            </a:r>
            <a:r>
              <a:rPr lang="fr-FR" sz="1400" dirty="0" err="1"/>
              <a:t>research</a:t>
            </a:r>
            <a:r>
              <a:rPr lang="fr-FR" sz="1400" dirty="0"/>
              <a:t> </a:t>
            </a:r>
            <a:r>
              <a:rPr lang="fr-FR" sz="1400" dirty="0" err="1" smtClean="0"/>
              <a:t>community</a:t>
            </a:r>
            <a:endParaRPr lang="fr-FR" sz="1400" dirty="0" smtClean="0"/>
          </a:p>
          <a:p>
            <a:pPr marL="285750" indent="-285750" algn="just">
              <a:lnSpc>
                <a:spcPts val="2100"/>
              </a:lnSpc>
              <a:buFont typeface="Wingdings" panose="05000000000000000000" pitchFamily="2" charset="2"/>
              <a:buChar char="ü"/>
            </a:pPr>
            <a:r>
              <a:rPr lang="fr-FR" sz="1400" dirty="0" err="1" smtClean="0"/>
              <a:t>Demonstration</a:t>
            </a:r>
            <a:r>
              <a:rPr lang="fr-FR" sz="1400" dirty="0" smtClean="0"/>
              <a:t> </a:t>
            </a:r>
            <a:r>
              <a:rPr lang="fr-FR" sz="1400" dirty="0" err="1" smtClean="0"/>
              <a:t>was</a:t>
            </a:r>
            <a:r>
              <a:rPr lang="fr-FR" sz="1400" dirty="0" smtClean="0"/>
              <a:t> </a:t>
            </a:r>
            <a:r>
              <a:rPr lang="fr-FR" sz="1400" dirty="0" err="1" smtClean="0"/>
              <a:t>given</a:t>
            </a:r>
            <a:r>
              <a:rPr lang="fr-FR" sz="1400" dirty="0" smtClean="0"/>
              <a:t> on a </a:t>
            </a:r>
            <a:r>
              <a:rPr lang="fr-FR" sz="1400" dirty="0" err="1"/>
              <a:t>potential</a:t>
            </a:r>
            <a:r>
              <a:rPr lang="fr-FR" sz="1400" dirty="0"/>
              <a:t> of </a:t>
            </a:r>
            <a:r>
              <a:rPr lang="fr-FR" sz="1400" dirty="0" err="1" smtClean="0"/>
              <a:t>atmospheric</a:t>
            </a:r>
            <a:r>
              <a:rPr lang="fr-FR" sz="1400" dirty="0" smtClean="0"/>
              <a:t> VOC/CO</a:t>
            </a:r>
            <a:r>
              <a:rPr lang="fr-FR" sz="1400" baseline="-25000" dirty="0" smtClean="0"/>
              <a:t>2</a:t>
            </a:r>
            <a:r>
              <a:rPr lang="fr-FR" sz="1400" dirty="0" smtClean="0"/>
              <a:t> ratios to </a:t>
            </a:r>
            <a:r>
              <a:rPr lang="fr-FR" sz="1400" dirty="0" err="1" smtClean="0"/>
              <a:t>infer</a:t>
            </a:r>
            <a:r>
              <a:rPr lang="fr-FR" sz="1400" dirty="0" smtClean="0"/>
              <a:t> the </a:t>
            </a:r>
            <a:r>
              <a:rPr lang="fr-FR" sz="1400" dirty="0" err="1" smtClean="0"/>
              <a:t>role</a:t>
            </a:r>
            <a:r>
              <a:rPr lang="fr-FR" sz="1400" dirty="0" smtClean="0"/>
              <a:t> of </a:t>
            </a:r>
            <a:r>
              <a:rPr lang="fr-FR" sz="1400" dirty="0" err="1" smtClean="0"/>
              <a:t>emission</a:t>
            </a:r>
            <a:r>
              <a:rPr lang="fr-FR" sz="1400" dirty="0" smtClean="0"/>
              <a:t> </a:t>
            </a:r>
            <a:r>
              <a:rPr lang="fr-FR" sz="1400" dirty="0" err="1"/>
              <a:t>sectors</a:t>
            </a:r>
            <a:r>
              <a:rPr lang="fr-FR" sz="1400" dirty="0"/>
              <a:t>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smtClean="0"/>
              <a:t>Conclusions/ perspectives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7920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234025" y="523413"/>
            <a:ext cx="6938375" cy="4273739"/>
            <a:chOff x="1630120" y="3084923"/>
            <a:chExt cx="5966216" cy="3773077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128" y="3212976"/>
              <a:ext cx="5894208" cy="3645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1630120" y="3084923"/>
              <a:ext cx="1189182" cy="12081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72200" y="3212977"/>
              <a:ext cx="1189182" cy="11521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466" y="1328022"/>
            <a:ext cx="1337022" cy="126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01949"/>
            <a:ext cx="1277057" cy="119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14455"/>
            <a:ext cx="920117" cy="361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3</a:t>
            </a:fld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251520" y="683404"/>
            <a:ext cx="8692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The </a:t>
            </a:r>
            <a:r>
              <a:rPr lang="fr-FR" b="1" dirty="0" err="1" smtClean="0"/>
              <a:t>carbon</a:t>
            </a:r>
            <a:r>
              <a:rPr lang="fr-FR" b="1" dirty="0" smtClean="0"/>
              <a:t> budget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highly</a:t>
            </a:r>
            <a:r>
              <a:rPr lang="fr-FR" b="1" dirty="0" smtClean="0"/>
              <a:t> </a:t>
            </a:r>
            <a:r>
              <a:rPr lang="fr-FR" b="1" dirty="0" err="1" smtClean="0"/>
              <a:t>uncertain</a:t>
            </a:r>
            <a:r>
              <a:rPr lang="fr-FR" b="1" dirty="0" smtClean="0"/>
              <a:t> at the continental, </a:t>
            </a:r>
            <a:r>
              <a:rPr lang="fr-FR" b="1" dirty="0" err="1" smtClean="0"/>
              <a:t>regional</a:t>
            </a:r>
            <a:r>
              <a:rPr lang="fr-FR" b="1" dirty="0" smtClean="0"/>
              <a:t> and local </a:t>
            </a:r>
            <a:r>
              <a:rPr lang="fr-FR" b="1" dirty="0" err="1" smtClean="0"/>
              <a:t>urban</a:t>
            </a:r>
            <a:r>
              <a:rPr lang="fr-FR" b="1" dirty="0" smtClean="0"/>
              <a:t> </a:t>
            </a:r>
            <a:r>
              <a:rPr lang="fr-FR" b="1" dirty="0" err="1" smtClean="0"/>
              <a:t>scales</a:t>
            </a:r>
            <a:endParaRPr lang="fr-FR" b="1" dirty="0" smtClean="0"/>
          </a:p>
        </p:txBody>
      </p:sp>
      <p:sp>
        <p:nvSpPr>
          <p:cNvPr id="37" name="ZoneTexte 36"/>
          <p:cNvSpPr txBox="1"/>
          <p:nvPr/>
        </p:nvSpPr>
        <p:spPr>
          <a:xfrm>
            <a:off x="2339752" y="1484784"/>
            <a:ext cx="3773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Source : LSCE, ICOS-Fr and ICOS-ATC teams</a:t>
            </a:r>
            <a:endParaRPr lang="fr-FR" sz="1200" i="1" dirty="0"/>
          </a:p>
        </p:txBody>
      </p:sp>
      <p:sp>
        <p:nvSpPr>
          <p:cNvPr id="2" name="ZoneTexte 1"/>
          <p:cNvSpPr txBox="1"/>
          <p:nvPr/>
        </p:nvSpPr>
        <p:spPr>
          <a:xfrm>
            <a:off x="107504" y="5359762"/>
            <a:ext cx="898029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ts val="2500"/>
              </a:lnSpc>
              <a:buFont typeface="Wingdings" panose="05000000000000000000" pitchFamily="2" charset="2"/>
              <a:buChar char="q"/>
            </a:pPr>
            <a:r>
              <a:rPr lang="fr-FR" sz="1600" dirty="0" smtClean="0"/>
              <a:t>High </a:t>
            </a:r>
            <a:r>
              <a:rPr lang="fr-FR" sz="1600" dirty="0" err="1" smtClean="0"/>
              <a:t>spatio-temporal</a:t>
            </a:r>
            <a:r>
              <a:rPr lang="fr-FR" sz="1600" dirty="0" smtClean="0"/>
              <a:t> </a:t>
            </a:r>
            <a:r>
              <a:rPr lang="fr-FR" sz="1600" dirty="0" err="1" smtClean="0"/>
              <a:t>atmospheric</a:t>
            </a:r>
            <a:r>
              <a:rPr lang="fr-FR" sz="1600" dirty="0" smtClean="0"/>
              <a:t> CO</a:t>
            </a:r>
            <a:r>
              <a:rPr lang="fr-FR" sz="1600" baseline="-25000" dirty="0" smtClean="0"/>
              <a:t>2</a:t>
            </a:r>
            <a:r>
              <a:rPr lang="fr-FR" sz="1600" dirty="0" smtClean="0"/>
              <a:t> </a:t>
            </a:r>
            <a:r>
              <a:rPr lang="fr-FR" sz="1600" dirty="0" err="1" smtClean="0"/>
              <a:t>variability</a:t>
            </a:r>
            <a:r>
              <a:rPr lang="fr-FR" sz="1600" dirty="0" smtClean="0"/>
              <a:t>, </a:t>
            </a:r>
            <a:r>
              <a:rPr lang="fr-FR" sz="1600" dirty="0" err="1" smtClean="0"/>
              <a:t>mostly</a:t>
            </a:r>
            <a:r>
              <a:rPr lang="fr-FR" sz="1600" dirty="0" smtClean="0"/>
              <a:t> over continents.</a:t>
            </a:r>
          </a:p>
          <a:p>
            <a:pPr marL="355600" indent="-355600">
              <a:lnSpc>
                <a:spcPts val="2500"/>
              </a:lnSpc>
              <a:buFont typeface="Wingdings" panose="05000000000000000000" pitchFamily="2" charset="2"/>
              <a:buChar char="q"/>
            </a:pPr>
            <a:r>
              <a:rPr lang="fr-FR" sz="1600" dirty="0" err="1" smtClean="0"/>
              <a:t>Reflects</a:t>
            </a:r>
            <a:r>
              <a:rPr lang="fr-FR" sz="1600" dirty="0" smtClean="0"/>
              <a:t> the </a:t>
            </a:r>
            <a:r>
              <a:rPr lang="fr-FR" sz="1600" dirty="0" err="1" smtClean="0"/>
              <a:t>variability</a:t>
            </a:r>
            <a:r>
              <a:rPr lang="fr-FR" sz="1600" dirty="0" smtClean="0"/>
              <a:t> of the CO</a:t>
            </a:r>
            <a:r>
              <a:rPr lang="fr-FR" sz="1600" baseline="-25000" dirty="0" smtClean="0"/>
              <a:t>2</a:t>
            </a:r>
            <a:r>
              <a:rPr lang="fr-FR" sz="1600" dirty="0" smtClean="0"/>
              <a:t> fluxes </a:t>
            </a:r>
            <a:r>
              <a:rPr lang="fr-FR" sz="1600" dirty="0" err="1" smtClean="0"/>
              <a:t>exchanged</a:t>
            </a:r>
            <a:r>
              <a:rPr lang="fr-FR" sz="1600" dirty="0" smtClean="0"/>
              <a:t> </a:t>
            </a:r>
            <a:r>
              <a:rPr lang="fr-FR" sz="1600" dirty="0" err="1" smtClean="0"/>
              <a:t>between</a:t>
            </a:r>
            <a:r>
              <a:rPr lang="fr-FR" sz="1600" dirty="0" smtClean="0"/>
              <a:t> the </a:t>
            </a:r>
            <a:r>
              <a:rPr lang="fr-FR" sz="1600" dirty="0" err="1" smtClean="0"/>
              <a:t>Earth</a:t>
            </a:r>
            <a:r>
              <a:rPr lang="fr-FR" sz="1600" dirty="0" smtClean="0"/>
              <a:t> surfaces and the </a:t>
            </a:r>
            <a:r>
              <a:rPr lang="fr-FR" sz="1600" dirty="0" err="1" smtClean="0"/>
              <a:t>atmosphere</a:t>
            </a:r>
            <a:r>
              <a:rPr lang="fr-FR" sz="1600" dirty="0" smtClean="0"/>
              <a:t>.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763688" y="354142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bg1">
                    <a:lumMod val="50000"/>
                  </a:schemeClr>
                </a:solidFill>
              </a:rPr>
              <a:t>Understanding</a:t>
            </a:r>
            <a:r>
              <a:rPr lang="fr-FR" sz="1600" dirty="0" smtClean="0">
                <a:solidFill>
                  <a:schemeClr val="bg1">
                    <a:lumMod val="50000"/>
                  </a:schemeClr>
                </a:solidFill>
              </a:rPr>
              <a:t> the </a:t>
            </a:r>
            <a:r>
              <a:rPr lang="fr-FR" sz="1600" dirty="0" err="1" smtClean="0">
                <a:solidFill>
                  <a:schemeClr val="bg1">
                    <a:lumMod val="50000"/>
                  </a:schemeClr>
                </a:solidFill>
              </a:rPr>
              <a:t>carbon</a:t>
            </a:r>
            <a:r>
              <a:rPr lang="fr-FR" sz="1600" dirty="0" smtClean="0">
                <a:solidFill>
                  <a:schemeClr val="bg1">
                    <a:lumMod val="50000"/>
                  </a:schemeClr>
                </a:solidFill>
              </a:rPr>
              <a:t> cycle at the </a:t>
            </a:r>
            <a:r>
              <a:rPr lang="fr-FR" sz="1600" dirty="0" err="1" smtClean="0">
                <a:solidFill>
                  <a:schemeClr val="bg1">
                    <a:lumMod val="50000"/>
                  </a:schemeClr>
                </a:solidFill>
              </a:rPr>
              <a:t>Anthropocene</a:t>
            </a:r>
            <a:r>
              <a:rPr lang="fr-FR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bg1">
                    <a:lumMod val="50000"/>
                  </a:schemeClr>
                </a:solidFill>
              </a:rPr>
              <a:t>era</a:t>
            </a:r>
            <a:r>
              <a:rPr lang="fr-FR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fr-FR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79512" y="-26181"/>
            <a:ext cx="8784976" cy="502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Aft>
                <a:spcPts val="600"/>
              </a:spcAft>
            </a:pP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</a:rPr>
              <a:t>2- 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Scientific </a:t>
            </a:r>
            <a:r>
              <a:rPr lang="fr-FR" sz="1800" dirty="0" err="1">
                <a:solidFill>
                  <a:schemeClr val="bg1">
                    <a:lumMod val="50000"/>
                  </a:schemeClr>
                </a:solidFill>
              </a:rPr>
              <a:t>context</a:t>
            </a: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 and objectives</a:t>
            </a:r>
            <a:endParaRPr lang="fr-FR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 rot="16200000">
            <a:off x="94827" y="2892521"/>
            <a:ext cx="32134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/>
              <a:t>Atmospheric</a:t>
            </a:r>
            <a:r>
              <a:rPr lang="fr-FR" sz="1400" b="1" dirty="0" smtClean="0"/>
              <a:t> 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 concentration (ppm)</a:t>
            </a:r>
            <a:endParaRPr lang="fr-FR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2267744" y="1747886"/>
            <a:ext cx="997479" cy="185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04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/>
          <p:cNvSpPr txBox="1"/>
          <p:nvPr/>
        </p:nvSpPr>
        <p:spPr>
          <a:xfrm>
            <a:off x="6444208" y="2557353"/>
            <a:ext cx="27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u="sng" dirty="0" smtClean="0">
                <a:solidFill>
                  <a:srgbClr val="FF0000"/>
                </a:solidFill>
              </a:rPr>
              <a:t>2009</a:t>
            </a:r>
          </a:p>
          <a:p>
            <a:pPr algn="ctr"/>
            <a:r>
              <a:rPr lang="fr-FR" sz="1500" dirty="0">
                <a:solidFill>
                  <a:srgbClr val="FF0000"/>
                </a:solidFill>
              </a:rPr>
              <a:t> </a:t>
            </a:r>
            <a:r>
              <a:rPr lang="fr-FR" sz="1500" dirty="0" smtClean="0">
                <a:solidFill>
                  <a:srgbClr val="FF0000"/>
                </a:solidFill>
              </a:rPr>
              <a:t>Paris</a:t>
            </a:r>
            <a:endParaRPr lang="fr-FR" sz="1500" dirty="0">
              <a:solidFill>
                <a:srgbClr val="FF0000"/>
              </a:solidFill>
            </a:endParaRPr>
          </a:p>
          <a:p>
            <a:pPr algn="ctr"/>
            <a:r>
              <a:rPr lang="fr-FR" sz="1500" dirty="0" smtClean="0"/>
              <a:t>ANR blanc CO</a:t>
            </a:r>
            <a:r>
              <a:rPr lang="fr-FR" sz="1500" baseline="-25000" dirty="0" smtClean="0"/>
              <a:t>2</a:t>
            </a:r>
            <a:r>
              <a:rPr lang="fr-FR" sz="1500" dirty="0" smtClean="0"/>
              <a:t>-MEGAPARIS </a:t>
            </a:r>
          </a:p>
          <a:p>
            <a:pPr algn="ctr"/>
            <a:r>
              <a:rPr lang="fr-FR" sz="1500" dirty="0" smtClean="0"/>
              <a:t>(PI: I. </a:t>
            </a:r>
            <a:r>
              <a:rPr lang="fr-FR" sz="1500" dirty="0" err="1" smtClean="0"/>
              <a:t>Xueref</a:t>
            </a:r>
            <a:r>
              <a:rPr lang="fr-FR" sz="1500" dirty="0" smtClean="0"/>
              <a:t>-Remy)</a:t>
            </a:r>
            <a:endParaRPr lang="fr-FR" sz="1500" dirty="0"/>
          </a:p>
        </p:txBody>
      </p:sp>
      <p:sp>
        <p:nvSpPr>
          <p:cNvPr id="43" name="ZoneTexte 42"/>
          <p:cNvSpPr txBox="1"/>
          <p:nvPr/>
        </p:nvSpPr>
        <p:spPr>
          <a:xfrm>
            <a:off x="107504" y="980728"/>
            <a:ext cx="90497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fr-FR" sz="1400" b="1" dirty="0" err="1" smtClean="0">
                <a:solidFill>
                  <a:schemeClr val="accent1"/>
                </a:solidFill>
              </a:rPr>
              <a:t>Urbanized</a:t>
            </a:r>
            <a:r>
              <a:rPr lang="fr-FR" sz="1400" b="1" dirty="0" smtClean="0">
                <a:solidFill>
                  <a:schemeClr val="accent1"/>
                </a:solidFill>
              </a:rPr>
              <a:t> and </a:t>
            </a:r>
            <a:r>
              <a:rPr lang="fr-FR" sz="1400" b="1" dirty="0" err="1" smtClean="0">
                <a:solidFill>
                  <a:schemeClr val="accent1"/>
                </a:solidFill>
              </a:rPr>
              <a:t>industrialized</a:t>
            </a:r>
            <a:r>
              <a:rPr lang="fr-FR" sz="1400" b="1" dirty="0" smtClean="0">
                <a:solidFill>
                  <a:schemeClr val="accent1"/>
                </a:solidFill>
              </a:rPr>
              <a:t> areas (</a:t>
            </a:r>
            <a:r>
              <a:rPr lang="fr-FR" sz="1400" b="1" dirty="0" err="1" smtClean="0">
                <a:solidFill>
                  <a:schemeClr val="accent1"/>
                </a:solidFill>
              </a:rPr>
              <a:t>UIAs</a:t>
            </a:r>
            <a:r>
              <a:rPr lang="fr-FR" sz="1400" b="1" dirty="0" smtClean="0">
                <a:solidFill>
                  <a:schemeClr val="accent1"/>
                </a:solidFill>
              </a:rPr>
              <a:t>) = more </a:t>
            </a:r>
            <a:r>
              <a:rPr lang="fr-FR" sz="1400" b="1" dirty="0" err="1" smtClean="0">
                <a:solidFill>
                  <a:schemeClr val="accent1"/>
                </a:solidFill>
              </a:rPr>
              <a:t>than</a:t>
            </a:r>
            <a:r>
              <a:rPr lang="fr-FR" sz="1400" b="1" dirty="0" smtClean="0">
                <a:solidFill>
                  <a:schemeClr val="accent1"/>
                </a:solidFill>
              </a:rPr>
              <a:t> 70% of CO</a:t>
            </a:r>
            <a:r>
              <a:rPr lang="fr-FR" sz="1400" b="1" baseline="-25000" dirty="0" smtClean="0">
                <a:solidFill>
                  <a:schemeClr val="accent1"/>
                </a:solidFill>
              </a:rPr>
              <a:t>2FF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emissions</a:t>
            </a:r>
            <a:r>
              <a:rPr lang="fr-FR" sz="1400" b="1" dirty="0">
                <a:solidFill>
                  <a:schemeClr val="accent1"/>
                </a:solidFill>
              </a:rPr>
              <a:t>.</a:t>
            </a:r>
            <a:endParaRPr lang="fr-FR" sz="1400" b="1" dirty="0" smtClean="0">
              <a:solidFill>
                <a:schemeClr val="accent1"/>
              </a:solidFill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fr-FR" sz="1400" b="1" dirty="0" err="1" smtClean="0">
                <a:solidFill>
                  <a:schemeClr val="accent1"/>
                </a:solidFill>
              </a:rPr>
              <a:t>UIAs</a:t>
            </a:r>
            <a:r>
              <a:rPr lang="fr-FR" sz="1400" b="1" dirty="0" smtClean="0">
                <a:solidFill>
                  <a:schemeClr val="accent1"/>
                </a:solidFill>
              </a:rPr>
              <a:t>’ inventories </a:t>
            </a:r>
            <a:r>
              <a:rPr lang="fr-FR" sz="1400" b="1" dirty="0" err="1" smtClean="0">
                <a:solidFill>
                  <a:schemeClr val="accent1"/>
                </a:solidFill>
              </a:rPr>
              <a:t>uncertain</a:t>
            </a:r>
            <a:r>
              <a:rPr lang="fr-FR" sz="1400" b="1" dirty="0" smtClean="0">
                <a:solidFill>
                  <a:schemeClr val="accent1"/>
                </a:solidFill>
              </a:rPr>
              <a:t> =&gt; </a:t>
            </a:r>
            <a:r>
              <a:rPr lang="fr-FR" sz="1400" b="1" dirty="0" err="1" smtClean="0">
                <a:solidFill>
                  <a:schemeClr val="accent1"/>
                </a:solidFill>
              </a:rPr>
              <a:t>need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independent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verification</a:t>
            </a:r>
            <a:r>
              <a:rPr lang="fr-FR" sz="1400" b="1" dirty="0" smtClean="0">
                <a:solidFill>
                  <a:schemeClr val="accent1"/>
                </a:solidFill>
              </a:rPr>
              <a:t>: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this</a:t>
            </a:r>
            <a:r>
              <a:rPr lang="fr-FR" sz="1400" b="1" u="sng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can</a:t>
            </a:r>
            <a:r>
              <a:rPr lang="fr-FR" sz="1400" b="1" u="sng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be</a:t>
            </a:r>
            <a:r>
              <a:rPr lang="fr-FR" sz="1400" b="1" u="sng" dirty="0" smtClean="0">
                <a:solidFill>
                  <a:srgbClr val="FF0000"/>
                </a:solidFill>
              </a:rPr>
              <a:t> down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through</a:t>
            </a:r>
            <a:r>
              <a:rPr lang="fr-FR" sz="1400" b="1" u="sng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atmospheric</a:t>
            </a:r>
            <a:r>
              <a:rPr lang="fr-FR" sz="1400" b="1" u="sng" dirty="0" smtClean="0">
                <a:solidFill>
                  <a:srgbClr val="FF0000"/>
                </a:solidFill>
              </a:rPr>
              <a:t> </a:t>
            </a:r>
            <a:r>
              <a:rPr lang="fr-FR" sz="1400" b="1" u="sng" dirty="0" err="1" smtClean="0">
                <a:solidFill>
                  <a:srgbClr val="FF0000"/>
                </a:solidFill>
              </a:rPr>
              <a:t>approaches</a:t>
            </a:r>
            <a:r>
              <a:rPr lang="fr-FR" sz="1400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q"/>
            </a:pPr>
            <a:r>
              <a:rPr lang="fr-FR" sz="1400" b="1" dirty="0" smtClean="0">
                <a:solidFill>
                  <a:schemeClr val="accent1"/>
                </a:solidFill>
              </a:rPr>
              <a:t>Major socio-</a:t>
            </a:r>
            <a:r>
              <a:rPr lang="fr-FR" sz="1400" b="1" dirty="0" err="1" smtClean="0">
                <a:solidFill>
                  <a:schemeClr val="accent1"/>
                </a:solidFill>
              </a:rPr>
              <a:t>political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stakes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>
                <a:solidFill>
                  <a:schemeClr val="accent1"/>
                </a:solidFill>
              </a:rPr>
              <a:t>(</a:t>
            </a:r>
            <a:r>
              <a:rPr lang="fr-FR" sz="1400" b="1" dirty="0" err="1" smtClean="0">
                <a:solidFill>
                  <a:schemeClr val="accent1"/>
                </a:solidFill>
              </a:rPr>
              <a:t>Cities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Climate</a:t>
            </a:r>
            <a:r>
              <a:rPr lang="fr-FR" sz="1400" b="1" dirty="0" smtClean="0">
                <a:solidFill>
                  <a:schemeClr val="accent1"/>
                </a:solidFill>
              </a:rPr>
              <a:t> </a:t>
            </a:r>
            <a:r>
              <a:rPr lang="fr-FR" sz="1400" b="1" dirty="0" err="1" smtClean="0">
                <a:solidFill>
                  <a:schemeClr val="accent1"/>
                </a:solidFill>
              </a:rPr>
              <a:t>Energy</a:t>
            </a:r>
            <a:r>
              <a:rPr lang="fr-FR" sz="1400" b="1" dirty="0" smtClean="0">
                <a:solidFill>
                  <a:schemeClr val="accent1"/>
                </a:solidFill>
              </a:rPr>
              <a:t> Plans).</a:t>
            </a:r>
          </a:p>
        </p:txBody>
      </p:sp>
      <p:sp>
        <p:nvSpPr>
          <p:cNvPr id="2" name="Rectangle 1"/>
          <p:cNvSpPr/>
          <p:nvPr/>
        </p:nvSpPr>
        <p:spPr>
          <a:xfrm>
            <a:off x="2006840" y="5445224"/>
            <a:ext cx="20611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2010</a:t>
            </a:r>
          </a:p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Indianapolis</a:t>
            </a:r>
          </a:p>
          <a:p>
            <a:pPr algn="ctr"/>
            <a:r>
              <a:rPr lang="fr-FR" sz="1400" dirty="0" smtClean="0"/>
              <a:t>NIST INFLUX 2010</a:t>
            </a:r>
            <a:endParaRPr lang="fr-FR" sz="1400" dirty="0"/>
          </a:p>
          <a:p>
            <a:pPr algn="ctr"/>
            <a:r>
              <a:rPr lang="fr-FR" sz="1600" dirty="0" smtClean="0"/>
              <a:t>(</a:t>
            </a:r>
            <a:r>
              <a:rPr lang="fr-FR" sz="1600" dirty="0"/>
              <a:t>PI: Paul </a:t>
            </a:r>
            <a:r>
              <a:rPr lang="fr-FR" sz="1600" dirty="0" err="1"/>
              <a:t>Shepson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sp>
        <p:nvSpPr>
          <p:cNvPr id="6" name="Rectangle 5"/>
          <p:cNvSpPr/>
          <p:nvPr/>
        </p:nvSpPr>
        <p:spPr>
          <a:xfrm>
            <a:off x="-149523" y="3050957"/>
            <a:ext cx="20572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2010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Los Angeles</a:t>
            </a:r>
          </a:p>
          <a:p>
            <a:pPr algn="ctr"/>
            <a:r>
              <a:rPr lang="fr-FR" sz="1400" dirty="0" smtClean="0"/>
              <a:t>NASA MEGACITIES </a:t>
            </a:r>
          </a:p>
          <a:p>
            <a:pPr algn="ctr"/>
            <a:r>
              <a:rPr lang="fr-FR" sz="1400" dirty="0" smtClean="0"/>
              <a:t>(</a:t>
            </a:r>
            <a:r>
              <a:rPr lang="fr-FR" sz="1400" dirty="0"/>
              <a:t>PI: R. Duren)</a:t>
            </a:r>
          </a:p>
        </p:txBody>
      </p:sp>
      <p:grpSp>
        <p:nvGrpSpPr>
          <p:cNvPr id="33" name="Groupe 32"/>
          <p:cNvGrpSpPr/>
          <p:nvPr/>
        </p:nvGrpSpPr>
        <p:grpSpPr>
          <a:xfrm>
            <a:off x="1547665" y="2204864"/>
            <a:ext cx="5472608" cy="3240360"/>
            <a:chOff x="2357505" y="1975387"/>
            <a:chExt cx="4506130" cy="2973486"/>
          </a:xfrm>
        </p:grpSpPr>
        <p:grpSp>
          <p:nvGrpSpPr>
            <p:cNvPr id="52" name="Groupe 51"/>
            <p:cNvGrpSpPr/>
            <p:nvPr/>
          </p:nvGrpSpPr>
          <p:grpSpPr>
            <a:xfrm>
              <a:off x="2357505" y="1975387"/>
              <a:ext cx="4506130" cy="2973486"/>
              <a:chOff x="2757419" y="1751292"/>
              <a:chExt cx="4683197" cy="2811029"/>
            </a:xfrm>
          </p:grpSpPr>
          <p:grpSp>
            <p:nvGrpSpPr>
              <p:cNvPr id="10" name="Groupe 9"/>
              <p:cNvGrpSpPr/>
              <p:nvPr/>
            </p:nvGrpSpPr>
            <p:grpSpPr>
              <a:xfrm>
                <a:off x="2979660" y="1751292"/>
                <a:ext cx="3967987" cy="2505182"/>
                <a:chOff x="56552" y="405656"/>
                <a:chExt cx="5869726" cy="2220603"/>
              </a:xfrm>
            </p:grpSpPr>
            <p:grpSp>
              <p:nvGrpSpPr>
                <p:cNvPr id="11" name="Groupe 10"/>
                <p:cNvGrpSpPr/>
                <p:nvPr/>
              </p:nvGrpSpPr>
              <p:grpSpPr>
                <a:xfrm>
                  <a:off x="56552" y="405656"/>
                  <a:ext cx="5869726" cy="2220603"/>
                  <a:chOff x="56552" y="405656"/>
                  <a:chExt cx="5869726" cy="2220603"/>
                </a:xfrm>
              </p:grpSpPr>
              <p:pic>
                <p:nvPicPr>
                  <p:cNvPr id="13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6552" y="405656"/>
                    <a:ext cx="5869726" cy="222060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</p:pic>
              <p:pic>
                <p:nvPicPr>
                  <p:cNvPr id="14" name="Picture 11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94040" y="2326693"/>
                    <a:ext cx="760575" cy="277671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2" name="Picture 7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9688" y="1745585"/>
                  <a:ext cx="939687" cy="86061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</p:grpSp>
          <p:cxnSp>
            <p:nvCxnSpPr>
              <p:cNvPr id="26" name="Connecteur droit avec flèche 25"/>
              <p:cNvCxnSpPr/>
              <p:nvPr/>
            </p:nvCxnSpPr>
            <p:spPr>
              <a:xfrm flipH="1">
                <a:off x="4051459" y="2571176"/>
                <a:ext cx="3112" cy="1991146"/>
              </a:xfrm>
              <a:prstGeom prst="straightConnector1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avec flèche 28"/>
              <p:cNvCxnSpPr/>
              <p:nvPr/>
            </p:nvCxnSpPr>
            <p:spPr>
              <a:xfrm flipV="1">
                <a:off x="5081131" y="2361345"/>
                <a:ext cx="2359485" cy="15331"/>
              </a:xfrm>
              <a:prstGeom prst="straightConnector1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Connecteur droit avec flèche 4"/>
              <p:cNvCxnSpPr/>
              <p:nvPr/>
            </p:nvCxnSpPr>
            <p:spPr>
              <a:xfrm flipH="1" flipV="1">
                <a:off x="2757419" y="2617529"/>
                <a:ext cx="801072" cy="1495"/>
              </a:xfrm>
              <a:prstGeom prst="straightConnector1">
                <a:avLst/>
              </a:prstGeom>
              <a:ln w="19050">
                <a:solidFill>
                  <a:schemeClr val="accent4">
                    <a:lumMod val="75000"/>
                  </a:schemeClr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Ellipse 2"/>
            <p:cNvSpPr/>
            <p:nvPr/>
          </p:nvSpPr>
          <p:spPr>
            <a:xfrm>
              <a:off x="3128289" y="2842655"/>
              <a:ext cx="168927" cy="101225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82B79-0009-400D-87AA-2691B7456AB1}" type="slidenum">
              <a:rPr lang="fr-FR" smtClean="0"/>
              <a:t>4</a:t>
            </a:fld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2987824" y="2996952"/>
            <a:ext cx="205159" cy="110310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4067944" y="2852936"/>
            <a:ext cx="205159" cy="110310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539552" y="268362"/>
            <a:ext cx="7921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The international </a:t>
            </a:r>
            <a:r>
              <a:rPr lang="fr-FR" b="1" dirty="0" err="1" smtClean="0"/>
              <a:t>context</a:t>
            </a:r>
            <a:r>
              <a:rPr lang="fr-FR" b="1" dirty="0" smtClean="0"/>
              <a:t> in 2009-2010 : focus on CO</a:t>
            </a:r>
            <a:r>
              <a:rPr lang="fr-FR" b="1" baseline="-25000" dirty="0" smtClean="0"/>
              <a:t>2</a:t>
            </a:r>
            <a:r>
              <a:rPr lang="fr-FR" b="1" dirty="0" smtClean="0"/>
              <a:t> </a:t>
            </a:r>
            <a:r>
              <a:rPr lang="fr-FR" b="1" dirty="0" err="1" smtClean="0"/>
              <a:t>emissions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</a:t>
            </a:r>
            <a:r>
              <a:rPr lang="fr-FR" b="1" dirty="0" err="1" smtClean="0"/>
              <a:t>megacities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124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347864" y="3841303"/>
            <a:ext cx="3024336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283968" y="4620840"/>
            <a:ext cx="3168352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347864" y="4221088"/>
            <a:ext cx="3024336" cy="3077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2411760" y="3429000"/>
            <a:ext cx="2160240" cy="340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611560" y="3049215"/>
            <a:ext cx="3960440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255786"/>
            <a:ext cx="7992888" cy="1301006"/>
          </a:xfrm>
          <a:ln>
            <a:noFill/>
          </a:ln>
        </p:spPr>
        <p:txBody>
          <a:bodyPr>
            <a:noAutofit/>
          </a:bodyPr>
          <a:lstStyle/>
          <a:p>
            <a:r>
              <a:rPr lang="fr-FR" sz="2000" b="1" dirty="0" smtClean="0"/>
              <a:t>Du développement d’un réseau d’observation régional </a:t>
            </a:r>
            <a:br>
              <a:rPr lang="fr-FR" sz="2000" b="1" dirty="0" smtClean="0"/>
            </a:br>
            <a:r>
              <a:rPr lang="fr-FR" sz="2000" b="1" dirty="0" smtClean="0"/>
              <a:t>pour étudier le panache de CO</a:t>
            </a:r>
            <a:r>
              <a:rPr lang="fr-FR" sz="2000" b="1" baseline="-25000" dirty="0" smtClean="0"/>
              <a:t>2</a:t>
            </a:r>
            <a:r>
              <a:rPr lang="fr-FR" sz="2000" b="1" dirty="0" smtClean="0"/>
              <a:t> parisien et l’inventaire d’émissions total</a:t>
            </a:r>
            <a:br>
              <a:rPr lang="fr-FR" sz="2000" b="1" dirty="0" smtClean="0"/>
            </a:br>
            <a:r>
              <a:rPr lang="fr-FR" sz="2000" b="1" dirty="0" smtClean="0">
                <a:solidFill>
                  <a:srgbClr val="0070C0"/>
                </a:solidFill>
              </a:rPr>
              <a:t>à une approche multi-espèces </a:t>
            </a:r>
            <a:br>
              <a:rPr lang="fr-FR" sz="2000" b="1" dirty="0" smtClean="0">
                <a:solidFill>
                  <a:srgbClr val="0070C0"/>
                </a:solidFill>
              </a:rPr>
            </a:br>
            <a:r>
              <a:rPr lang="fr-FR" sz="2000" b="1" dirty="0" smtClean="0">
                <a:solidFill>
                  <a:srgbClr val="0070C0"/>
                </a:solidFill>
              </a:rPr>
              <a:t>pour identifier les secteurs d’émissions de CO</a:t>
            </a:r>
            <a:r>
              <a:rPr lang="fr-FR" sz="20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2000" b="1" dirty="0" smtClean="0">
                <a:solidFill>
                  <a:srgbClr val="0070C0"/>
                </a:solidFill>
              </a:rPr>
              <a:t> en IDF</a:t>
            </a:r>
            <a:endParaRPr lang="fr-FR" sz="2000" b="1" dirty="0">
              <a:solidFill>
                <a:srgbClr val="0070C0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67544" y="2780928"/>
            <a:ext cx="7704856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611560" y="3049215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-MEGAPARIS (ANR blanc, PI)</a:t>
            </a:r>
            <a:endParaRPr lang="fr-FR" sz="1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411760" y="346151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ASTRE (CG Essonne, PI)</a:t>
            </a:r>
            <a:endParaRPr lang="fr-FR" sz="1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347864" y="4240833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 MULTI-CO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 (IPSL, PI) </a:t>
            </a:r>
            <a:endParaRPr lang="fr-FR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283968" y="4633391"/>
            <a:ext cx="2880320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Le 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 parisien (Ville de Paris, PI)</a:t>
            </a:r>
            <a:endParaRPr lang="fr-FR" sz="1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283968" y="5713511"/>
            <a:ext cx="3600400" cy="307777"/>
          </a:xfrm>
          <a:prstGeom prst="rect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La Plateforme OCAPI (IPSL)</a:t>
            </a:r>
            <a:endParaRPr lang="fr-FR" sz="1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11560" y="2401143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2009</a:t>
            </a:r>
            <a:endParaRPr lang="fr-FR" sz="1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6588224" y="24208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2016</a:t>
            </a:r>
            <a:endParaRPr lang="fr-FR" sz="1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339752" y="2440634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2011</a:t>
            </a:r>
            <a:endParaRPr lang="fr-FR" sz="1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203848" y="2440634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2012</a:t>
            </a:r>
            <a:endParaRPr lang="fr-FR" sz="1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4067944" y="24208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2013</a:t>
            </a:r>
            <a:endParaRPr lang="fr-FR" sz="14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4860032" y="24208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2014</a:t>
            </a:r>
            <a:endParaRPr lang="fr-FR" sz="14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5724128" y="24208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2015</a:t>
            </a:r>
            <a:endParaRPr lang="fr-FR" sz="1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1475656" y="242088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2010</a:t>
            </a:r>
            <a:endParaRPr lang="fr-FR" sz="1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7380312" y="24208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2017</a:t>
            </a:r>
            <a:endParaRPr lang="fr-FR" sz="1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347864" y="3841303"/>
            <a:ext cx="295232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300" b="1" dirty="0" smtClean="0"/>
              <a:t> CARBOCOUNT-CITY </a:t>
            </a:r>
            <a:r>
              <a:rPr lang="fr-FR" sz="1400" b="1" dirty="0" smtClean="0"/>
              <a:t>(KIC Clim, PI adj.)</a:t>
            </a:r>
            <a:endParaRPr lang="fr-FR" sz="1400" b="1" dirty="0"/>
          </a:p>
        </p:txBody>
      </p:sp>
      <p:sp>
        <p:nvSpPr>
          <p:cNvPr id="25" name="Double flèche verticale 24"/>
          <p:cNvSpPr/>
          <p:nvPr/>
        </p:nvSpPr>
        <p:spPr>
          <a:xfrm>
            <a:off x="5674978" y="5093168"/>
            <a:ext cx="242316" cy="4960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22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1" y="5593"/>
            <a:ext cx="8604447" cy="543087"/>
          </a:xfrm>
        </p:spPr>
        <p:txBody>
          <a:bodyPr>
            <a:normAutofit/>
          </a:bodyPr>
          <a:lstStyle/>
          <a:p>
            <a:pPr marL="342900" indent="-342900">
              <a:lnSpc>
                <a:spcPts val="2100"/>
              </a:lnSpc>
              <a:buFont typeface="Wingdings" panose="05000000000000000000" pitchFamily="2" charset="2"/>
              <a:buChar char="v"/>
            </a:pPr>
            <a:r>
              <a:rPr lang="fr-FR" sz="1800" b="1" dirty="0" smtClean="0"/>
              <a:t>Question 1: How </a:t>
            </a:r>
            <a:r>
              <a:rPr lang="fr-FR" sz="1800" b="1" dirty="0" err="1" smtClean="0"/>
              <a:t>uncertain</a:t>
            </a:r>
            <a:r>
              <a:rPr lang="fr-FR" sz="1800" b="1" dirty="0" smtClean="0"/>
              <a:t> are the Paris </a:t>
            </a:r>
            <a:r>
              <a:rPr lang="fr-FR" sz="1800" b="1" dirty="0" err="1" smtClean="0"/>
              <a:t>region</a:t>
            </a:r>
            <a:r>
              <a:rPr lang="fr-FR" sz="1800" b="1" dirty="0" smtClean="0"/>
              <a:t> CO</a:t>
            </a:r>
            <a:r>
              <a:rPr lang="fr-FR" sz="1800" b="1" baseline="-25000" dirty="0" smtClean="0"/>
              <a:t>2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emission</a:t>
            </a:r>
            <a:r>
              <a:rPr lang="fr-FR" sz="1800" b="1" dirty="0" smtClean="0"/>
              <a:t> inventories?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4" name="Image 3" descr="log_co2-m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7" y="44624"/>
            <a:ext cx="864095" cy="713817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3577" y="4438106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732240" y="6399956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6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04253" y="908720"/>
            <a:ext cx="77841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 smtClean="0"/>
              <a:t>Postdoc</a:t>
            </a:r>
            <a:r>
              <a:rPr lang="fr-FR" sz="1400" b="1" dirty="0" smtClean="0"/>
              <a:t>. Elsa Dieudonné (2011-2012)</a:t>
            </a:r>
          </a:p>
          <a:p>
            <a:pPr algn="ctr"/>
            <a:r>
              <a:rPr lang="fr-FR" sz="1300" i="1" dirty="0" smtClean="0"/>
              <a:t>Dieudonné et al, AGU 2013 ; Dieudonné et al, CO</a:t>
            </a:r>
            <a:r>
              <a:rPr lang="fr-FR" sz="1300" i="1" baseline="-25000" dirty="0" smtClean="0"/>
              <a:t>2</a:t>
            </a:r>
            <a:r>
              <a:rPr lang="fr-FR" sz="1300" i="1" dirty="0" smtClean="0"/>
              <a:t>-MP report, 2012 ; Dieudonné et al, in </a:t>
            </a:r>
            <a:r>
              <a:rPr lang="fr-FR" sz="1300" i="1" dirty="0" err="1" smtClean="0"/>
              <a:t>prep</a:t>
            </a:r>
            <a:r>
              <a:rPr lang="fr-FR" sz="1300" i="1" dirty="0" smtClean="0"/>
              <a:t>)</a:t>
            </a:r>
            <a:endParaRPr lang="fr-FR" sz="1300" i="1" dirty="0"/>
          </a:p>
        </p:txBody>
      </p:sp>
      <p:sp>
        <p:nvSpPr>
          <p:cNvPr id="9409" name="ZoneTexte 9408"/>
          <p:cNvSpPr txBox="1"/>
          <p:nvPr/>
        </p:nvSpPr>
        <p:spPr>
          <a:xfrm>
            <a:off x="611560" y="6012577"/>
            <a:ext cx="770485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=&gt; </a:t>
            </a:r>
            <a:r>
              <a:rPr lang="fr-FR" sz="1600" b="1" dirty="0" err="1" smtClean="0"/>
              <a:t>We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need</a:t>
            </a:r>
            <a:r>
              <a:rPr lang="fr-FR" sz="1600" b="1" dirty="0" smtClean="0"/>
              <a:t> to </a:t>
            </a:r>
            <a:r>
              <a:rPr lang="fr-FR" sz="1600" b="1" dirty="0" err="1" smtClean="0"/>
              <a:t>develop</a:t>
            </a:r>
            <a:r>
              <a:rPr lang="fr-FR" sz="1600" b="1" dirty="0" smtClean="0"/>
              <a:t> </a:t>
            </a:r>
            <a:r>
              <a:rPr lang="fr-FR" sz="1600" b="1" dirty="0"/>
              <a:t> </a:t>
            </a:r>
            <a:r>
              <a:rPr lang="fr-FR" sz="1600" b="1" dirty="0" err="1" smtClean="0"/>
              <a:t>atmospheric</a:t>
            </a:r>
            <a:r>
              <a:rPr lang="fr-FR" sz="1600" b="1" dirty="0" smtClean="0"/>
              <a:t>  « top-down » </a:t>
            </a:r>
            <a:r>
              <a:rPr lang="fr-FR" sz="1600" b="1" dirty="0" err="1" smtClean="0"/>
              <a:t>approaches</a:t>
            </a:r>
            <a:r>
              <a:rPr lang="fr-FR" sz="1600" b="1" dirty="0" smtClean="0"/>
              <a:t> to </a:t>
            </a:r>
            <a:r>
              <a:rPr lang="fr-FR" sz="1600" b="1" dirty="0" err="1" smtClean="0"/>
              <a:t>assess</a:t>
            </a:r>
            <a:r>
              <a:rPr lang="fr-FR" sz="1600" b="1" dirty="0" smtClean="0"/>
              <a:t> the Paris </a:t>
            </a:r>
            <a:r>
              <a:rPr lang="fr-FR" sz="1600" b="1" dirty="0" err="1" smtClean="0"/>
              <a:t>megacity</a:t>
            </a:r>
            <a:r>
              <a:rPr lang="fr-FR" sz="1600" b="1" dirty="0" smtClean="0"/>
              <a:t> CO</a:t>
            </a:r>
            <a:r>
              <a:rPr lang="fr-FR" sz="1600" b="1" baseline="-25000" dirty="0" smtClean="0"/>
              <a:t>2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emissions</a:t>
            </a:r>
            <a:r>
              <a:rPr lang="fr-FR" sz="1600" b="1" dirty="0" smtClean="0"/>
              <a:t> inventories </a:t>
            </a:r>
            <a:r>
              <a:rPr lang="fr-FR" sz="1600" b="1" dirty="0" err="1" smtClean="0"/>
              <a:t>independently</a:t>
            </a:r>
            <a:r>
              <a:rPr lang="fr-FR" sz="1600" b="1" dirty="0" smtClean="0"/>
              <a:t>.</a:t>
            </a:r>
            <a:endParaRPr lang="fr-FR" sz="1600" b="1" dirty="0"/>
          </a:p>
        </p:txBody>
      </p:sp>
      <p:sp>
        <p:nvSpPr>
          <p:cNvPr id="9411" name="Rectangle 9410"/>
          <p:cNvSpPr/>
          <p:nvPr/>
        </p:nvSpPr>
        <p:spPr>
          <a:xfrm>
            <a:off x="179512" y="5482099"/>
            <a:ext cx="88569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fr-FR" sz="1400" dirty="0" smtClean="0"/>
              <a:t>A </a:t>
            </a:r>
            <a:r>
              <a:rPr lang="fr-FR" sz="1400" dirty="0" err="1" smtClean="0"/>
              <a:t>detailed</a:t>
            </a:r>
            <a:r>
              <a:rPr lang="fr-FR" sz="1400" dirty="0" smtClean="0"/>
              <a:t> </a:t>
            </a:r>
            <a:r>
              <a:rPr lang="fr-FR" sz="1400" dirty="0" err="1" smtClean="0"/>
              <a:t>study</a:t>
            </a:r>
            <a:r>
              <a:rPr lang="fr-FR" sz="1400" dirty="0" smtClean="0"/>
              <a:t> (spatial and temporal fine </a:t>
            </a:r>
            <a:r>
              <a:rPr lang="fr-FR" sz="1400" dirty="0" err="1" smtClean="0"/>
              <a:t>scales</a:t>
            </a:r>
            <a:r>
              <a:rPr lang="fr-FR" sz="1400" dirty="0" smtClean="0"/>
              <a:t>) </a:t>
            </a:r>
            <a:r>
              <a:rPr lang="fr-FR" sz="1400" dirty="0" err="1" smtClean="0"/>
              <a:t>can</a:t>
            </a:r>
            <a:r>
              <a:rPr lang="fr-FR" sz="1400" dirty="0" smtClean="0"/>
              <a:t> </a:t>
            </a:r>
            <a:r>
              <a:rPr lang="fr-FR" sz="1400" dirty="0" err="1" smtClean="0"/>
              <a:t>be</a:t>
            </a:r>
            <a:r>
              <a:rPr lang="fr-FR" sz="1400" dirty="0" smtClean="0"/>
              <a:t> </a:t>
            </a:r>
            <a:r>
              <a:rPr lang="fr-FR" sz="1400" dirty="0" err="1" smtClean="0"/>
              <a:t>found</a:t>
            </a:r>
            <a:r>
              <a:rPr lang="fr-FR" sz="1400" dirty="0" smtClean="0"/>
              <a:t> in Dieudonné et al, CO2-MP report, 2012.</a:t>
            </a:r>
            <a:endParaRPr lang="fr-FR" sz="1400" dirty="0"/>
          </a:p>
        </p:txBody>
      </p:sp>
      <p:sp>
        <p:nvSpPr>
          <p:cNvPr id="65" name="ZoneTexte 64"/>
          <p:cNvSpPr txBox="1"/>
          <p:nvPr/>
        </p:nvSpPr>
        <p:spPr>
          <a:xfrm>
            <a:off x="4758701" y="2977207"/>
            <a:ext cx="370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dirty="0" err="1" smtClean="0">
                <a:solidFill>
                  <a:srgbClr val="FF0000"/>
                </a:solidFill>
              </a:rPr>
              <a:t>Sectoral</a:t>
            </a:r>
            <a:r>
              <a:rPr lang="fr-FR" sz="1400" b="1" dirty="0" smtClean="0">
                <a:solidFill>
                  <a:srgbClr val="FF0000"/>
                </a:solidFill>
              </a:rPr>
              <a:t> </a:t>
            </a:r>
            <a:r>
              <a:rPr lang="fr-FR" sz="1400" b="1" dirty="0" err="1" smtClean="0">
                <a:solidFill>
                  <a:srgbClr val="FF0000"/>
                </a:solidFill>
              </a:rPr>
              <a:t>mismatch</a:t>
            </a:r>
            <a:r>
              <a:rPr lang="fr-FR" sz="1400" b="1" dirty="0" smtClean="0">
                <a:solidFill>
                  <a:srgbClr val="FF0000"/>
                </a:solidFill>
              </a:rPr>
              <a:t> (IER-</a:t>
            </a:r>
            <a:r>
              <a:rPr lang="fr-FR" sz="1400" b="1" dirty="0" err="1" smtClean="0">
                <a:solidFill>
                  <a:srgbClr val="FF0000"/>
                </a:solidFill>
              </a:rPr>
              <a:t>AirParif</a:t>
            </a:r>
            <a:r>
              <a:rPr lang="fr-FR" sz="1400" b="1" dirty="0" smtClean="0">
                <a:solidFill>
                  <a:srgbClr val="FF0000"/>
                </a:solidFill>
              </a:rPr>
              <a:t>):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755576" y="2957462"/>
            <a:ext cx="3003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400" b="1" dirty="0" err="1" smtClean="0">
                <a:solidFill>
                  <a:srgbClr val="FF0000"/>
                </a:solidFill>
              </a:rPr>
              <a:t>Differences</a:t>
            </a:r>
            <a:r>
              <a:rPr lang="fr-FR" sz="1400" b="1" dirty="0" smtClean="0">
                <a:solidFill>
                  <a:srgbClr val="FF0000"/>
                </a:solidFill>
              </a:rPr>
              <a:t> on total </a:t>
            </a:r>
            <a:r>
              <a:rPr lang="fr-FR" sz="1400" b="1" dirty="0" err="1" smtClean="0">
                <a:solidFill>
                  <a:srgbClr val="FF0000"/>
                </a:solidFill>
              </a:rPr>
              <a:t>emissions</a:t>
            </a:r>
            <a:r>
              <a:rPr lang="fr-FR" sz="1400" b="1" dirty="0" smtClean="0">
                <a:solidFill>
                  <a:srgbClr val="FF0000"/>
                </a:solidFill>
              </a:rPr>
              <a:t>: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996572" y="3513632"/>
            <a:ext cx="2530822" cy="122084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85725" indent="-85725">
              <a:lnSpc>
                <a:spcPts val="2200"/>
              </a:lnSpc>
              <a:buFont typeface="Wingdings" panose="05000000000000000000" pitchFamily="2" charset="2"/>
              <a:buChar char="§"/>
            </a:pPr>
            <a:r>
              <a:rPr lang="fr-FR" sz="1400" b="1" dirty="0" smtClean="0"/>
              <a:t> </a:t>
            </a:r>
            <a:r>
              <a:rPr lang="fr-FR" sz="1400" b="1" dirty="0" err="1" smtClean="0"/>
              <a:t>Airparif</a:t>
            </a:r>
            <a:r>
              <a:rPr lang="fr-FR" sz="1400" b="1" dirty="0" smtClean="0"/>
              <a:t> (AP):  52.1 MtCO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/</a:t>
            </a:r>
            <a:r>
              <a:rPr lang="fr-FR" sz="1400" b="1" dirty="0" err="1" smtClean="0"/>
              <a:t>yr</a:t>
            </a:r>
            <a:endParaRPr lang="fr-FR" sz="1400" b="1" dirty="0" smtClean="0"/>
          </a:p>
          <a:p>
            <a:pPr marL="85725" indent="-85725">
              <a:lnSpc>
                <a:spcPts val="2200"/>
              </a:lnSpc>
              <a:buFont typeface="Wingdings" panose="05000000000000000000" pitchFamily="2" charset="2"/>
              <a:buChar char="§"/>
            </a:pPr>
            <a:r>
              <a:rPr lang="fr-FR" sz="1400" b="1" dirty="0" smtClean="0"/>
              <a:t> IER:                   62.9 MtCO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/</a:t>
            </a:r>
            <a:r>
              <a:rPr lang="fr-FR" sz="1400" b="1" dirty="0" err="1" smtClean="0"/>
              <a:t>yr</a:t>
            </a:r>
            <a:endParaRPr lang="fr-FR" sz="1400" b="1" dirty="0" smtClean="0"/>
          </a:p>
          <a:p>
            <a:pPr marL="285750" indent="-285750" algn="ctr">
              <a:lnSpc>
                <a:spcPts val="2200"/>
              </a:lnSpc>
              <a:buFont typeface="Symbol"/>
              <a:buChar char="Þ"/>
            </a:pPr>
            <a:r>
              <a:rPr lang="fr-FR" sz="1400" b="1" dirty="0" smtClean="0"/>
              <a:t>Relative </a:t>
            </a:r>
            <a:r>
              <a:rPr lang="fr-FR" sz="1400" b="1" dirty="0" err="1" smtClean="0"/>
              <a:t>difference</a:t>
            </a:r>
            <a:r>
              <a:rPr lang="fr-FR" sz="1400" b="1" dirty="0"/>
              <a:t> </a:t>
            </a:r>
            <a:r>
              <a:rPr lang="fr-FR" sz="1400" b="1" dirty="0" smtClean="0"/>
              <a:t>:</a:t>
            </a:r>
            <a:r>
              <a:rPr lang="fr-FR" sz="1400" b="1" dirty="0"/>
              <a:t> </a:t>
            </a:r>
            <a:endParaRPr lang="fr-FR" sz="1400" b="1" dirty="0" smtClean="0"/>
          </a:p>
          <a:p>
            <a:pPr algn="ctr">
              <a:lnSpc>
                <a:spcPts val="2200"/>
              </a:lnSpc>
            </a:pPr>
            <a:r>
              <a:rPr lang="fr-FR" sz="1400" b="1" dirty="0" smtClean="0"/>
              <a:t>20.7 %</a:t>
            </a:r>
            <a:endParaRPr lang="fr-FR" sz="1400" b="1" dirty="0"/>
          </a:p>
        </p:txBody>
      </p:sp>
      <p:sp>
        <p:nvSpPr>
          <p:cNvPr id="9414" name="Rectangle 9413"/>
          <p:cNvSpPr/>
          <p:nvPr/>
        </p:nvSpPr>
        <p:spPr>
          <a:xfrm>
            <a:off x="1291958" y="450664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>
                <a:solidFill>
                  <a:srgbClr val="0070C0"/>
                </a:solidFill>
              </a:rPr>
              <a:t>Intercomparison</a:t>
            </a:r>
            <a:r>
              <a:rPr lang="fr-FR" sz="1400" b="1" dirty="0">
                <a:solidFill>
                  <a:srgbClr val="0070C0"/>
                </a:solidFill>
              </a:rPr>
              <a:t> </a:t>
            </a:r>
            <a:r>
              <a:rPr lang="fr-FR" sz="1400" b="1" dirty="0" smtClean="0">
                <a:solidFill>
                  <a:srgbClr val="0070C0"/>
                </a:solidFill>
              </a:rPr>
              <a:t>of AIRPARIF </a:t>
            </a:r>
            <a:r>
              <a:rPr lang="fr-FR" sz="1400" b="1" dirty="0">
                <a:solidFill>
                  <a:srgbClr val="0070C0"/>
                </a:solidFill>
              </a:rPr>
              <a:t>(Paris) and IER (Stuttgart) HR inventories (1x1 km</a:t>
            </a:r>
            <a:r>
              <a:rPr lang="fr-FR" sz="1400" b="1" baseline="30000" dirty="0">
                <a:solidFill>
                  <a:srgbClr val="0070C0"/>
                </a:solidFill>
              </a:rPr>
              <a:t>2</a:t>
            </a:r>
            <a:r>
              <a:rPr lang="fr-FR" sz="1400" b="1" dirty="0">
                <a:solidFill>
                  <a:srgbClr val="0070C0"/>
                </a:solidFill>
              </a:rPr>
              <a:t>, 1h, 2008)</a:t>
            </a:r>
            <a:endParaRPr lang="fr-FR" sz="1400" dirty="0"/>
          </a:p>
        </p:txBody>
      </p:sp>
      <p:grpSp>
        <p:nvGrpSpPr>
          <p:cNvPr id="9419" name="Groupe 9418"/>
          <p:cNvGrpSpPr/>
          <p:nvPr/>
        </p:nvGrpSpPr>
        <p:grpSpPr>
          <a:xfrm>
            <a:off x="4398027" y="3242118"/>
            <a:ext cx="3846381" cy="2347122"/>
            <a:chOff x="5188422" y="3216841"/>
            <a:chExt cx="3432695" cy="2012358"/>
          </a:xfrm>
        </p:grpSpPr>
        <p:grpSp>
          <p:nvGrpSpPr>
            <p:cNvPr id="68" name="Groupe 67"/>
            <p:cNvGrpSpPr/>
            <p:nvPr/>
          </p:nvGrpSpPr>
          <p:grpSpPr>
            <a:xfrm>
              <a:off x="5188422" y="3278525"/>
              <a:ext cx="3210075" cy="1950674"/>
              <a:chOff x="5061465" y="1431193"/>
              <a:chExt cx="3210075" cy="1950674"/>
            </a:xfrm>
          </p:grpSpPr>
          <p:sp>
            <p:nvSpPr>
              <p:cNvPr id="69" name="ZoneTexte 68"/>
              <p:cNvSpPr txBox="1"/>
              <p:nvPr/>
            </p:nvSpPr>
            <p:spPr>
              <a:xfrm rot="16200000">
                <a:off x="4202865" y="2289793"/>
                <a:ext cx="1950674" cy="23347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 smtClean="0"/>
                  <a:t>Relative </a:t>
                </a:r>
                <a:r>
                  <a:rPr lang="fr-FR" sz="1100" b="1" dirty="0" err="1" smtClean="0"/>
                  <a:t>difference</a:t>
                </a:r>
                <a:r>
                  <a:rPr lang="fr-FR" sz="1100" b="1" dirty="0" smtClean="0"/>
                  <a:t> (%) </a:t>
                </a:r>
              </a:p>
            </p:txBody>
          </p:sp>
          <p:grpSp>
            <p:nvGrpSpPr>
              <p:cNvPr id="70" name="Groupe 69"/>
              <p:cNvGrpSpPr/>
              <p:nvPr/>
            </p:nvGrpSpPr>
            <p:grpSpPr>
              <a:xfrm>
                <a:off x="5264469" y="1523307"/>
                <a:ext cx="3007071" cy="1780094"/>
                <a:chOff x="5264469" y="1523307"/>
                <a:chExt cx="3007071" cy="1780094"/>
              </a:xfrm>
            </p:grpSpPr>
            <p:graphicFrame>
              <p:nvGraphicFramePr>
                <p:cNvPr id="71" name="Graphique 7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008835936"/>
                    </p:ext>
                  </p:extLst>
                </p:nvPr>
              </p:nvGraphicFramePr>
              <p:xfrm>
                <a:off x="5264469" y="1523307"/>
                <a:ext cx="3007071" cy="178009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sp>
              <p:nvSpPr>
                <p:cNvPr id="72" name="ZoneTexte 71"/>
                <p:cNvSpPr txBox="1"/>
                <p:nvPr/>
              </p:nvSpPr>
              <p:spPr>
                <a:xfrm>
                  <a:off x="5645336" y="2290815"/>
                  <a:ext cx="627245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smtClean="0"/>
                    <a:t>Traffic</a:t>
                  </a:r>
                </a:p>
                <a:p>
                  <a:r>
                    <a:rPr lang="fr-FR" sz="1000" b="1" dirty="0" smtClean="0"/>
                    <a:t>+30.6 %</a:t>
                  </a:r>
                  <a:endParaRPr lang="fr-FR" sz="1000" b="1" dirty="0"/>
                </a:p>
              </p:txBody>
            </p:sp>
            <p:sp>
              <p:nvSpPr>
                <p:cNvPr id="73" name="ZoneTexte 72"/>
                <p:cNvSpPr txBox="1"/>
                <p:nvPr/>
              </p:nvSpPr>
              <p:spPr>
                <a:xfrm>
                  <a:off x="6143583" y="2434831"/>
                  <a:ext cx="77707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err="1" smtClean="0"/>
                    <a:t>Residential</a:t>
                  </a:r>
                  <a:endParaRPr lang="fr-FR" sz="1000" b="1" dirty="0" smtClean="0"/>
                </a:p>
                <a:p>
                  <a:r>
                    <a:rPr lang="fr-FR" sz="1000" b="1" dirty="0" smtClean="0"/>
                    <a:t>     -9.3%</a:t>
                  </a:r>
                  <a:endParaRPr lang="fr-FR" sz="1000" b="1" dirty="0"/>
                </a:p>
              </p:txBody>
            </p:sp>
            <p:sp>
              <p:nvSpPr>
                <p:cNvPr id="74" name="ZoneTexte 73"/>
                <p:cNvSpPr txBox="1"/>
                <p:nvPr/>
              </p:nvSpPr>
              <p:spPr>
                <a:xfrm>
                  <a:off x="6848645" y="2074791"/>
                  <a:ext cx="649669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000" b="1" dirty="0" err="1" smtClean="0"/>
                    <a:t>Tertiary</a:t>
                  </a:r>
                  <a:endParaRPr lang="fr-FR" sz="1000" b="1" dirty="0" smtClean="0"/>
                </a:p>
                <a:p>
                  <a:pPr algn="ctr"/>
                  <a:r>
                    <a:rPr lang="fr-FR" sz="1000" b="1" dirty="0" smtClean="0"/>
                    <a:t>-62,4 %</a:t>
                  </a:r>
                  <a:endParaRPr lang="fr-FR" sz="1000" b="1" dirty="0"/>
                </a:p>
              </p:txBody>
            </p:sp>
            <p:sp>
              <p:nvSpPr>
                <p:cNvPr id="75" name="ZoneTexte 74"/>
                <p:cNvSpPr txBox="1"/>
                <p:nvPr/>
              </p:nvSpPr>
              <p:spPr>
                <a:xfrm>
                  <a:off x="7352701" y="2330885"/>
                  <a:ext cx="727666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fr-FR" sz="1000" b="1" dirty="0" err="1" smtClean="0"/>
                    <a:t>Industry</a:t>
                  </a:r>
                  <a:endParaRPr lang="fr-FR" sz="1000" b="1" dirty="0" smtClean="0"/>
                </a:p>
                <a:p>
                  <a:pPr algn="r"/>
                  <a:r>
                    <a:rPr lang="fr-FR" sz="1000" b="1" dirty="0" smtClean="0"/>
                    <a:t> + 48.9 %</a:t>
                  </a:r>
                  <a:endParaRPr lang="fr-FR" sz="1000" b="1" dirty="0"/>
                </a:p>
              </p:txBody>
            </p:sp>
          </p:grpSp>
        </p:grpSp>
        <p:sp>
          <p:nvSpPr>
            <p:cNvPr id="9418" name="ZoneTexte 9417"/>
            <p:cNvSpPr txBox="1"/>
            <p:nvPr/>
          </p:nvSpPr>
          <p:spPr>
            <a:xfrm>
              <a:off x="6136333" y="3216841"/>
              <a:ext cx="248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rgbClr val="003399"/>
                  </a:solidFill>
                </a:rPr>
                <a:t>(IER-AP)/[1/2x(IER+AP)]</a:t>
              </a:r>
              <a:endParaRPr lang="fr-FR" sz="1200" dirty="0">
                <a:solidFill>
                  <a:srgbClr val="003399"/>
                </a:solidFill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419702" y="1537845"/>
            <a:ext cx="6752698" cy="12765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1419702" y="1537842"/>
            <a:ext cx="6824706" cy="1237779"/>
            <a:chOff x="2063794" y="6030806"/>
            <a:chExt cx="6530466" cy="1186272"/>
          </a:xfrm>
        </p:grpSpPr>
        <p:grpSp>
          <p:nvGrpSpPr>
            <p:cNvPr id="26" name="Groupe 25"/>
            <p:cNvGrpSpPr/>
            <p:nvPr/>
          </p:nvGrpSpPr>
          <p:grpSpPr>
            <a:xfrm>
              <a:off x="2063794" y="6048967"/>
              <a:ext cx="6001005" cy="1168111"/>
              <a:chOff x="1809180" y="1520275"/>
              <a:chExt cx="5335258" cy="1373398"/>
            </a:xfrm>
            <a:solidFill>
              <a:schemeClr val="bg1"/>
            </a:solidFill>
          </p:grpSpPr>
          <p:sp>
            <p:nvSpPr>
              <p:cNvPr id="29" name="ZoneTexte 28"/>
              <p:cNvSpPr txBox="1"/>
              <p:nvPr/>
            </p:nvSpPr>
            <p:spPr>
              <a:xfrm>
                <a:off x="1809180" y="1520275"/>
                <a:ext cx="2887372" cy="3437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/>
                  <a:t>« </a:t>
                </a:r>
                <a:r>
                  <a:rPr lang="fr-FR" sz="1300" b="1" dirty="0" err="1"/>
                  <a:t>B</a:t>
                </a:r>
                <a:r>
                  <a:rPr lang="fr-FR" sz="1300" b="1" dirty="0" err="1" smtClean="0"/>
                  <a:t>ottom</a:t>
                </a:r>
                <a:r>
                  <a:rPr lang="fr-FR" sz="1300" b="1" dirty="0" smtClean="0"/>
                  <a:t>-up » </a:t>
                </a:r>
                <a:r>
                  <a:rPr lang="fr-FR" sz="1300" b="1" dirty="0" err="1" smtClean="0"/>
                  <a:t>approach</a:t>
                </a:r>
                <a:r>
                  <a:rPr lang="fr-FR" sz="1300" b="1" dirty="0" smtClean="0"/>
                  <a:t>: </a:t>
                </a:r>
                <a:endParaRPr lang="fr-FR" sz="1300" b="1" dirty="0"/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2267663" y="1887931"/>
                <a:ext cx="4876775" cy="100574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300" dirty="0" smtClean="0"/>
                  <a:t>E</a:t>
                </a:r>
                <a:r>
                  <a:rPr lang="fr-FR" sz="1300" baseline="-25000" dirty="0" smtClean="0"/>
                  <a:t>s</a:t>
                </a:r>
                <a:r>
                  <a:rPr lang="fr-FR" sz="1300" dirty="0" smtClean="0"/>
                  <a:t> : Total </a:t>
                </a:r>
                <a:r>
                  <a:rPr lang="fr-FR" sz="1300" dirty="0" err="1" smtClean="0"/>
                  <a:t>emissions</a:t>
                </a:r>
                <a:r>
                  <a:rPr lang="fr-FR" sz="1300" dirty="0" smtClean="0"/>
                  <a:t> of </a:t>
                </a:r>
                <a:r>
                  <a:rPr lang="fr-FR" sz="1300" dirty="0" err="1" smtClean="0"/>
                  <a:t>each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activity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sector</a:t>
                </a:r>
                <a:r>
                  <a:rPr lang="fr-FR" sz="1300" dirty="0" smtClean="0"/>
                  <a:t> (ex. </a:t>
                </a:r>
                <a:r>
                  <a:rPr lang="fr-FR" sz="1300" dirty="0" err="1" smtClean="0"/>
                  <a:t>traffic</a:t>
                </a:r>
                <a:r>
                  <a:rPr lang="fr-FR" sz="1300" dirty="0" smtClean="0"/>
                  <a:t>) </a:t>
                </a:r>
              </a:p>
              <a:p>
                <a:r>
                  <a:rPr lang="fr-FR" sz="1300" dirty="0" smtClean="0"/>
                  <a:t>F</a:t>
                </a:r>
                <a:r>
                  <a:rPr lang="fr-FR" sz="1300" baseline="-25000" dirty="0" smtClean="0"/>
                  <a:t>i</a:t>
                </a:r>
                <a:r>
                  <a:rPr lang="fr-FR" sz="1300" dirty="0" smtClean="0"/>
                  <a:t>:   Emission factor (benchmarks – ex. gCO</a:t>
                </a:r>
                <a:r>
                  <a:rPr lang="fr-FR" sz="1300" baseline="-25000" dirty="0" smtClean="0"/>
                  <a:t>2</a:t>
                </a:r>
                <a:r>
                  <a:rPr lang="fr-FR" sz="1300" dirty="0" smtClean="0"/>
                  <a:t>/km) </a:t>
                </a:r>
              </a:p>
              <a:p>
                <a:r>
                  <a:rPr lang="fr-FR" sz="1300" dirty="0" smtClean="0"/>
                  <a:t>Ai:  Activity rate (</a:t>
                </a:r>
                <a:r>
                  <a:rPr lang="fr-FR" sz="1300" dirty="0" err="1" smtClean="0"/>
                  <a:t>statistics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databases</a:t>
                </a:r>
                <a:r>
                  <a:rPr lang="fr-FR" sz="1300" dirty="0" smtClean="0"/>
                  <a:t> – ex. </a:t>
                </a:r>
                <a:r>
                  <a:rPr lang="fr-FR" sz="1300" dirty="0" err="1" smtClean="0"/>
                  <a:t>number</a:t>
                </a:r>
                <a:r>
                  <a:rPr lang="fr-FR" sz="1300" dirty="0" smtClean="0"/>
                  <a:t> of </a:t>
                </a:r>
                <a:r>
                  <a:rPr lang="fr-FR" sz="1300" dirty="0" err="1" smtClean="0"/>
                  <a:t>kilometers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travelled</a:t>
                </a:r>
                <a:r>
                  <a:rPr lang="fr-FR" sz="1300" dirty="0" smtClean="0"/>
                  <a:t>)  </a:t>
                </a:r>
              </a:p>
              <a:p>
                <a:r>
                  <a:rPr lang="fr-FR" sz="1300" dirty="0" smtClean="0"/>
                  <a:t>P</a:t>
                </a:r>
                <a:r>
                  <a:rPr lang="fr-FR" sz="1300" baseline="-25000" dirty="0" smtClean="0"/>
                  <a:t>i</a:t>
                </a:r>
                <a:r>
                  <a:rPr lang="fr-FR" sz="1300" dirty="0" smtClean="0"/>
                  <a:t> = </a:t>
                </a:r>
                <a:r>
                  <a:rPr lang="fr-FR" sz="1300" dirty="0" err="1" smtClean="0"/>
                  <a:t>activity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parameter</a:t>
                </a:r>
                <a:r>
                  <a:rPr lang="fr-FR" sz="1300" dirty="0" smtClean="0"/>
                  <a:t> (ex. </a:t>
                </a:r>
                <a:r>
                  <a:rPr lang="fr-FR" sz="1300" dirty="0" err="1" smtClean="0"/>
                  <a:t>catalyst</a:t>
                </a:r>
                <a:r>
                  <a:rPr lang="fr-FR" sz="1300" dirty="0" smtClean="0"/>
                  <a:t> </a:t>
                </a:r>
                <a:r>
                  <a:rPr lang="fr-FR" sz="1300" dirty="0" err="1" smtClean="0"/>
                  <a:t>vehicle</a:t>
                </a:r>
                <a:r>
                  <a:rPr lang="fr-FR" sz="1300" dirty="0" smtClean="0"/>
                  <a:t> or not)</a:t>
                </a: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3965741" y="6030806"/>
              <a:ext cx="1632367" cy="3539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 E</a:t>
              </a:r>
              <a:r>
                <a:rPr lang="fr-FR" baseline="-25000" dirty="0" smtClean="0"/>
                <a:t>s</a:t>
              </a:r>
              <a:r>
                <a:rPr lang="fr-FR" dirty="0" smtClean="0"/>
                <a:t> </a:t>
              </a:r>
              <a:r>
                <a:rPr lang="fr-FR" dirty="0"/>
                <a:t>= </a:t>
              </a:r>
              <a:r>
                <a:rPr lang="fr-FR" dirty="0" smtClean="0">
                  <a:latin typeface="Symbol" panose="05050102010706020507" pitchFamily="18" charset="2"/>
                </a:rPr>
                <a:t>S</a:t>
              </a:r>
              <a:r>
                <a:rPr lang="el-GR" dirty="0" smtClean="0"/>
                <a:t> </a:t>
              </a:r>
              <a:r>
                <a:rPr lang="fr-FR" dirty="0" smtClean="0"/>
                <a:t>A</a:t>
              </a:r>
              <a:r>
                <a:rPr lang="fr-FR" baseline="-25000" dirty="0" smtClean="0"/>
                <a:t>i </a:t>
              </a:r>
              <a:r>
                <a:rPr lang="fr-FR" dirty="0" smtClean="0"/>
                <a:t>x F</a:t>
              </a:r>
              <a:r>
                <a:rPr lang="fr-FR" baseline="-25000" dirty="0" smtClean="0"/>
                <a:t>i</a:t>
              </a:r>
              <a:r>
                <a:rPr lang="fr-FR" dirty="0" smtClean="0"/>
                <a:t> x P</a:t>
              </a:r>
              <a:r>
                <a:rPr lang="fr-FR" baseline="-25000" dirty="0" smtClean="0"/>
                <a:t>i</a:t>
              </a:r>
              <a:endParaRPr lang="fr-FR" baseline="-250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526729" y="6048967"/>
              <a:ext cx="3067531" cy="280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err="1" smtClean="0"/>
                <a:t>with</a:t>
              </a:r>
              <a:r>
                <a:rPr lang="fr-FR" sz="1300" b="1" dirty="0" smtClean="0"/>
                <a:t> i : </a:t>
              </a:r>
              <a:r>
                <a:rPr lang="fr-FR" sz="1300" b="1" dirty="0" err="1" smtClean="0"/>
                <a:t>category</a:t>
              </a:r>
              <a:r>
                <a:rPr lang="fr-FR" sz="1300" b="1" dirty="0" smtClean="0"/>
                <a:t> (ex. </a:t>
              </a:r>
              <a:r>
                <a:rPr lang="fr-FR" sz="1300" b="1" dirty="0" err="1" smtClean="0"/>
                <a:t>two</a:t>
              </a:r>
              <a:r>
                <a:rPr lang="fr-FR" sz="1300" b="1" dirty="0" smtClean="0"/>
                <a:t> </a:t>
              </a:r>
              <a:r>
                <a:rPr lang="fr-FR" sz="1300" b="1" dirty="0" err="1" smtClean="0"/>
                <a:t>wheels</a:t>
              </a:r>
              <a:r>
                <a:rPr lang="fr-FR" sz="1300" b="1" dirty="0" smtClean="0"/>
                <a:t> </a:t>
              </a:r>
              <a:r>
                <a:rPr lang="fr-FR" sz="1300" b="1" dirty="0" err="1" smtClean="0"/>
                <a:t>vehicles</a:t>
              </a:r>
              <a:r>
                <a:rPr lang="fr-FR" sz="1300" b="1" dirty="0" smtClean="0"/>
                <a:t>)</a:t>
              </a:r>
              <a:endParaRPr lang="fr-FR" sz="13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9238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2" descr="SL7305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492642"/>
            <a:ext cx="1440162" cy="108037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SPM_A03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36869" y="4767081"/>
            <a:ext cx="1383603" cy="103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2809" y="68695"/>
            <a:ext cx="741636" cy="48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3570274" y="5384474"/>
            <a:ext cx="1708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 err="1" smtClean="0"/>
              <a:t>Xueref</a:t>
            </a:r>
            <a:r>
              <a:rPr lang="fr-FR" sz="1200" b="1" i="1" dirty="0" smtClean="0"/>
              <a:t>-Remy et al, 2016</a:t>
            </a:r>
            <a:endParaRPr lang="fr-FR" sz="1200" b="1" i="1" dirty="0"/>
          </a:p>
        </p:txBody>
      </p:sp>
      <p:pic>
        <p:nvPicPr>
          <p:cNvPr id="6" name="Image 5" descr="log_co2-mp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96" y="49301"/>
            <a:ext cx="720080" cy="594849"/>
          </a:xfrm>
          <a:prstGeom prst="rect">
            <a:avLst/>
          </a:prstGeom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2552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-42741" y="4229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8142260" y="6356350"/>
            <a:ext cx="544539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7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755576" y="116632"/>
            <a:ext cx="756084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fr-FR" sz="1700" b="1" dirty="0"/>
              <a:t>Question 2 : Can </a:t>
            </a:r>
            <a:r>
              <a:rPr lang="fr-FR" sz="1700" b="1" dirty="0" err="1"/>
              <a:t>we</a:t>
            </a:r>
            <a:r>
              <a:rPr lang="fr-FR" sz="1700" b="1" dirty="0"/>
              <a:t> </a:t>
            </a:r>
            <a:r>
              <a:rPr lang="fr-FR" sz="1700" b="1" dirty="0" smtClean="0"/>
              <a:t>observe an </a:t>
            </a:r>
            <a:r>
              <a:rPr lang="fr-FR" sz="1700" b="1" dirty="0" err="1" smtClean="0"/>
              <a:t>atmospheric</a:t>
            </a:r>
            <a:r>
              <a:rPr lang="fr-FR" sz="1700" b="1" dirty="0" smtClean="0"/>
              <a:t> </a:t>
            </a:r>
            <a:r>
              <a:rPr lang="fr-FR" sz="1700" b="1" dirty="0"/>
              <a:t>CO</a:t>
            </a:r>
            <a:r>
              <a:rPr lang="fr-FR" sz="1700" b="1" baseline="-25000" dirty="0"/>
              <a:t>2</a:t>
            </a:r>
            <a:r>
              <a:rPr lang="fr-FR" sz="1700" b="1" dirty="0"/>
              <a:t> plume </a:t>
            </a:r>
            <a:r>
              <a:rPr lang="fr-FR" sz="1700" b="1" dirty="0" err="1" smtClean="0"/>
              <a:t>from</a:t>
            </a:r>
            <a:r>
              <a:rPr lang="fr-FR" sz="1700" b="1" dirty="0" smtClean="0"/>
              <a:t> Paris </a:t>
            </a:r>
            <a:r>
              <a:rPr lang="fr-FR" sz="1700" b="1" dirty="0" err="1" smtClean="0"/>
              <a:t>megacity</a:t>
            </a:r>
            <a:r>
              <a:rPr lang="fr-FR" sz="1700" b="1" dirty="0" smtClean="0"/>
              <a:t>?</a:t>
            </a:r>
            <a:endParaRPr lang="fr-FR" sz="1700" b="1" dirty="0"/>
          </a:p>
          <a:p>
            <a:pPr algn="ctr"/>
            <a:endParaRPr lang="fr-FR" sz="1600" b="1" dirty="0"/>
          </a:p>
          <a:p>
            <a:pPr algn="ctr"/>
            <a:r>
              <a:rPr lang="fr-FR" b="1" dirty="0" err="1" smtClean="0">
                <a:solidFill>
                  <a:srgbClr val="0070C0"/>
                </a:solidFill>
              </a:rPr>
              <a:t>Development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>
                <a:solidFill>
                  <a:srgbClr val="0070C0"/>
                </a:solidFill>
              </a:rPr>
              <a:t>of the Paris </a:t>
            </a:r>
            <a:r>
              <a:rPr lang="fr-FR" b="1" dirty="0" smtClean="0">
                <a:solidFill>
                  <a:srgbClr val="0070C0"/>
                </a:solidFill>
              </a:rPr>
              <a:t>in-situ CO</a:t>
            </a:r>
            <a:r>
              <a:rPr lang="fr-FR" b="1" baseline="-25000" dirty="0" smtClean="0">
                <a:solidFill>
                  <a:srgbClr val="0070C0"/>
                </a:solidFill>
              </a:rPr>
              <a:t>2</a:t>
            </a:r>
            <a:r>
              <a:rPr lang="fr-FR" b="1" dirty="0" smtClean="0">
                <a:solidFill>
                  <a:srgbClr val="0070C0"/>
                </a:solidFill>
              </a:rPr>
              <a:t> network</a:t>
            </a:r>
            <a:endParaRPr lang="fr-FR" sz="2400" dirty="0">
              <a:solidFill>
                <a:srgbClr val="0070C0"/>
              </a:solidFill>
            </a:endParaRPr>
          </a:p>
        </p:txBody>
      </p:sp>
      <p:pic>
        <p:nvPicPr>
          <p:cNvPr id="26" name="Picture 16" descr="Tour_Eiffe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4" y="2558564"/>
            <a:ext cx="1415363" cy="19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5" descr="SL731017-M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1268927"/>
            <a:ext cx="1440161" cy="107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3" descr="Eiffel_Tow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618355"/>
            <a:ext cx="903943" cy="125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4" descr="Résultat de recherche d'images pour &quot;sommet tour eiffe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AutoShape 6" descr="Résultat de recherche d'images pour &quot;sommet tour eiffel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582141" y="1396848"/>
            <a:ext cx="933746" cy="1102829"/>
            <a:chOff x="35496" y="2686436"/>
            <a:chExt cx="1017650" cy="1401267"/>
          </a:xfrm>
        </p:grpSpPr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2686436"/>
              <a:ext cx="1017650" cy="1401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Ellipse 23"/>
            <p:cNvSpPr/>
            <p:nvPr/>
          </p:nvSpPr>
          <p:spPr>
            <a:xfrm>
              <a:off x="467544" y="3212976"/>
              <a:ext cx="117726" cy="11168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5" name="Picture 5" descr="saclay_7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44" y="5429097"/>
            <a:ext cx="714260" cy="95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ZoneTexte 38"/>
          <p:cNvSpPr txBox="1"/>
          <p:nvPr/>
        </p:nvSpPr>
        <p:spPr>
          <a:xfrm>
            <a:off x="2376098" y="1124744"/>
            <a:ext cx="43561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                                   Co-</a:t>
            </a:r>
            <a:r>
              <a:rPr lang="fr-FR" sz="1400" dirty="0" err="1" smtClean="0"/>
              <a:t>workers</a:t>
            </a:r>
            <a:r>
              <a:rPr lang="fr-FR" sz="1400" dirty="0" smtClean="0"/>
              <a:t>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dirty="0" smtClean="0"/>
              <a:t>Cyrille Vuillemin (CO</a:t>
            </a:r>
            <a:r>
              <a:rPr lang="fr-FR" sz="1200" baseline="-25000" dirty="0" smtClean="0"/>
              <a:t>2</a:t>
            </a:r>
            <a:r>
              <a:rPr lang="fr-FR" sz="1200" dirty="0" smtClean="0"/>
              <a:t>-MP </a:t>
            </a:r>
            <a:r>
              <a:rPr lang="fr-FR" sz="1200" dirty="0" err="1" smtClean="0"/>
              <a:t>Engineer</a:t>
            </a:r>
            <a:r>
              <a:rPr lang="fr-FR" sz="1200" dirty="0" smtClean="0"/>
              <a:t>, 1 </a:t>
            </a:r>
            <a:r>
              <a:rPr lang="fr-FR" sz="1200" dirty="0" err="1" smtClean="0"/>
              <a:t>year</a:t>
            </a:r>
            <a:r>
              <a:rPr lang="fr-FR" sz="1200" dirty="0" smtClean="0"/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dirty="0" smtClean="0"/>
              <a:t>Elsa Dieudonné (CO</a:t>
            </a:r>
            <a:r>
              <a:rPr lang="fr-FR" sz="1200" baseline="-25000" dirty="0" smtClean="0"/>
              <a:t>2</a:t>
            </a:r>
            <a:r>
              <a:rPr lang="fr-FR" sz="1200" dirty="0" smtClean="0"/>
              <a:t>-MP </a:t>
            </a:r>
            <a:r>
              <a:rPr lang="fr-FR" sz="1200" dirty="0" err="1" smtClean="0"/>
              <a:t>postdoctorate</a:t>
            </a:r>
            <a:r>
              <a:rPr lang="fr-FR" sz="1200" dirty="0" smtClean="0"/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dirty="0" smtClean="0"/>
              <a:t>Martina Schmidt, Marc Delmotte &amp; the RAMCES (ICOS) team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dirty="0" smtClean="0"/>
              <a:t>AIRPARIF </a:t>
            </a:r>
            <a:endParaRPr lang="fr-FR" sz="12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dirty="0" smtClean="0"/>
              <a:t>François </a:t>
            </a:r>
            <a:r>
              <a:rPr lang="fr-FR" sz="1200" dirty="0" err="1" smtClean="0"/>
              <a:t>Ravetta</a:t>
            </a:r>
            <a:r>
              <a:rPr lang="fr-FR" sz="1200" dirty="0" smtClean="0"/>
              <a:t> (QUALAIR) &amp; Martial </a:t>
            </a:r>
            <a:r>
              <a:rPr lang="fr-FR" sz="1200" dirty="0" err="1" smtClean="0"/>
              <a:t>Haeffelin</a:t>
            </a:r>
            <a:r>
              <a:rPr lang="fr-FR" sz="1200" dirty="0" smtClean="0"/>
              <a:t> (SIRTA)</a:t>
            </a:r>
            <a:endParaRPr lang="fr-FR" sz="12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7354834" y="3819082"/>
            <a:ext cx="1681664" cy="907941"/>
            <a:chOff x="7354834" y="3356992"/>
            <a:chExt cx="1681664" cy="907941"/>
          </a:xfrm>
        </p:grpSpPr>
        <p:sp>
          <p:nvSpPr>
            <p:cNvPr id="57" name="ZoneTexte 56"/>
            <p:cNvSpPr txBox="1"/>
            <p:nvPr/>
          </p:nvSpPr>
          <p:spPr>
            <a:xfrm>
              <a:off x="7434030" y="3356992"/>
              <a:ext cx="1602468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/>
                <a:t> CO</a:t>
              </a:r>
              <a:r>
                <a:rPr lang="fr-FR" sz="1400" b="1" baseline="-25000" dirty="0" smtClean="0"/>
                <a:t>2</a:t>
              </a:r>
              <a:r>
                <a:rPr lang="fr-FR" sz="1400" b="1" dirty="0" smtClean="0"/>
                <a:t> CO2-MP</a:t>
              </a:r>
            </a:p>
            <a:p>
              <a:r>
                <a:rPr lang="fr-FR" sz="1400" b="1" dirty="0" smtClean="0"/>
                <a:t> CO</a:t>
              </a:r>
              <a:r>
                <a:rPr lang="fr-FR" sz="1400" b="1" baseline="-25000" dirty="0" smtClean="0"/>
                <a:t>2</a:t>
              </a:r>
              <a:r>
                <a:rPr lang="fr-FR" sz="1400" b="1" dirty="0" smtClean="0"/>
                <a:t> ICOS</a:t>
              </a:r>
            </a:p>
            <a:p>
              <a:r>
                <a:rPr lang="fr-FR" sz="1400" b="1" dirty="0" smtClean="0"/>
                <a:t> </a:t>
              </a:r>
              <a:r>
                <a:rPr lang="fr-FR" sz="1400" b="1" dirty="0" err="1" smtClean="0"/>
                <a:t>Aerosols</a:t>
              </a:r>
              <a:r>
                <a:rPr lang="fr-FR" sz="1400" b="1" dirty="0" smtClean="0"/>
                <a:t> </a:t>
              </a:r>
              <a:r>
                <a:rPr lang="fr-FR" sz="1400" b="1" dirty="0" err="1" smtClean="0"/>
                <a:t>LIDARs</a:t>
              </a:r>
              <a:r>
                <a:rPr lang="fr-FR" sz="1400" b="1" dirty="0" smtClean="0"/>
                <a:t> </a:t>
              </a:r>
              <a:r>
                <a:rPr lang="fr-FR" sz="1100" b="1" dirty="0" smtClean="0"/>
                <a:t>(</a:t>
              </a:r>
              <a:r>
                <a:rPr lang="fr-FR" sz="1100" b="1" dirty="0" err="1" smtClean="0"/>
                <a:t>TRN’s</a:t>
              </a:r>
              <a:r>
                <a:rPr lang="fr-FR" sz="1100" b="1" dirty="0" smtClean="0"/>
                <a:t> = CO2-MP/ICOS)</a:t>
              </a:r>
              <a:endParaRPr lang="fr-FR" sz="1100" b="1" dirty="0"/>
            </a:p>
          </p:txBody>
        </p:sp>
        <p:sp>
          <p:nvSpPr>
            <p:cNvPr id="65" name="Ellipse 64"/>
            <p:cNvSpPr/>
            <p:nvPr/>
          </p:nvSpPr>
          <p:spPr>
            <a:xfrm>
              <a:off x="7374146" y="3442031"/>
              <a:ext cx="119765" cy="11168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b="1"/>
            </a:p>
          </p:txBody>
        </p:sp>
        <p:sp>
          <p:nvSpPr>
            <p:cNvPr id="66" name="Ellipse 65"/>
            <p:cNvSpPr/>
            <p:nvPr/>
          </p:nvSpPr>
          <p:spPr>
            <a:xfrm>
              <a:off x="7374889" y="3677359"/>
              <a:ext cx="119765" cy="11168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b="1"/>
            </a:p>
          </p:txBody>
        </p:sp>
        <p:sp>
          <p:nvSpPr>
            <p:cNvPr id="74" name="Organigramme : Décision 73"/>
            <p:cNvSpPr/>
            <p:nvPr/>
          </p:nvSpPr>
          <p:spPr>
            <a:xfrm>
              <a:off x="7354834" y="3861048"/>
              <a:ext cx="164071" cy="188274"/>
            </a:xfrm>
            <a:prstGeom prst="flowChartDecision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9" name="ZoneTexte 78"/>
          <p:cNvSpPr txBox="1"/>
          <p:nvPr/>
        </p:nvSpPr>
        <p:spPr>
          <a:xfrm>
            <a:off x="1049013" y="2544685"/>
            <a:ext cx="706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EIF -</a:t>
            </a:r>
          </a:p>
          <a:p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Urban</a:t>
            </a:r>
            <a:endParaRPr lang="fr-F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6588224" y="4745815"/>
            <a:ext cx="6611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>
                    <a:lumMod val="50000"/>
                  </a:schemeClr>
                </a:solidFill>
              </a:rPr>
              <a:t>GIF – </a:t>
            </a:r>
            <a:r>
              <a:rPr lang="fr-FR" sz="1400" b="1" dirty="0" err="1" smtClean="0">
                <a:solidFill>
                  <a:schemeClr val="bg1">
                    <a:lumMod val="50000"/>
                  </a:schemeClr>
                </a:solidFill>
              </a:rPr>
              <a:t>Peri-urban</a:t>
            </a:r>
            <a:endParaRPr lang="fr-FR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8" name="ZoneTexte 117"/>
          <p:cNvSpPr txBox="1"/>
          <p:nvPr/>
        </p:nvSpPr>
        <p:spPr>
          <a:xfrm>
            <a:off x="7596337" y="1148517"/>
            <a:ext cx="1368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>
                    <a:lumMod val="50000"/>
                  </a:schemeClr>
                </a:solidFill>
              </a:rPr>
              <a:t>MON -Rural</a:t>
            </a:r>
            <a:endParaRPr lang="fr-FR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9" name="ZoneTexte 118"/>
          <p:cNvSpPr txBox="1"/>
          <p:nvPr/>
        </p:nvSpPr>
        <p:spPr>
          <a:xfrm>
            <a:off x="7380312" y="2492642"/>
            <a:ext cx="158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>
                    <a:lumMod val="50000"/>
                  </a:schemeClr>
                </a:solidFill>
              </a:rPr>
              <a:t>GON – </a:t>
            </a:r>
            <a:r>
              <a:rPr lang="fr-FR" sz="1400" b="1" dirty="0" err="1" smtClean="0">
                <a:solidFill>
                  <a:schemeClr val="bg1">
                    <a:lumMod val="50000"/>
                  </a:schemeClr>
                </a:solidFill>
              </a:rPr>
              <a:t>Peri-urban</a:t>
            </a:r>
            <a:endParaRPr lang="fr-FR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5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03" y="2420888"/>
            <a:ext cx="4291021" cy="287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Ellipse 125"/>
          <p:cNvSpPr/>
          <p:nvPr/>
        </p:nvSpPr>
        <p:spPr>
          <a:xfrm>
            <a:off x="3798154" y="4792340"/>
            <a:ext cx="112193" cy="10137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/>
          <p:cNvSpPr/>
          <p:nvPr/>
        </p:nvSpPr>
        <p:spPr>
          <a:xfrm>
            <a:off x="4186278" y="3406871"/>
            <a:ext cx="112193" cy="10137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Organigramme : Décision 127"/>
          <p:cNvSpPr/>
          <p:nvPr/>
        </p:nvSpPr>
        <p:spPr>
          <a:xfrm>
            <a:off x="4270977" y="3391886"/>
            <a:ext cx="153698" cy="170905"/>
          </a:xfrm>
          <a:prstGeom prst="flowChartDecision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Organigramme : Décision 128"/>
          <p:cNvSpPr/>
          <p:nvPr/>
        </p:nvSpPr>
        <p:spPr>
          <a:xfrm>
            <a:off x="4504439" y="3123459"/>
            <a:ext cx="153698" cy="170905"/>
          </a:xfrm>
          <a:prstGeom prst="flowChartDecision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Organigramme : Décision 129"/>
          <p:cNvSpPr/>
          <p:nvPr/>
        </p:nvSpPr>
        <p:spPr>
          <a:xfrm>
            <a:off x="3890102" y="4810712"/>
            <a:ext cx="153698" cy="170905"/>
          </a:xfrm>
          <a:prstGeom prst="flowChartDecision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Flèche droite 130"/>
          <p:cNvSpPr/>
          <p:nvPr/>
        </p:nvSpPr>
        <p:spPr>
          <a:xfrm rot="19086604">
            <a:off x="2891349" y="4423780"/>
            <a:ext cx="538531" cy="22194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Flèche droite 131"/>
          <p:cNvSpPr/>
          <p:nvPr/>
        </p:nvSpPr>
        <p:spPr>
          <a:xfrm rot="8078358">
            <a:off x="5968538" y="2767781"/>
            <a:ext cx="529603" cy="21703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ZoneTexte 122"/>
          <p:cNvSpPr txBox="1"/>
          <p:nvPr/>
        </p:nvSpPr>
        <p:spPr>
          <a:xfrm>
            <a:off x="2678865" y="4242231"/>
            <a:ext cx="81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SW</a:t>
            </a:r>
            <a:endParaRPr lang="fr-FR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4" name="ZoneTexte 123"/>
          <p:cNvSpPr txBox="1"/>
          <p:nvPr/>
        </p:nvSpPr>
        <p:spPr>
          <a:xfrm>
            <a:off x="5736882" y="2492653"/>
            <a:ext cx="81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NE</a:t>
            </a:r>
            <a:endParaRPr lang="fr-FR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23728" y="2420888"/>
            <a:ext cx="504741" cy="290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Picture 15" descr="tour_tdf_trainou_aero.jpg - 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630" y="5375132"/>
            <a:ext cx="731154" cy="88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ZoneTexte 115"/>
          <p:cNvSpPr txBox="1"/>
          <p:nvPr/>
        </p:nvSpPr>
        <p:spPr>
          <a:xfrm>
            <a:off x="1979712" y="4817823"/>
            <a:ext cx="661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</a:rPr>
              <a:t>TRN -</a:t>
            </a:r>
            <a:endParaRPr lang="fr-FR" sz="14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</a:rPr>
              <a:t>Rural</a:t>
            </a:r>
            <a:endParaRPr lang="fr-FR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452320" y="501317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</a:rPr>
              <a:t>G1302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6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117" grpId="0"/>
      <p:bldP spid="118" grpId="0"/>
      <p:bldP spid="119" grpId="0"/>
      <p:bldP spid="131" grpId="0" animBg="1"/>
      <p:bldP spid="132" grpId="0" animBg="1"/>
      <p:bldP spid="123" grpId="0"/>
      <p:bldP spid="124" grpId="0"/>
      <p:bldP spid="1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e 42"/>
          <p:cNvGrpSpPr/>
          <p:nvPr/>
        </p:nvGrpSpPr>
        <p:grpSpPr>
          <a:xfrm>
            <a:off x="5040710" y="2874422"/>
            <a:ext cx="4282455" cy="2667525"/>
            <a:chOff x="5040710" y="2874422"/>
            <a:chExt cx="4282455" cy="2667525"/>
          </a:xfrm>
        </p:grpSpPr>
        <p:grpSp>
          <p:nvGrpSpPr>
            <p:cNvPr id="41" name="Groupe 40"/>
            <p:cNvGrpSpPr/>
            <p:nvPr/>
          </p:nvGrpSpPr>
          <p:grpSpPr>
            <a:xfrm>
              <a:off x="5040710" y="2874422"/>
              <a:ext cx="4282455" cy="2667525"/>
              <a:chOff x="5040710" y="2874422"/>
              <a:chExt cx="4282455" cy="2667525"/>
            </a:xfrm>
          </p:grpSpPr>
          <p:sp>
            <p:nvSpPr>
              <p:cNvPr id="32" name="ZoneTexte 31"/>
              <p:cNvSpPr txBox="1"/>
              <p:nvPr/>
            </p:nvSpPr>
            <p:spPr>
              <a:xfrm>
                <a:off x="6224492" y="5229200"/>
                <a:ext cx="2281250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 err="1" smtClean="0"/>
                  <a:t>Days</a:t>
                </a:r>
                <a:r>
                  <a:rPr lang="fr-FR" sz="1200" b="1" dirty="0" smtClean="0"/>
                  <a:t> in March 2011</a:t>
                </a:r>
              </a:p>
            </p:txBody>
          </p:sp>
          <p:grpSp>
            <p:nvGrpSpPr>
              <p:cNvPr id="26" name="Groupe 25"/>
              <p:cNvGrpSpPr/>
              <p:nvPr/>
            </p:nvGrpSpPr>
            <p:grpSpPr>
              <a:xfrm>
                <a:off x="5040710" y="2874422"/>
                <a:ext cx="4282455" cy="2667525"/>
                <a:chOff x="5040710" y="2874423"/>
                <a:chExt cx="4282455" cy="2667524"/>
              </a:xfrm>
            </p:grpSpPr>
            <p:pic>
              <p:nvPicPr>
                <p:cNvPr id="13316" name="Picture 4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710" y="2874423"/>
                  <a:ext cx="4282455" cy="26675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5" name="ZoneTexte 34"/>
                <p:cNvSpPr txBox="1"/>
                <p:nvPr/>
              </p:nvSpPr>
              <p:spPr>
                <a:xfrm>
                  <a:off x="5261026" y="3212976"/>
                  <a:ext cx="607118" cy="177086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500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480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460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440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420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400</a:t>
                  </a:r>
                </a:p>
                <a:p>
                  <a:pPr algn="r">
                    <a:lnSpc>
                      <a:spcPts val="1900"/>
                    </a:lnSpc>
                  </a:pPr>
                  <a:r>
                    <a:rPr lang="fr-FR" sz="1000" b="1" dirty="0" smtClean="0"/>
                    <a:t>380</a:t>
                  </a:r>
                  <a:endParaRPr lang="fr-FR" sz="1000" b="1" dirty="0"/>
                </a:p>
              </p:txBody>
            </p:sp>
          </p:grpSp>
          <p:sp>
            <p:nvSpPr>
              <p:cNvPr id="36" name="ZoneTexte 35"/>
              <p:cNvSpPr txBox="1"/>
              <p:nvPr/>
            </p:nvSpPr>
            <p:spPr>
              <a:xfrm rot="16200000">
                <a:off x="4442892" y="3872562"/>
                <a:ext cx="1868813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smtClean="0"/>
                  <a:t>CO</a:t>
                </a:r>
                <a:r>
                  <a:rPr lang="fr-FR" sz="1100" b="1" baseline="-25000" dirty="0" smtClean="0"/>
                  <a:t>2</a:t>
                </a:r>
                <a:r>
                  <a:rPr lang="fr-FR" sz="1100" b="1" dirty="0" smtClean="0"/>
                  <a:t> concentration (ppm)</a:t>
                </a:r>
                <a:endParaRPr lang="fr-FR" sz="1100" b="1" dirty="0"/>
              </a:p>
            </p:txBody>
          </p:sp>
          <p:sp>
            <p:nvSpPr>
              <p:cNvPr id="38" name="ZoneTexte 37"/>
              <p:cNvSpPr txBox="1"/>
              <p:nvPr/>
            </p:nvSpPr>
            <p:spPr>
              <a:xfrm>
                <a:off x="8388424" y="3328869"/>
                <a:ext cx="607118" cy="170816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1400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1200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1000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400</a:t>
                </a:r>
              </a:p>
              <a:p>
                <a:pPr>
                  <a:lnSpc>
                    <a:spcPts val="1800"/>
                  </a:lnSpc>
                </a:pPr>
                <a:r>
                  <a:rPr lang="fr-FR" sz="10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200</a:t>
                </a:r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 rot="16200000">
                <a:off x="8031564" y="3967605"/>
                <a:ext cx="1721830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ABL </a:t>
                </a:r>
                <a:r>
                  <a:rPr lang="fr-FR" sz="11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height</a:t>
                </a:r>
                <a:r>
                  <a:rPr lang="fr-FR" sz="11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(m AGL)</a:t>
                </a:r>
                <a:endParaRPr lang="fr-FR" sz="11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868144" y="3356992"/>
                <a:ext cx="2588947" cy="1626853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7" name="Connecteur droit 36"/>
              <p:cNvCxnSpPr/>
              <p:nvPr/>
            </p:nvCxnSpPr>
            <p:spPr>
              <a:xfrm>
                <a:off x="5868144" y="4763704"/>
                <a:ext cx="31551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/>
              <p:cNvSpPr txBox="1"/>
              <p:nvPr/>
            </p:nvSpPr>
            <p:spPr>
              <a:xfrm>
                <a:off x="8028384" y="5039598"/>
                <a:ext cx="107875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smtClean="0">
                    <a:solidFill>
                      <a:srgbClr val="FF0000"/>
                    </a:solidFill>
                  </a:rPr>
                  <a:t>EIF: 317 m AGL</a:t>
                </a:r>
                <a:endParaRPr lang="fr-FR" sz="11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5" name="ZoneTexte 44"/>
            <p:cNvSpPr txBox="1"/>
            <p:nvPr/>
          </p:nvSpPr>
          <p:spPr>
            <a:xfrm>
              <a:off x="6296500" y="5229200"/>
              <a:ext cx="220924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b="1" dirty="0" err="1" smtClean="0"/>
                <a:t>Days</a:t>
              </a:r>
              <a:r>
                <a:rPr lang="fr-FR" sz="1200" b="1" dirty="0" smtClean="0"/>
                <a:t> in March 2011</a:t>
              </a:r>
            </a:p>
          </p:txBody>
        </p:sp>
      </p:grpSp>
      <p:pic>
        <p:nvPicPr>
          <p:cNvPr id="7" name="Image 6" descr="log_co2-m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043" y="46366"/>
            <a:ext cx="652679" cy="539170"/>
          </a:xfrm>
          <a:prstGeom prst="rect">
            <a:avLst/>
          </a:prstGeom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914" y="3554744"/>
            <a:ext cx="1455035" cy="130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305867" y="146674"/>
            <a:ext cx="863761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fr-FR" sz="1700" b="1" dirty="0" smtClean="0"/>
              <a:t>Question 2 : Can </a:t>
            </a:r>
            <a:r>
              <a:rPr lang="fr-FR" sz="1700" b="1" dirty="0" err="1" smtClean="0"/>
              <a:t>we</a:t>
            </a:r>
            <a:r>
              <a:rPr lang="fr-FR" sz="1700" b="1" dirty="0" smtClean="0"/>
              <a:t> observe an </a:t>
            </a:r>
            <a:r>
              <a:rPr lang="fr-FR" sz="1700" b="1" dirty="0" err="1" smtClean="0"/>
              <a:t>atmospheric</a:t>
            </a:r>
            <a:r>
              <a:rPr lang="fr-FR" sz="1700" b="1" dirty="0" smtClean="0"/>
              <a:t> CO</a:t>
            </a:r>
            <a:r>
              <a:rPr lang="fr-FR" sz="1700" b="1" baseline="-25000" dirty="0" smtClean="0"/>
              <a:t>2</a:t>
            </a:r>
            <a:r>
              <a:rPr lang="fr-FR" sz="1700" b="1" dirty="0" smtClean="0"/>
              <a:t> plume </a:t>
            </a:r>
            <a:r>
              <a:rPr lang="fr-FR" sz="1700" b="1" dirty="0" err="1" smtClean="0"/>
              <a:t>from</a:t>
            </a:r>
            <a:r>
              <a:rPr lang="fr-FR" sz="1700" b="1" dirty="0" smtClean="0"/>
              <a:t> Paris </a:t>
            </a:r>
            <a:r>
              <a:rPr lang="fr-FR" sz="1700" b="1" dirty="0" err="1" smtClean="0"/>
              <a:t>megacity</a:t>
            </a:r>
            <a:r>
              <a:rPr lang="fr-FR" sz="1700" b="1" dirty="0" smtClean="0"/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112495" y="2874422"/>
            <a:ext cx="504117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500" b="1" dirty="0" err="1" smtClean="0">
                <a:solidFill>
                  <a:schemeClr val="accent1"/>
                </a:solidFill>
              </a:rPr>
              <a:t>Analysis</a:t>
            </a:r>
            <a:r>
              <a:rPr lang="fr-FR" sz="1500" b="1" dirty="0" smtClean="0">
                <a:solidFill>
                  <a:schemeClr val="accent1"/>
                </a:solidFill>
              </a:rPr>
              <a:t> at the diurnal, </a:t>
            </a:r>
            <a:r>
              <a:rPr lang="fr-FR" sz="1500" b="1" dirty="0" err="1" smtClean="0">
                <a:solidFill>
                  <a:schemeClr val="accent1"/>
                </a:solidFill>
              </a:rPr>
              <a:t>synoptic</a:t>
            </a:r>
            <a:r>
              <a:rPr lang="fr-FR" sz="1500" b="1" dirty="0" smtClean="0">
                <a:solidFill>
                  <a:schemeClr val="accent1"/>
                </a:solidFill>
              </a:rPr>
              <a:t> and </a:t>
            </a:r>
            <a:r>
              <a:rPr lang="fr-FR" sz="1500" b="1" dirty="0" err="1" smtClean="0">
                <a:solidFill>
                  <a:schemeClr val="accent1"/>
                </a:solidFill>
              </a:rPr>
              <a:t>seasonal</a:t>
            </a:r>
            <a:r>
              <a:rPr lang="fr-FR" sz="1500" b="1" dirty="0" smtClean="0">
                <a:solidFill>
                  <a:schemeClr val="accent1"/>
                </a:solidFill>
              </a:rPr>
              <a:t> </a:t>
            </a:r>
            <a:r>
              <a:rPr lang="fr-FR" sz="1500" b="1" dirty="0" err="1" smtClean="0">
                <a:solidFill>
                  <a:schemeClr val="accent1"/>
                </a:solidFill>
              </a:rPr>
              <a:t>scale</a:t>
            </a:r>
            <a:endParaRPr lang="fr-FR" sz="1500" b="1" dirty="0"/>
          </a:p>
        </p:txBody>
      </p:sp>
      <p:grpSp>
        <p:nvGrpSpPr>
          <p:cNvPr id="44" name="Groupe 43"/>
          <p:cNvGrpSpPr/>
          <p:nvPr/>
        </p:nvGrpSpPr>
        <p:grpSpPr>
          <a:xfrm>
            <a:off x="1975180" y="3356992"/>
            <a:ext cx="3316900" cy="2333873"/>
            <a:chOff x="1975180" y="3356992"/>
            <a:chExt cx="3316900" cy="2333873"/>
          </a:xfrm>
        </p:grpSpPr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5180" y="3356992"/>
              <a:ext cx="3316900" cy="2207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3085370" y="5229200"/>
              <a:ext cx="129983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b="1" dirty="0" err="1" smtClean="0"/>
                <a:t>Hour</a:t>
              </a:r>
              <a:r>
                <a:rPr lang="fr-FR" sz="1200" b="1" dirty="0" smtClean="0"/>
                <a:t> (UTC)</a:t>
              </a:r>
            </a:p>
            <a:p>
              <a:endParaRPr lang="fr-FR" sz="1200" b="1" dirty="0"/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203861" y="5806812"/>
            <a:ext cx="8712967" cy="5745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fr-FR" sz="1400" dirty="0" err="1" smtClean="0"/>
              <a:t>Detailed</a:t>
            </a:r>
            <a:r>
              <a:rPr lang="fr-FR" sz="1400" dirty="0" smtClean="0"/>
              <a:t> </a:t>
            </a:r>
            <a:r>
              <a:rPr lang="fr-FR" sz="1400" dirty="0" err="1" smtClean="0"/>
              <a:t>driving</a:t>
            </a:r>
            <a:r>
              <a:rPr lang="fr-FR" sz="1400" dirty="0" smtClean="0"/>
              <a:t> </a:t>
            </a:r>
            <a:r>
              <a:rPr lang="fr-FR" sz="1400" dirty="0" err="1" smtClean="0"/>
              <a:t>factors</a:t>
            </a:r>
            <a:r>
              <a:rPr lang="fr-FR" sz="1400" dirty="0" smtClean="0"/>
              <a:t> </a:t>
            </a:r>
            <a:r>
              <a:rPr lang="fr-FR" sz="1400" dirty="0" err="1" smtClean="0"/>
              <a:t>analysis</a:t>
            </a:r>
            <a:r>
              <a:rPr lang="fr-FR" sz="1400" dirty="0" smtClean="0"/>
              <a:t> in </a:t>
            </a:r>
            <a:r>
              <a:rPr lang="fr-FR" sz="1400" dirty="0" err="1" smtClean="0"/>
              <a:t>Xueref</a:t>
            </a:r>
            <a:r>
              <a:rPr lang="fr-FR" sz="1400" dirty="0" smtClean="0"/>
              <a:t>-Remy et al (in </a:t>
            </a:r>
            <a:r>
              <a:rPr lang="fr-FR" sz="1400" dirty="0" err="1" smtClean="0"/>
              <a:t>rev</a:t>
            </a:r>
            <a:r>
              <a:rPr lang="fr-FR" sz="1400" dirty="0" smtClean="0"/>
              <a:t>):  </a:t>
            </a:r>
            <a:r>
              <a:rPr lang="fr-FR" sz="1400" b="1" dirty="0" err="1" smtClean="0"/>
              <a:t>hABL</a:t>
            </a:r>
            <a:r>
              <a:rPr lang="fr-FR" sz="1400" b="1" dirty="0" smtClean="0"/>
              <a:t>, surface fluxes, </a:t>
            </a:r>
            <a:r>
              <a:rPr lang="fr-FR" sz="1400" b="1" dirty="0" err="1" smtClean="0"/>
              <a:t>wind</a:t>
            </a:r>
            <a:r>
              <a:rPr lang="fr-FR" sz="1400" b="1" dirty="0" smtClean="0"/>
              <a:t> speed &amp; direction, time.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fr-FR" sz="1400" dirty="0" smtClean="0"/>
              <a:t>Gradient </a:t>
            </a:r>
            <a:r>
              <a:rPr lang="fr-FR" sz="1400" dirty="0" err="1" smtClean="0"/>
              <a:t>between</a:t>
            </a:r>
            <a:r>
              <a:rPr lang="fr-FR" sz="1400" dirty="0" smtClean="0"/>
              <a:t> stations: 1 to 25 ppm=&gt; </a:t>
            </a:r>
            <a:r>
              <a:rPr lang="fr-FR" sz="1400" b="1" dirty="0" err="1"/>
              <a:t>R</a:t>
            </a:r>
            <a:r>
              <a:rPr lang="fr-FR" sz="1400" b="1" dirty="0" err="1" smtClean="0"/>
              <a:t>egional</a:t>
            </a:r>
            <a:r>
              <a:rPr lang="fr-FR" sz="1400" b="1" dirty="0" smtClean="0"/>
              <a:t> impact of Paris </a:t>
            </a:r>
            <a:r>
              <a:rPr lang="fr-FR" sz="1400" b="1" dirty="0" err="1" smtClean="0"/>
              <a:t>megacity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activities</a:t>
            </a:r>
            <a:r>
              <a:rPr lang="fr-FR" sz="1400" b="1" dirty="0"/>
              <a:t> </a:t>
            </a:r>
            <a:r>
              <a:rPr lang="fr-FR" sz="1400" b="1" dirty="0" smtClean="0"/>
              <a:t>on </a:t>
            </a:r>
            <a:r>
              <a:rPr lang="fr-FR" sz="1400" b="1" dirty="0" err="1" smtClean="0"/>
              <a:t>atmospheric</a:t>
            </a:r>
            <a:r>
              <a:rPr lang="fr-FR" sz="1400" b="1" dirty="0" smtClean="0"/>
              <a:t> CO</a:t>
            </a:r>
            <a:r>
              <a:rPr lang="fr-FR" sz="1400" b="1" baseline="-25000" dirty="0" smtClean="0"/>
              <a:t>2</a:t>
            </a:r>
            <a:r>
              <a:rPr lang="fr-FR" sz="1400" dirty="0" smtClean="0"/>
              <a:t>.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7596335" y="692696"/>
            <a:ext cx="1296143" cy="2395501"/>
            <a:chOff x="7884368" y="-91150"/>
            <a:chExt cx="1259632" cy="2971706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884368" y="-91150"/>
              <a:ext cx="1259632" cy="2971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Étoile à 5 branches 28"/>
            <p:cNvSpPr/>
            <p:nvPr/>
          </p:nvSpPr>
          <p:spPr>
            <a:xfrm>
              <a:off x="8447315" y="123596"/>
              <a:ext cx="157133" cy="137052"/>
            </a:xfrm>
            <a:prstGeom prst="star5">
              <a:avLst/>
            </a:prstGeom>
            <a:solidFill>
              <a:srgbClr val="92D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3054300" y="769665"/>
            <a:ext cx="3082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i="1" dirty="0" err="1" smtClean="0"/>
              <a:t>Xueref</a:t>
            </a:r>
            <a:r>
              <a:rPr lang="fr-FR" sz="1400" b="1" i="1" dirty="0" smtClean="0"/>
              <a:t>-Remy </a:t>
            </a:r>
            <a:r>
              <a:rPr lang="fr-FR" sz="1400" b="1" i="1" dirty="0"/>
              <a:t>et al, </a:t>
            </a:r>
            <a:r>
              <a:rPr lang="fr-FR" sz="1400" b="1" i="1" dirty="0" smtClean="0"/>
              <a:t>2016, in </a:t>
            </a:r>
            <a:r>
              <a:rPr lang="fr-FR" sz="1400" b="1" i="1" dirty="0" err="1" smtClean="0"/>
              <a:t>rev</a:t>
            </a:r>
            <a:r>
              <a:rPr lang="fr-FR" sz="1400" b="1" i="1" dirty="0" smtClean="0"/>
              <a:t>. for ACP</a:t>
            </a:r>
            <a:endParaRPr lang="fr-FR" sz="1400" b="1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1660626" y="3429000"/>
            <a:ext cx="607118" cy="16490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2500"/>
              </a:lnSpc>
            </a:pPr>
            <a:r>
              <a:rPr lang="fr-FR" sz="1000" b="1" dirty="0" smtClean="0"/>
              <a:t>430</a:t>
            </a:r>
          </a:p>
          <a:p>
            <a:pPr algn="r">
              <a:lnSpc>
                <a:spcPts val="2500"/>
              </a:lnSpc>
            </a:pPr>
            <a:r>
              <a:rPr lang="fr-FR" sz="1000" b="1" dirty="0" smtClean="0"/>
              <a:t>420</a:t>
            </a:r>
          </a:p>
          <a:p>
            <a:pPr algn="r">
              <a:lnSpc>
                <a:spcPts val="2500"/>
              </a:lnSpc>
            </a:pPr>
            <a:r>
              <a:rPr lang="fr-FR" sz="1000" b="1" dirty="0" smtClean="0"/>
              <a:t>410</a:t>
            </a:r>
          </a:p>
          <a:p>
            <a:pPr algn="r">
              <a:lnSpc>
                <a:spcPts val="2500"/>
              </a:lnSpc>
            </a:pPr>
            <a:r>
              <a:rPr lang="fr-FR" sz="1000" b="1" dirty="0" smtClean="0"/>
              <a:t>400</a:t>
            </a:r>
          </a:p>
          <a:p>
            <a:pPr algn="r">
              <a:lnSpc>
                <a:spcPts val="2500"/>
              </a:lnSpc>
            </a:pPr>
            <a:r>
              <a:rPr lang="fr-FR" sz="1000" b="1" dirty="0" smtClean="0"/>
              <a:t>390</a:t>
            </a:r>
            <a:endParaRPr lang="fr-FR" sz="1000" b="1" dirty="0"/>
          </a:p>
        </p:txBody>
      </p:sp>
      <p:sp>
        <p:nvSpPr>
          <p:cNvPr id="34" name="ZoneTexte 33"/>
          <p:cNvSpPr txBox="1"/>
          <p:nvPr/>
        </p:nvSpPr>
        <p:spPr>
          <a:xfrm rot="16200000">
            <a:off x="888079" y="4016578"/>
            <a:ext cx="186881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CO</a:t>
            </a:r>
            <a:r>
              <a:rPr lang="fr-FR" sz="1100" b="1" baseline="-25000" dirty="0" smtClean="0"/>
              <a:t>2</a:t>
            </a:r>
            <a:r>
              <a:rPr lang="fr-FR" sz="1100" b="1" dirty="0" smtClean="0"/>
              <a:t> concentration (ppm)</a:t>
            </a:r>
            <a:endParaRPr lang="fr-FR" sz="11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50385" y="3198000"/>
            <a:ext cx="28654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i="1" dirty="0" smtClean="0"/>
              <a:t>Ex. Diurnal cycles</a:t>
            </a:r>
            <a:endParaRPr lang="fr-FR" sz="1300" i="1" dirty="0"/>
          </a:p>
        </p:txBody>
      </p:sp>
      <p:sp>
        <p:nvSpPr>
          <p:cNvPr id="42" name="ZoneTexte 41"/>
          <p:cNvSpPr txBox="1"/>
          <p:nvPr/>
        </p:nvSpPr>
        <p:spPr>
          <a:xfrm>
            <a:off x="2282940" y="5026788"/>
            <a:ext cx="296355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 0                5              10               15             20</a:t>
            </a:r>
            <a:endParaRPr lang="fr-FR" sz="1100" b="1" dirty="0"/>
          </a:p>
        </p:txBody>
      </p:sp>
      <p:grpSp>
        <p:nvGrpSpPr>
          <p:cNvPr id="47" name="Groupe 46"/>
          <p:cNvGrpSpPr/>
          <p:nvPr/>
        </p:nvGrpSpPr>
        <p:grpSpPr>
          <a:xfrm>
            <a:off x="977082" y="1667937"/>
            <a:ext cx="6128583" cy="1077036"/>
            <a:chOff x="746613" y="1260048"/>
            <a:chExt cx="7275260" cy="1278123"/>
          </a:xfrm>
        </p:grpSpPr>
        <p:grpSp>
          <p:nvGrpSpPr>
            <p:cNvPr id="48" name="Groupe 47"/>
            <p:cNvGrpSpPr/>
            <p:nvPr/>
          </p:nvGrpSpPr>
          <p:grpSpPr>
            <a:xfrm>
              <a:off x="1325720" y="1282364"/>
              <a:ext cx="6696153" cy="1255807"/>
              <a:chOff x="725922" y="1276747"/>
              <a:chExt cx="8544311" cy="1255807"/>
            </a:xfrm>
          </p:grpSpPr>
          <p:pic>
            <p:nvPicPr>
              <p:cNvPr id="53" name="Picture 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6722" y="1276747"/>
                <a:ext cx="8376490" cy="1000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ZoneTexte 53"/>
              <p:cNvSpPr txBox="1"/>
              <p:nvPr/>
            </p:nvSpPr>
            <p:spPr>
              <a:xfrm>
                <a:off x="725922" y="2185119"/>
                <a:ext cx="1661857" cy="311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/>
                  <a:t>4</a:t>
                </a:r>
                <a:r>
                  <a:rPr lang="fr-FR" sz="1200" i="1" dirty="0" smtClean="0"/>
                  <a:t> Aug.2010</a:t>
                </a:r>
                <a:endParaRPr lang="fr-FR" sz="1200" i="1" dirty="0"/>
              </a:p>
            </p:txBody>
          </p:sp>
          <p:sp>
            <p:nvSpPr>
              <p:cNvPr id="55" name="ZoneTexte 54"/>
              <p:cNvSpPr txBox="1"/>
              <p:nvPr/>
            </p:nvSpPr>
            <p:spPr>
              <a:xfrm>
                <a:off x="7821398" y="2220833"/>
                <a:ext cx="1448835" cy="311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 smtClean="0"/>
                  <a:t>13 July 2011</a:t>
                </a:r>
                <a:endParaRPr lang="fr-FR" sz="1200" i="1" dirty="0"/>
              </a:p>
            </p:txBody>
          </p:sp>
          <p:sp>
            <p:nvSpPr>
              <p:cNvPr id="56" name="ZoneTexte 55"/>
              <p:cNvSpPr txBox="1"/>
              <p:nvPr/>
            </p:nvSpPr>
            <p:spPr>
              <a:xfrm>
                <a:off x="4318234" y="2204864"/>
                <a:ext cx="45557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100" dirty="0" smtClean="0"/>
                  <a:t>Date</a:t>
                </a:r>
                <a:endParaRPr lang="fr-FR" sz="1100" dirty="0"/>
              </a:p>
            </p:txBody>
          </p:sp>
        </p:grpSp>
        <p:sp>
          <p:nvSpPr>
            <p:cNvPr id="49" name="ZoneTexte 48"/>
            <p:cNvSpPr txBox="1"/>
            <p:nvPr/>
          </p:nvSpPr>
          <p:spPr>
            <a:xfrm>
              <a:off x="1477136" y="1357640"/>
              <a:ext cx="6797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>
                      <a:lumMod val="50000"/>
                    </a:schemeClr>
                  </a:solidFill>
                </a:rPr>
                <a:t>EIF</a:t>
              </a:r>
              <a:endParaRPr lang="fr-FR" sz="1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962386" y="2071881"/>
              <a:ext cx="652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380</a:t>
              </a:r>
              <a:endParaRPr lang="fr-FR" sz="1200" dirty="0"/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966993" y="1260048"/>
              <a:ext cx="652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500</a:t>
              </a:r>
              <a:endParaRPr lang="fr-FR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 rot="16200000">
              <a:off x="423159" y="1665636"/>
              <a:ext cx="9239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[CO</a:t>
              </a:r>
              <a:r>
                <a:rPr lang="fr-FR" sz="1200" baseline="-25000" dirty="0" smtClean="0"/>
                <a:t>2</a:t>
              </a:r>
              <a:r>
                <a:rPr lang="fr-FR" sz="1200" dirty="0" smtClean="0"/>
                <a:t>] (ppm)</a:t>
              </a:r>
              <a:endParaRPr lang="fr-FR" sz="1200" dirty="0"/>
            </a:p>
          </p:txBody>
        </p:sp>
      </p:grpSp>
      <p:sp>
        <p:nvSpPr>
          <p:cNvPr id="57" name="ZoneTexte 56"/>
          <p:cNvSpPr txBox="1"/>
          <p:nvPr/>
        </p:nvSpPr>
        <p:spPr>
          <a:xfrm>
            <a:off x="107504" y="1196752"/>
            <a:ext cx="37040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500" b="1" dirty="0" err="1" smtClean="0">
                <a:solidFill>
                  <a:schemeClr val="accent1"/>
                </a:solidFill>
              </a:rPr>
              <a:t>Hourly</a:t>
            </a:r>
            <a:r>
              <a:rPr lang="fr-FR" sz="1500" b="1" dirty="0" smtClean="0">
                <a:solidFill>
                  <a:schemeClr val="accent1"/>
                </a:solidFill>
              </a:rPr>
              <a:t> </a:t>
            </a:r>
            <a:r>
              <a:rPr lang="fr-FR" sz="1500" b="1" dirty="0" err="1" smtClean="0">
                <a:solidFill>
                  <a:schemeClr val="accent1"/>
                </a:solidFill>
              </a:rPr>
              <a:t>average</a:t>
            </a:r>
            <a:r>
              <a:rPr lang="fr-FR" sz="1500" b="1" dirty="0" smtClean="0">
                <a:solidFill>
                  <a:schemeClr val="accent1"/>
                </a:solidFill>
              </a:rPr>
              <a:t> over ~1 </a:t>
            </a:r>
            <a:r>
              <a:rPr lang="fr-FR" sz="1500" b="1" dirty="0" err="1" smtClean="0">
                <a:solidFill>
                  <a:schemeClr val="accent1"/>
                </a:solidFill>
              </a:rPr>
              <a:t>year</a:t>
            </a:r>
            <a:r>
              <a:rPr lang="fr-FR" sz="1500" b="1" dirty="0" smtClean="0">
                <a:solidFill>
                  <a:schemeClr val="accent1"/>
                </a:solidFill>
              </a:rPr>
              <a:t> </a:t>
            </a:r>
            <a:endParaRPr lang="fr-FR" sz="1500" b="1" dirty="0">
              <a:solidFill>
                <a:schemeClr val="accent1"/>
              </a:solidFill>
            </a:endParaRPr>
          </a:p>
        </p:txBody>
      </p:sp>
      <p:sp>
        <p:nvSpPr>
          <p:cNvPr id="5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863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33" grpId="0" animBg="1"/>
      <p:bldP spid="34" grpId="0" animBg="1"/>
      <p:bldP spid="27" grpId="0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3" name="Groupe 16392"/>
          <p:cNvGrpSpPr/>
          <p:nvPr/>
        </p:nvGrpSpPr>
        <p:grpSpPr>
          <a:xfrm>
            <a:off x="31140" y="3429000"/>
            <a:ext cx="6629092" cy="2579994"/>
            <a:chOff x="31140" y="3683806"/>
            <a:chExt cx="6629092" cy="2579994"/>
          </a:xfrm>
        </p:grpSpPr>
        <p:grpSp>
          <p:nvGrpSpPr>
            <p:cNvPr id="16390" name="Groupe 16389"/>
            <p:cNvGrpSpPr/>
            <p:nvPr/>
          </p:nvGrpSpPr>
          <p:grpSpPr>
            <a:xfrm>
              <a:off x="150703" y="3736130"/>
              <a:ext cx="6509529" cy="2527670"/>
              <a:chOff x="78695" y="3736130"/>
              <a:chExt cx="6509529" cy="2527670"/>
            </a:xfrm>
          </p:grpSpPr>
          <p:grpSp>
            <p:nvGrpSpPr>
              <p:cNvPr id="16384" name="Groupe 16383"/>
              <p:cNvGrpSpPr/>
              <p:nvPr/>
            </p:nvGrpSpPr>
            <p:grpSpPr>
              <a:xfrm>
                <a:off x="78695" y="3736130"/>
                <a:ext cx="6509529" cy="2429174"/>
                <a:chOff x="78695" y="3906601"/>
                <a:chExt cx="6509529" cy="2429174"/>
              </a:xfrm>
            </p:grpSpPr>
            <p:pic>
              <p:nvPicPr>
                <p:cNvPr id="2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26062" y="3933056"/>
                  <a:ext cx="3362162" cy="24027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29" name="Groupe 28"/>
                <p:cNvGrpSpPr/>
                <p:nvPr/>
              </p:nvGrpSpPr>
              <p:grpSpPr>
                <a:xfrm>
                  <a:off x="142925" y="3906601"/>
                  <a:ext cx="3420963" cy="2402719"/>
                  <a:chOff x="3278487" y="1201109"/>
                  <a:chExt cx="3539815" cy="2710330"/>
                </a:xfrm>
              </p:grpSpPr>
              <p:grpSp>
                <p:nvGrpSpPr>
                  <p:cNvPr id="30" name="Groupe 29"/>
                  <p:cNvGrpSpPr/>
                  <p:nvPr/>
                </p:nvGrpSpPr>
                <p:grpSpPr>
                  <a:xfrm>
                    <a:off x="3278487" y="1201109"/>
                    <a:ext cx="3539815" cy="2710330"/>
                    <a:chOff x="3278485" y="1201107"/>
                    <a:chExt cx="3539815" cy="2592099"/>
                  </a:xfrm>
                </p:grpSpPr>
                <p:pic>
                  <p:nvPicPr>
                    <p:cNvPr id="32" name="Picture 7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78485" y="1201107"/>
                      <a:ext cx="3539815" cy="259209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33" name="Multiplier 32"/>
                    <p:cNvSpPr/>
                    <p:nvPr/>
                  </p:nvSpPr>
                  <p:spPr>
                    <a:xfrm>
                      <a:off x="4118713" y="2924944"/>
                      <a:ext cx="468052" cy="575266"/>
                    </a:xfrm>
                    <a:prstGeom prst="mathMultiply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31" name="Rectangle 30"/>
                  <p:cNvSpPr/>
                  <p:nvPr/>
                </p:nvSpPr>
                <p:spPr>
                  <a:xfrm>
                    <a:off x="4175956" y="3068962"/>
                    <a:ext cx="468052" cy="43204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63" name="Rectangle 62"/>
                <p:cNvSpPr/>
                <p:nvPr/>
              </p:nvSpPr>
              <p:spPr>
                <a:xfrm>
                  <a:off x="78695" y="3906601"/>
                  <a:ext cx="6437521" cy="24247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72" name="ZoneTexte 71"/>
              <p:cNvSpPr txBox="1"/>
              <p:nvPr/>
            </p:nvSpPr>
            <p:spPr>
              <a:xfrm>
                <a:off x="467544" y="5836832"/>
                <a:ext cx="2982366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050" b="1" dirty="0" smtClean="0"/>
                  <a:t>Sept       </a:t>
                </a:r>
                <a:r>
                  <a:rPr lang="fr-FR" sz="1050" b="1" dirty="0" err="1" smtClean="0"/>
                  <a:t>Nov</a:t>
                </a:r>
                <a:r>
                  <a:rPr lang="fr-FR" sz="1050" b="1" dirty="0" smtClean="0"/>
                  <a:t>         Jan        Mar        </a:t>
                </a:r>
                <a:r>
                  <a:rPr lang="fr-FR" sz="1050" b="1" dirty="0" err="1" smtClean="0"/>
                  <a:t>Apr</a:t>
                </a:r>
                <a:r>
                  <a:rPr lang="fr-FR" sz="1050" b="1" dirty="0" smtClean="0"/>
                  <a:t>         </a:t>
                </a:r>
                <a:r>
                  <a:rPr lang="fr-FR" sz="1050" b="1" dirty="0" err="1" smtClean="0"/>
                  <a:t>Jul</a:t>
                </a:r>
                <a:endParaRPr lang="fr-FR" sz="1050" b="1" dirty="0" smtClean="0"/>
              </a:p>
              <a:p>
                <a:endParaRPr lang="fr-FR" sz="1050" b="1" dirty="0"/>
              </a:p>
            </p:txBody>
          </p:sp>
          <p:sp>
            <p:nvSpPr>
              <p:cNvPr id="73" name="ZoneTexte 72"/>
              <p:cNvSpPr txBox="1"/>
              <p:nvPr/>
            </p:nvSpPr>
            <p:spPr>
              <a:xfrm>
                <a:off x="3533850" y="5848302"/>
                <a:ext cx="2982366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050" b="1" dirty="0" smtClean="0"/>
                  <a:t>Sept       </a:t>
                </a:r>
                <a:r>
                  <a:rPr lang="fr-FR" sz="1050" b="1" dirty="0" err="1" smtClean="0"/>
                  <a:t>Nov</a:t>
                </a:r>
                <a:r>
                  <a:rPr lang="fr-FR" sz="1050" b="1" dirty="0" smtClean="0"/>
                  <a:t>         Jan        Mar        </a:t>
                </a:r>
                <a:r>
                  <a:rPr lang="fr-FR" sz="1050" b="1" dirty="0" err="1" smtClean="0"/>
                  <a:t>Apr</a:t>
                </a:r>
                <a:r>
                  <a:rPr lang="fr-FR" sz="1050" b="1" dirty="0" smtClean="0"/>
                  <a:t>         </a:t>
                </a:r>
                <a:r>
                  <a:rPr lang="fr-FR" sz="1050" b="1" dirty="0" err="1" smtClean="0"/>
                  <a:t>Jul</a:t>
                </a:r>
                <a:endParaRPr lang="fr-FR" sz="1050" b="1" dirty="0" smtClean="0"/>
              </a:p>
              <a:p>
                <a:endParaRPr lang="fr-FR" sz="1050" b="1" dirty="0"/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2153306" y="4088105"/>
              <a:ext cx="119455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>
                  <a:solidFill>
                    <a:schemeClr val="accent6">
                      <a:lumMod val="75000"/>
                    </a:schemeClr>
                  </a:solidFill>
                </a:rPr>
                <a:t>GON minus GIF</a:t>
              </a:r>
              <a:r>
                <a:rPr lang="fr-FR" sz="1200" b="1" dirty="0"/>
                <a:t> </a:t>
              </a:r>
              <a:endParaRPr lang="fr-FR" sz="12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140900" y="4149080"/>
              <a:ext cx="115929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CC3399"/>
                  </a:solidFill>
                </a:rPr>
                <a:t>GIF minus GON</a:t>
              </a:r>
            </a:p>
          </p:txBody>
        </p:sp>
        <p:sp>
          <p:nvSpPr>
            <p:cNvPr id="16385" name="ZoneTexte 16384"/>
            <p:cNvSpPr txBox="1"/>
            <p:nvPr/>
          </p:nvSpPr>
          <p:spPr>
            <a:xfrm rot="16200000">
              <a:off x="-1089547" y="4804493"/>
              <a:ext cx="251837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b="1" dirty="0" smtClean="0"/>
                <a:t>Paris </a:t>
              </a:r>
              <a:r>
                <a:rPr lang="fr-FR" sz="1200" b="1" dirty="0" err="1" smtClean="0"/>
                <a:t>megacity</a:t>
              </a:r>
              <a:r>
                <a:rPr lang="fr-FR" sz="1200" b="1" dirty="0" smtClean="0"/>
                <a:t> CO</a:t>
              </a:r>
              <a:r>
                <a:rPr lang="fr-FR" sz="1200" b="1" baseline="-25000" dirty="0" smtClean="0"/>
                <a:t>2</a:t>
              </a:r>
              <a:r>
                <a:rPr lang="fr-FR" sz="1200" b="1" dirty="0" smtClean="0"/>
                <a:t> plume (ppm)</a:t>
              </a:r>
              <a:endParaRPr lang="fr-FR" sz="1200" b="1" dirty="0"/>
            </a:p>
          </p:txBody>
        </p:sp>
        <p:sp>
          <p:nvSpPr>
            <p:cNvPr id="16391" name="ZoneTexte 16390"/>
            <p:cNvSpPr txBox="1"/>
            <p:nvPr/>
          </p:nvSpPr>
          <p:spPr>
            <a:xfrm>
              <a:off x="251520" y="3933278"/>
              <a:ext cx="316112" cy="177086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25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20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15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10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-5</a:t>
              </a:r>
              <a:endParaRPr lang="fr-FR" sz="1000" b="1" dirty="0"/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3319784" y="4005064"/>
              <a:ext cx="316112" cy="177086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25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20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15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10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5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0</a:t>
              </a:r>
            </a:p>
            <a:p>
              <a:pPr algn="r">
                <a:lnSpc>
                  <a:spcPts val="1900"/>
                </a:lnSpc>
              </a:pPr>
              <a:r>
                <a:rPr lang="fr-FR" sz="1000" b="1" dirty="0" smtClean="0"/>
                <a:t>-5</a:t>
              </a:r>
              <a:endParaRPr lang="fr-FR" sz="1000" b="1" dirty="0"/>
            </a:p>
          </p:txBody>
        </p:sp>
      </p:grpSp>
      <p:pic>
        <p:nvPicPr>
          <p:cNvPr id="6" name="Image 5" descr="log_co2-m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74" y="32323"/>
            <a:ext cx="886567" cy="73238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26060" y="6221636"/>
            <a:ext cx="2801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 err="1" smtClean="0"/>
              <a:t>Xueref</a:t>
            </a:r>
            <a:r>
              <a:rPr lang="fr-FR" sz="1200" b="1" i="1" dirty="0" smtClean="0"/>
              <a:t>-Remy et al, AGU 2015 </a:t>
            </a:r>
          </a:p>
          <a:p>
            <a:r>
              <a:rPr lang="fr-FR" sz="1200" b="1" i="1" dirty="0" err="1" smtClean="0"/>
              <a:t>Xueref</a:t>
            </a:r>
            <a:r>
              <a:rPr lang="fr-FR" sz="1200" b="1" i="1" dirty="0" smtClean="0"/>
              <a:t>-Remy et al, in </a:t>
            </a:r>
            <a:r>
              <a:rPr lang="fr-FR" sz="1200" b="1" i="1" dirty="0" err="1" smtClean="0"/>
              <a:t>prep</a:t>
            </a:r>
            <a:endParaRPr lang="fr-FR" sz="1200" b="1" i="1" dirty="0"/>
          </a:p>
        </p:txBody>
      </p:sp>
      <p:sp>
        <p:nvSpPr>
          <p:cNvPr id="18" name="Rectangle 17"/>
          <p:cNvSpPr/>
          <p:nvPr/>
        </p:nvSpPr>
        <p:spPr>
          <a:xfrm>
            <a:off x="830442" y="213848"/>
            <a:ext cx="780318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fr-FR" sz="1700" b="1" dirty="0"/>
              <a:t>Question 2 : Can </a:t>
            </a:r>
            <a:r>
              <a:rPr lang="fr-FR" sz="1700" b="1" dirty="0" err="1"/>
              <a:t>we</a:t>
            </a:r>
            <a:r>
              <a:rPr lang="fr-FR" sz="1700" b="1" dirty="0"/>
              <a:t> observe </a:t>
            </a:r>
            <a:r>
              <a:rPr lang="fr-FR" sz="1700" b="1" dirty="0" smtClean="0"/>
              <a:t>an </a:t>
            </a:r>
            <a:r>
              <a:rPr lang="fr-FR" sz="1700" b="1" dirty="0" err="1" smtClean="0"/>
              <a:t>atmospheric</a:t>
            </a:r>
            <a:r>
              <a:rPr lang="fr-FR" sz="1700" b="1" dirty="0" smtClean="0"/>
              <a:t> CO</a:t>
            </a:r>
            <a:r>
              <a:rPr lang="fr-FR" sz="1700" b="1" baseline="-25000" dirty="0" smtClean="0"/>
              <a:t>2</a:t>
            </a:r>
            <a:r>
              <a:rPr lang="fr-FR" sz="1700" b="1" dirty="0" smtClean="0"/>
              <a:t> </a:t>
            </a:r>
            <a:r>
              <a:rPr lang="fr-FR" sz="1700" b="1" dirty="0"/>
              <a:t>plume </a:t>
            </a:r>
            <a:r>
              <a:rPr lang="fr-FR" sz="1700" b="1" dirty="0" err="1" smtClean="0"/>
              <a:t>from</a:t>
            </a:r>
            <a:r>
              <a:rPr lang="fr-FR" sz="1700" b="1" dirty="0" smtClean="0"/>
              <a:t> Paris </a:t>
            </a:r>
            <a:r>
              <a:rPr lang="fr-FR" sz="1700" b="1" dirty="0" err="1" smtClean="0"/>
              <a:t>megacity</a:t>
            </a:r>
            <a:r>
              <a:rPr lang="fr-FR" sz="1700" b="1" dirty="0" smtClean="0"/>
              <a:t>?</a:t>
            </a:r>
            <a:endParaRPr lang="fr-FR" sz="1700" b="1" dirty="0"/>
          </a:p>
        </p:txBody>
      </p:sp>
      <p:grpSp>
        <p:nvGrpSpPr>
          <p:cNvPr id="57" name="Groupe 56"/>
          <p:cNvGrpSpPr/>
          <p:nvPr/>
        </p:nvGrpSpPr>
        <p:grpSpPr>
          <a:xfrm>
            <a:off x="3880912" y="1075035"/>
            <a:ext cx="2347272" cy="2137941"/>
            <a:chOff x="2201832" y="1456561"/>
            <a:chExt cx="2347272" cy="2137941"/>
          </a:xfrm>
        </p:grpSpPr>
        <p:grpSp>
          <p:nvGrpSpPr>
            <p:cNvPr id="56" name="Groupe 55"/>
            <p:cNvGrpSpPr/>
            <p:nvPr/>
          </p:nvGrpSpPr>
          <p:grpSpPr>
            <a:xfrm>
              <a:off x="2201832" y="1456561"/>
              <a:ext cx="2347272" cy="2137941"/>
              <a:chOff x="2201832" y="1456561"/>
              <a:chExt cx="2347272" cy="2137941"/>
            </a:xfrm>
          </p:grpSpPr>
          <p:grpSp>
            <p:nvGrpSpPr>
              <p:cNvPr id="43" name="Groupe 42"/>
              <p:cNvGrpSpPr/>
              <p:nvPr/>
            </p:nvGrpSpPr>
            <p:grpSpPr>
              <a:xfrm>
                <a:off x="2201832" y="1456561"/>
                <a:ext cx="2347272" cy="2137941"/>
                <a:chOff x="2201832" y="1456561"/>
                <a:chExt cx="2347272" cy="2137941"/>
              </a:xfrm>
            </p:grpSpPr>
            <p:grpSp>
              <p:nvGrpSpPr>
                <p:cNvPr id="42" name="Groupe 41"/>
                <p:cNvGrpSpPr/>
                <p:nvPr/>
              </p:nvGrpSpPr>
              <p:grpSpPr>
                <a:xfrm>
                  <a:off x="2201832" y="1456561"/>
                  <a:ext cx="2239364" cy="2137941"/>
                  <a:chOff x="2201832" y="1456561"/>
                  <a:chExt cx="2239364" cy="2137941"/>
                </a:xfrm>
              </p:grpSpPr>
              <p:pic>
                <p:nvPicPr>
                  <p:cNvPr id="12" name="Image 11"/>
                  <p:cNvPicPr/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83768" y="1456561"/>
                    <a:ext cx="1957428" cy="2137941"/>
                  </a:xfrm>
                  <a:prstGeom prst="rect">
                    <a:avLst/>
                  </a:prstGeom>
                </p:spPr>
              </p:pic>
              <p:sp>
                <p:nvSpPr>
                  <p:cNvPr id="44" name="ZoneTexte 43"/>
                  <p:cNvSpPr txBox="1"/>
                  <p:nvPr/>
                </p:nvSpPr>
                <p:spPr>
                  <a:xfrm>
                    <a:off x="2201832" y="1628800"/>
                    <a:ext cx="497960" cy="170816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430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420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410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400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390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380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370</a:t>
                    </a:r>
                    <a:endParaRPr lang="fr-FR" sz="1000" b="1" dirty="0"/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>
                  <a:xfrm>
                    <a:off x="2586177" y="1553242"/>
                    <a:ext cx="1841807" cy="14756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47" name="ZoneTexte 46"/>
                <p:cNvSpPr txBox="1"/>
                <p:nvPr/>
              </p:nvSpPr>
              <p:spPr>
                <a:xfrm>
                  <a:off x="2627784" y="3284984"/>
                  <a:ext cx="1921320" cy="25391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50" b="1" dirty="0" smtClean="0"/>
                    <a:t>Sept  </a:t>
                  </a:r>
                  <a:r>
                    <a:rPr lang="fr-FR" sz="1050" b="1" dirty="0" err="1" smtClean="0"/>
                    <a:t>Nov</a:t>
                  </a:r>
                  <a:r>
                    <a:rPr lang="fr-FR" sz="1050" b="1" dirty="0" smtClean="0"/>
                    <a:t>   Jan   Mar   </a:t>
                  </a:r>
                  <a:r>
                    <a:rPr lang="fr-FR" sz="1050" b="1" dirty="0" err="1" smtClean="0"/>
                    <a:t>Apr</a:t>
                  </a:r>
                  <a:r>
                    <a:rPr lang="fr-FR" sz="1050" b="1" dirty="0" smtClean="0"/>
                    <a:t>   </a:t>
                  </a:r>
                  <a:r>
                    <a:rPr lang="fr-FR" sz="1050" b="1" dirty="0" err="1" smtClean="0"/>
                    <a:t>Jul</a:t>
                  </a:r>
                  <a:endParaRPr lang="fr-FR" sz="1050" b="1" dirty="0"/>
                </a:p>
              </p:txBody>
            </p:sp>
          </p:grpSp>
          <p:sp>
            <p:nvSpPr>
              <p:cNvPr id="55" name="Rectangle 54"/>
              <p:cNvSpPr/>
              <p:nvPr/>
            </p:nvSpPr>
            <p:spPr>
              <a:xfrm>
                <a:off x="3707904" y="1830069"/>
                <a:ext cx="562904" cy="446803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8" name="Groupe 47"/>
            <p:cNvGrpSpPr/>
            <p:nvPr/>
          </p:nvGrpSpPr>
          <p:grpSpPr>
            <a:xfrm>
              <a:off x="2764370" y="1774557"/>
              <a:ext cx="943534" cy="646331"/>
              <a:chOff x="-1476672" y="2525531"/>
              <a:chExt cx="943534" cy="646331"/>
            </a:xfrm>
          </p:grpSpPr>
          <p:sp>
            <p:nvSpPr>
              <p:cNvPr id="49" name="ZoneTexte 48"/>
              <p:cNvSpPr txBox="1"/>
              <p:nvPr/>
            </p:nvSpPr>
            <p:spPr>
              <a:xfrm>
                <a:off x="-1404664" y="2525531"/>
                <a:ext cx="8715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 smtClean="0"/>
                  <a:t>SW GIF</a:t>
                </a:r>
              </a:p>
              <a:p>
                <a:r>
                  <a:rPr lang="fr-FR" sz="900" b="1" dirty="0" smtClean="0"/>
                  <a:t>SW TRN50</a:t>
                </a:r>
              </a:p>
              <a:p>
                <a:r>
                  <a:rPr lang="fr-FR" sz="900" b="1" dirty="0" smtClean="0"/>
                  <a:t>SW TRN180</a:t>
                </a:r>
              </a:p>
              <a:p>
                <a:r>
                  <a:rPr lang="fr-FR" sz="900" b="1" dirty="0" smtClean="0"/>
                  <a:t>MHD</a:t>
                </a:r>
                <a:endParaRPr lang="fr-FR" sz="900" b="1" dirty="0"/>
              </a:p>
            </p:txBody>
          </p:sp>
          <p:cxnSp>
            <p:nvCxnSpPr>
              <p:cNvPr id="50" name="Connecteur droit 49"/>
              <p:cNvCxnSpPr/>
              <p:nvPr/>
            </p:nvCxnSpPr>
            <p:spPr>
              <a:xfrm>
                <a:off x="-1476672" y="2636912"/>
                <a:ext cx="108012" cy="0"/>
              </a:xfrm>
              <a:prstGeom prst="line">
                <a:avLst/>
              </a:prstGeom>
              <a:ln w="12700">
                <a:solidFill>
                  <a:srgbClr val="66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>
                <a:off x="-1476672" y="2924944"/>
                <a:ext cx="108012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>
                <a:off x="-1476672" y="2780928"/>
                <a:ext cx="108012" cy="0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>
              <a:xfrm>
                <a:off x="-1476672" y="3068960"/>
                <a:ext cx="108012" cy="0"/>
              </a:xfrm>
              <a:prstGeom prst="line">
                <a:avLst/>
              </a:prstGeom>
              <a:ln w="12700">
                <a:solidFill>
                  <a:srgbClr val="FF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84110"/>
            <a:ext cx="1540977" cy="143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" name="Groupe 58"/>
          <p:cNvGrpSpPr/>
          <p:nvPr/>
        </p:nvGrpSpPr>
        <p:grpSpPr>
          <a:xfrm>
            <a:off x="1648481" y="1049982"/>
            <a:ext cx="2521509" cy="2162993"/>
            <a:chOff x="-1737" y="1308978"/>
            <a:chExt cx="2521509" cy="2141506"/>
          </a:xfrm>
        </p:grpSpPr>
        <p:grpSp>
          <p:nvGrpSpPr>
            <p:cNvPr id="58" name="Groupe 57"/>
            <p:cNvGrpSpPr/>
            <p:nvPr/>
          </p:nvGrpSpPr>
          <p:grpSpPr>
            <a:xfrm>
              <a:off x="-1737" y="1308978"/>
              <a:ext cx="2491471" cy="2141506"/>
              <a:chOff x="-1737" y="1452994"/>
              <a:chExt cx="2491471" cy="2141506"/>
            </a:xfrm>
          </p:grpSpPr>
          <p:grpSp>
            <p:nvGrpSpPr>
              <p:cNvPr id="27" name="Groupe 26"/>
              <p:cNvGrpSpPr/>
              <p:nvPr/>
            </p:nvGrpSpPr>
            <p:grpSpPr>
              <a:xfrm>
                <a:off x="-1737" y="1452994"/>
                <a:ext cx="2400286" cy="2141506"/>
                <a:chOff x="-1737" y="1452994"/>
                <a:chExt cx="2400286" cy="2141506"/>
              </a:xfrm>
            </p:grpSpPr>
            <p:grpSp>
              <p:nvGrpSpPr>
                <p:cNvPr id="24" name="Groupe 23"/>
                <p:cNvGrpSpPr/>
                <p:nvPr/>
              </p:nvGrpSpPr>
              <p:grpSpPr>
                <a:xfrm>
                  <a:off x="-1737" y="1452994"/>
                  <a:ext cx="2400286" cy="2141506"/>
                  <a:chOff x="70865" y="1500172"/>
                  <a:chExt cx="2362061" cy="1886430"/>
                </a:xfrm>
              </p:grpSpPr>
              <p:pic>
                <p:nvPicPr>
                  <p:cNvPr id="11" name="Image 10"/>
                  <p:cNvPicPr/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7544" y="1500172"/>
                    <a:ext cx="1965382" cy="1886430"/>
                  </a:xfrm>
                  <a:prstGeom prst="rect">
                    <a:avLst/>
                  </a:prstGeom>
                </p:spPr>
              </p:pic>
              <p:sp>
                <p:nvSpPr>
                  <p:cNvPr id="5" name="ZoneTexte 4"/>
                  <p:cNvSpPr txBox="1"/>
                  <p:nvPr/>
                </p:nvSpPr>
                <p:spPr>
                  <a:xfrm>
                    <a:off x="70865" y="1647737"/>
                    <a:ext cx="597450" cy="150470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430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420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410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400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390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380</a:t>
                    </a:r>
                  </a:p>
                  <a:p>
                    <a:pPr algn="r">
                      <a:lnSpc>
                        <a:spcPts val="1800"/>
                      </a:lnSpc>
                    </a:pPr>
                    <a:r>
                      <a:rPr lang="fr-FR" sz="1000" b="1" dirty="0" smtClean="0"/>
                      <a:t>370</a:t>
                    </a:r>
                    <a:endParaRPr lang="fr-FR" sz="1000" b="1" dirty="0"/>
                  </a:p>
                </p:txBody>
              </p:sp>
              <p:sp>
                <p:nvSpPr>
                  <p:cNvPr id="4" name="ZoneTexte 3"/>
                  <p:cNvSpPr txBox="1"/>
                  <p:nvPr/>
                </p:nvSpPr>
                <p:spPr>
                  <a:xfrm rot="16200000">
                    <a:off x="-576619" y="2189225"/>
                    <a:ext cx="1629864" cy="25744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b="1" dirty="0" smtClean="0"/>
                      <a:t>CO</a:t>
                    </a:r>
                    <a:r>
                      <a:rPr lang="fr-FR" sz="1100" b="1" baseline="-25000" dirty="0" smtClean="0"/>
                      <a:t>2</a:t>
                    </a:r>
                    <a:r>
                      <a:rPr lang="fr-FR" sz="1100" b="1" dirty="0" smtClean="0"/>
                      <a:t> concentration (ppm)</a:t>
                    </a:r>
                    <a:endParaRPr lang="fr-FR" sz="1100" b="1" dirty="0"/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>
                  <a:xfrm>
                    <a:off x="1763688" y="1772816"/>
                    <a:ext cx="504056" cy="36329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5" name="Rectangle 24"/>
                <p:cNvSpPr/>
                <p:nvPr/>
              </p:nvSpPr>
              <p:spPr>
                <a:xfrm>
                  <a:off x="556742" y="1500172"/>
                  <a:ext cx="1841807" cy="1475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" name="Groupe 21"/>
              <p:cNvGrpSpPr/>
              <p:nvPr/>
            </p:nvGrpSpPr>
            <p:grpSpPr>
              <a:xfrm>
                <a:off x="1691680" y="1719619"/>
                <a:ext cx="798054" cy="507831"/>
                <a:chOff x="-1401641" y="1461197"/>
                <a:chExt cx="798054" cy="507831"/>
              </a:xfrm>
            </p:grpSpPr>
            <p:sp>
              <p:nvSpPr>
                <p:cNvPr id="10" name="ZoneTexte 9"/>
                <p:cNvSpPr txBox="1"/>
                <p:nvPr/>
              </p:nvSpPr>
              <p:spPr>
                <a:xfrm>
                  <a:off x="-1323667" y="1461197"/>
                  <a:ext cx="720080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b="1" dirty="0" smtClean="0"/>
                    <a:t>NE GON</a:t>
                  </a:r>
                </a:p>
                <a:p>
                  <a:r>
                    <a:rPr lang="fr-FR" sz="900" b="1" dirty="0" smtClean="0"/>
                    <a:t>NE MON</a:t>
                  </a:r>
                </a:p>
                <a:p>
                  <a:r>
                    <a:rPr lang="fr-FR" sz="900" b="1" dirty="0" smtClean="0"/>
                    <a:t>MHD</a:t>
                  </a:r>
                  <a:endParaRPr lang="fr-FR" sz="900" b="1" dirty="0"/>
                </a:p>
              </p:txBody>
            </p:sp>
            <p:grpSp>
              <p:nvGrpSpPr>
                <p:cNvPr id="21" name="Groupe 20"/>
                <p:cNvGrpSpPr/>
                <p:nvPr/>
              </p:nvGrpSpPr>
              <p:grpSpPr>
                <a:xfrm>
                  <a:off x="-1401641" y="1586402"/>
                  <a:ext cx="108012" cy="288032"/>
                  <a:chOff x="-1296652" y="3348711"/>
                  <a:chExt cx="108012" cy="288032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-1296652" y="3348711"/>
                    <a:ext cx="108012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/>
                  <p:cNvCxnSpPr/>
                  <p:nvPr/>
                </p:nvCxnSpPr>
                <p:spPr>
                  <a:xfrm>
                    <a:off x="-1296652" y="3636743"/>
                    <a:ext cx="108012" cy="0"/>
                  </a:xfrm>
                  <a:prstGeom prst="line">
                    <a:avLst/>
                  </a:prstGeom>
                  <a:ln w="12700">
                    <a:solidFill>
                      <a:srgbClr val="FF99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/>
                  <p:cNvCxnSpPr/>
                  <p:nvPr/>
                </p:nvCxnSpPr>
                <p:spPr>
                  <a:xfrm>
                    <a:off x="-1296652" y="3492727"/>
                    <a:ext cx="108012" cy="0"/>
                  </a:xfrm>
                  <a:prstGeom prst="line">
                    <a:avLst/>
                  </a:prstGeom>
                  <a:ln w="12700">
                    <a:solidFill>
                      <a:srgbClr val="00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1" name="ZoneTexte 40"/>
            <p:cNvSpPr txBox="1"/>
            <p:nvPr/>
          </p:nvSpPr>
          <p:spPr>
            <a:xfrm>
              <a:off x="598452" y="3140968"/>
              <a:ext cx="1921320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/>
                <a:t>Sept  </a:t>
              </a:r>
              <a:r>
                <a:rPr lang="fr-FR" sz="1050" b="1" dirty="0" err="1" smtClean="0"/>
                <a:t>Nov</a:t>
              </a:r>
              <a:r>
                <a:rPr lang="fr-FR" sz="1050" b="1" dirty="0" smtClean="0"/>
                <a:t>   Jan   Mar   </a:t>
              </a:r>
              <a:r>
                <a:rPr lang="fr-FR" sz="1050" b="1" dirty="0" err="1" smtClean="0"/>
                <a:t>Apr</a:t>
              </a:r>
              <a:r>
                <a:rPr lang="fr-FR" sz="1050" b="1" dirty="0" smtClean="0"/>
                <a:t>   </a:t>
              </a:r>
              <a:r>
                <a:rPr lang="fr-FR" sz="1050" b="1" dirty="0" err="1" smtClean="0"/>
                <a:t>Jul</a:t>
              </a:r>
              <a:endParaRPr lang="fr-FR" sz="1050" b="1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78695" y="945595"/>
            <a:ext cx="787768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500" b="1" dirty="0" smtClean="0">
                <a:solidFill>
                  <a:srgbClr val="0070C0"/>
                </a:solidFill>
              </a:rPr>
              <a:t>Background concentration : </a:t>
            </a:r>
            <a:r>
              <a:rPr lang="fr-FR" sz="1500" b="1" dirty="0" err="1" smtClean="0">
                <a:solidFill>
                  <a:srgbClr val="0070C0"/>
                </a:solidFill>
              </a:rPr>
              <a:t>from</a:t>
            </a:r>
            <a:r>
              <a:rPr lang="fr-FR" sz="1500" b="1" dirty="0" smtClean="0">
                <a:solidFill>
                  <a:srgbClr val="0070C0"/>
                </a:solidFill>
              </a:rPr>
              <a:t> </a:t>
            </a:r>
            <a:r>
              <a:rPr lang="fr-FR" sz="1500" b="1" dirty="0" err="1" smtClean="0">
                <a:solidFill>
                  <a:srgbClr val="0070C0"/>
                </a:solidFill>
              </a:rPr>
              <a:t>upwind</a:t>
            </a:r>
            <a:r>
              <a:rPr lang="fr-FR" sz="1500" b="1" dirty="0" smtClean="0">
                <a:solidFill>
                  <a:srgbClr val="0070C0"/>
                </a:solidFill>
              </a:rPr>
              <a:t> stations (</a:t>
            </a:r>
            <a:r>
              <a:rPr lang="fr-FR" sz="1500" b="1" dirty="0" err="1" smtClean="0">
                <a:solidFill>
                  <a:srgbClr val="0070C0"/>
                </a:solidFill>
              </a:rPr>
              <a:t>ex.seasonal</a:t>
            </a:r>
            <a:r>
              <a:rPr lang="fr-FR" sz="1500" b="1" dirty="0" smtClean="0">
                <a:solidFill>
                  <a:srgbClr val="0070C0"/>
                </a:solidFill>
              </a:rPr>
              <a:t> </a:t>
            </a:r>
            <a:r>
              <a:rPr lang="fr-FR" sz="1500" b="1" dirty="0" err="1" smtClean="0">
                <a:solidFill>
                  <a:srgbClr val="0070C0"/>
                </a:solidFill>
              </a:rPr>
              <a:t>scale</a:t>
            </a:r>
            <a:r>
              <a:rPr lang="fr-FR" sz="1500" b="1" dirty="0" smtClean="0">
                <a:solidFill>
                  <a:srgbClr val="0070C0"/>
                </a:solidFill>
              </a:rPr>
              <a:t>) </a:t>
            </a:r>
            <a:endParaRPr lang="fr-FR" sz="1500" dirty="0">
              <a:solidFill>
                <a:srgbClr val="0070C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669" y="3393867"/>
            <a:ext cx="621552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500" b="1" dirty="0" err="1" smtClean="0">
                <a:solidFill>
                  <a:srgbClr val="0070C0"/>
                </a:solidFill>
              </a:rPr>
              <a:t>Extracting</a:t>
            </a:r>
            <a:r>
              <a:rPr lang="fr-FR" sz="1500" b="1" dirty="0" smtClean="0">
                <a:solidFill>
                  <a:srgbClr val="0070C0"/>
                </a:solidFill>
              </a:rPr>
              <a:t> the Paris </a:t>
            </a:r>
            <a:r>
              <a:rPr lang="fr-FR" sz="1500" b="1" dirty="0" err="1" smtClean="0">
                <a:solidFill>
                  <a:srgbClr val="0070C0"/>
                </a:solidFill>
              </a:rPr>
              <a:t>megacity</a:t>
            </a:r>
            <a:r>
              <a:rPr lang="fr-FR" sz="1500" b="1" dirty="0" smtClean="0">
                <a:solidFill>
                  <a:srgbClr val="0070C0"/>
                </a:solidFill>
              </a:rPr>
              <a:t> </a:t>
            </a:r>
            <a:r>
              <a:rPr lang="fr-FR" sz="1500" b="1" dirty="0" err="1">
                <a:solidFill>
                  <a:srgbClr val="0070C0"/>
                </a:solidFill>
              </a:rPr>
              <a:t>atmospheric</a:t>
            </a:r>
            <a:r>
              <a:rPr lang="fr-FR" sz="1500" b="1" dirty="0">
                <a:solidFill>
                  <a:srgbClr val="0070C0"/>
                </a:solidFill>
              </a:rPr>
              <a:t> CO</a:t>
            </a:r>
            <a:r>
              <a:rPr lang="fr-FR" sz="1500" b="1" baseline="-25000" dirty="0" smtClean="0">
                <a:solidFill>
                  <a:srgbClr val="0070C0"/>
                </a:solidFill>
              </a:rPr>
              <a:t>2</a:t>
            </a:r>
            <a:r>
              <a:rPr lang="fr-FR" sz="1500" b="1" dirty="0" smtClean="0">
                <a:solidFill>
                  <a:srgbClr val="0070C0"/>
                </a:solidFill>
              </a:rPr>
              <a:t> plume (</a:t>
            </a:r>
            <a:r>
              <a:rPr lang="fr-FR" sz="1500" b="1" dirty="0" err="1" smtClean="0">
                <a:solidFill>
                  <a:srgbClr val="0070C0"/>
                </a:solidFill>
              </a:rPr>
              <a:t>ex.seasonal</a:t>
            </a:r>
            <a:r>
              <a:rPr lang="fr-FR" sz="1500" b="1" dirty="0" smtClean="0">
                <a:solidFill>
                  <a:srgbClr val="0070C0"/>
                </a:solidFill>
              </a:rPr>
              <a:t> </a:t>
            </a:r>
            <a:r>
              <a:rPr lang="fr-FR" sz="1500" b="1" dirty="0" err="1" smtClean="0">
                <a:solidFill>
                  <a:srgbClr val="0070C0"/>
                </a:solidFill>
              </a:rPr>
              <a:t>scale</a:t>
            </a:r>
            <a:r>
              <a:rPr lang="fr-FR" sz="1500" b="1" dirty="0" smtClean="0">
                <a:solidFill>
                  <a:srgbClr val="0070C0"/>
                </a:solidFill>
              </a:rPr>
              <a:t>)</a:t>
            </a:r>
            <a:endParaRPr lang="fr-FR" sz="1500" dirty="0">
              <a:solidFill>
                <a:srgbClr val="0070C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372200" y="4149080"/>
            <a:ext cx="266429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LESSONS / CO</a:t>
            </a:r>
            <a:r>
              <a:rPr lang="fr-FR" sz="1400" b="1" baseline="-25000" dirty="0" smtClean="0"/>
              <a:t>2</a:t>
            </a:r>
            <a:r>
              <a:rPr lang="fr-FR" sz="1400" b="1" dirty="0" smtClean="0"/>
              <a:t> URBAN PLUMES:</a:t>
            </a:r>
          </a:p>
          <a:p>
            <a:pPr algn="ctr"/>
            <a:endParaRPr lang="fr-FR" sz="300" b="1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300" b="1" dirty="0" err="1" smtClean="0"/>
              <a:t>Synoptic</a:t>
            </a:r>
            <a:r>
              <a:rPr lang="fr-FR" sz="1300" b="1" dirty="0" smtClean="0"/>
              <a:t> background </a:t>
            </a:r>
            <a:r>
              <a:rPr lang="fr-FR" sz="1300" b="1" dirty="0" err="1" smtClean="0"/>
              <a:t>variability</a:t>
            </a:r>
            <a:r>
              <a:rPr lang="fr-FR" sz="1300" b="1" dirty="0" smtClean="0"/>
              <a:t> </a:t>
            </a:r>
          </a:p>
          <a:p>
            <a:r>
              <a:rPr lang="fr-FR" sz="1300" b="1" dirty="0"/>
              <a:t> </a:t>
            </a:r>
            <a:r>
              <a:rPr lang="fr-FR" sz="1300" b="1" dirty="0" smtClean="0"/>
              <a:t>    as large as the Paris CO</a:t>
            </a:r>
            <a:r>
              <a:rPr lang="fr-FR" sz="1300" b="1" baseline="-25000" dirty="0" smtClean="0"/>
              <a:t>2</a:t>
            </a:r>
            <a:r>
              <a:rPr lang="fr-FR" sz="1300" b="1" dirty="0" smtClean="0"/>
              <a:t> plume</a:t>
            </a:r>
          </a:p>
          <a:p>
            <a:pPr marL="285750" indent="-20638">
              <a:buFont typeface="Courier New" panose="02070309020205020404" pitchFamily="49" charset="0"/>
              <a:buChar char="o"/>
              <a:tabLst>
                <a:tab pos="446088" algn="l"/>
              </a:tabLst>
            </a:pPr>
            <a:r>
              <a:rPr lang="fr-FR" sz="1300" b="1" dirty="0" smtClean="0"/>
              <a:t>  </a:t>
            </a:r>
            <a:r>
              <a:rPr lang="fr-FR" sz="1300" dirty="0" smtClean="0"/>
              <a:t>MHD </a:t>
            </a:r>
            <a:r>
              <a:rPr lang="fr-FR" sz="1300" dirty="0" err="1" smtClean="0"/>
              <a:t>is</a:t>
            </a:r>
            <a:r>
              <a:rPr lang="fr-FR" sz="1300" dirty="0" smtClean="0"/>
              <a:t> </a:t>
            </a:r>
            <a:r>
              <a:rPr lang="fr-FR" sz="1300" dirty="0" err="1" smtClean="0"/>
              <a:t>too</a:t>
            </a:r>
            <a:r>
              <a:rPr lang="fr-FR" sz="1300" dirty="0" smtClean="0"/>
              <a:t> far</a:t>
            </a:r>
          </a:p>
          <a:p>
            <a:pPr marL="285750" indent="-20638">
              <a:buFont typeface="Courier New" panose="02070309020205020404" pitchFamily="49" charset="0"/>
              <a:buChar char="o"/>
              <a:tabLst>
                <a:tab pos="446088" algn="l"/>
              </a:tabLst>
            </a:pPr>
            <a:r>
              <a:rPr lang="fr-FR" sz="1300" dirty="0" smtClean="0"/>
              <a:t>  OK=</a:t>
            </a:r>
            <a:r>
              <a:rPr lang="fr-FR" sz="1300" dirty="0" err="1" smtClean="0"/>
              <a:t>Regional</a:t>
            </a:r>
            <a:r>
              <a:rPr lang="fr-FR" sz="1300" dirty="0" smtClean="0"/>
              <a:t> site, city </a:t>
            </a:r>
            <a:r>
              <a:rPr lang="fr-FR" sz="1300" dirty="0" err="1" smtClean="0"/>
              <a:t>upwind</a:t>
            </a:r>
            <a:endParaRPr lang="fr-FR" sz="1300" dirty="0" smtClean="0"/>
          </a:p>
          <a:p>
            <a:pPr marL="550862" indent="-285750">
              <a:buFont typeface="Symbol"/>
              <a:buChar char="Þ"/>
              <a:tabLst>
                <a:tab pos="446088" algn="l"/>
              </a:tabLst>
            </a:pPr>
            <a:r>
              <a:rPr lang="fr-FR" sz="1300" i="1" dirty="0" err="1" smtClean="0">
                <a:solidFill>
                  <a:schemeClr val="accent6">
                    <a:lumMod val="75000"/>
                  </a:schemeClr>
                </a:solidFill>
              </a:rPr>
              <a:t>See</a:t>
            </a:r>
            <a:r>
              <a:rPr lang="fr-FR" sz="13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300" i="1" dirty="0" err="1" smtClean="0">
                <a:solidFill>
                  <a:schemeClr val="accent6">
                    <a:lumMod val="75000"/>
                  </a:schemeClr>
                </a:solidFill>
              </a:rPr>
              <a:t>also</a:t>
            </a:r>
            <a:r>
              <a:rPr lang="fr-FR" sz="13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300" i="1" dirty="0" err="1" smtClean="0">
                <a:solidFill>
                  <a:schemeClr val="accent6">
                    <a:lumMod val="75000"/>
                  </a:schemeClr>
                </a:solidFill>
              </a:rPr>
              <a:t>Turnbull</a:t>
            </a:r>
            <a:r>
              <a:rPr lang="fr-FR" sz="1300" i="1" dirty="0" smtClean="0">
                <a:solidFill>
                  <a:schemeClr val="accent6">
                    <a:lumMod val="75000"/>
                  </a:schemeClr>
                </a:solidFill>
              </a:rPr>
              <a:t> et al, 2015</a:t>
            </a:r>
          </a:p>
          <a:p>
            <a:pPr marL="265112">
              <a:tabLst>
                <a:tab pos="446088" algn="l"/>
              </a:tabLst>
            </a:pPr>
            <a:endParaRPr lang="fr-FR" sz="5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300" b="1" dirty="0" smtClean="0"/>
              <a:t>Wind </a:t>
            </a:r>
            <a:r>
              <a:rPr lang="fr-FR" sz="1300" b="1" dirty="0" err="1" smtClean="0"/>
              <a:t>selection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required</a:t>
            </a:r>
            <a:r>
              <a:rPr lang="fr-FR" sz="1300" b="1" dirty="0" smtClean="0"/>
              <a:t>:</a:t>
            </a:r>
          </a:p>
          <a:p>
            <a:pPr marL="446088" indent="-182563">
              <a:buFont typeface="Courier New" panose="02070309020205020404" pitchFamily="49" charset="0"/>
              <a:buChar char="o"/>
            </a:pPr>
            <a:r>
              <a:rPr lang="fr-FR" sz="1300" dirty="0" smtClean="0"/>
              <a:t>3-8 m.s</a:t>
            </a:r>
            <a:r>
              <a:rPr lang="fr-FR" sz="1300" baseline="30000" dirty="0" smtClean="0"/>
              <a:t>-1</a:t>
            </a:r>
            <a:r>
              <a:rPr lang="fr-FR" sz="1300" dirty="0" smtClean="0"/>
              <a:t> </a:t>
            </a:r>
          </a:p>
          <a:p>
            <a:pPr marL="446088" indent="-182563">
              <a:buFont typeface="Courier New" panose="02070309020205020404" pitchFamily="49" charset="0"/>
              <a:buChar char="o"/>
            </a:pPr>
            <a:r>
              <a:rPr lang="fr-FR" sz="1300" dirty="0" smtClean="0"/>
              <a:t>30° </a:t>
            </a:r>
            <a:r>
              <a:rPr lang="fr-FR" sz="1300" dirty="0" err="1" smtClean="0"/>
              <a:t>cones</a:t>
            </a:r>
            <a:r>
              <a:rPr lang="fr-FR" sz="1300" dirty="0" smtClean="0"/>
              <a:t> (</a:t>
            </a:r>
            <a:r>
              <a:rPr lang="fr-FR" sz="1300" dirty="0" err="1" smtClean="0"/>
              <a:t>ie</a:t>
            </a:r>
            <a:r>
              <a:rPr lang="fr-FR" sz="1300" dirty="0" smtClean="0"/>
              <a:t> </a:t>
            </a:r>
            <a:r>
              <a:rPr lang="fr-FR" sz="1300" dirty="0"/>
              <a:t>+/-15</a:t>
            </a:r>
            <a:r>
              <a:rPr lang="fr-FR" sz="1300" dirty="0" smtClean="0"/>
              <a:t>°)</a:t>
            </a:r>
          </a:p>
          <a:p>
            <a:pPr marL="263525"/>
            <a:endParaRPr lang="fr-FR" sz="500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300" b="1" dirty="0" err="1" smtClean="0"/>
              <a:t>Afternoon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hours</a:t>
            </a:r>
            <a:r>
              <a:rPr lang="fr-FR" sz="1300" b="1" dirty="0" smtClean="0"/>
              <a:t> </a:t>
            </a:r>
            <a:r>
              <a:rPr lang="fr-FR" sz="1300" b="1" dirty="0" err="1" smtClean="0"/>
              <a:t>only</a:t>
            </a:r>
            <a:endParaRPr lang="fr-FR" sz="1300" b="1" dirty="0"/>
          </a:p>
        </p:txBody>
      </p:sp>
      <p:sp>
        <p:nvSpPr>
          <p:cNvPr id="2" name="Rectangle 1"/>
          <p:cNvSpPr/>
          <p:nvPr/>
        </p:nvSpPr>
        <p:spPr>
          <a:xfrm>
            <a:off x="6300192" y="679312"/>
            <a:ext cx="2731676" cy="2714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392" name="Groupe 16391"/>
          <p:cNvGrpSpPr/>
          <p:nvPr/>
        </p:nvGrpSpPr>
        <p:grpSpPr>
          <a:xfrm>
            <a:off x="6370235" y="895335"/>
            <a:ext cx="2661634" cy="2431945"/>
            <a:chOff x="6372200" y="1161619"/>
            <a:chExt cx="2736304" cy="2612126"/>
          </a:xfrm>
        </p:grpSpPr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1" y="2159032"/>
              <a:ext cx="1499742" cy="1556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1161619"/>
              <a:ext cx="1008112" cy="943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736" y="1176270"/>
              <a:ext cx="1145768" cy="993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ZoneTexte 59"/>
            <p:cNvSpPr txBox="1"/>
            <p:nvPr/>
          </p:nvSpPr>
          <p:spPr>
            <a:xfrm>
              <a:off x="7276095" y="1307376"/>
              <a:ext cx="87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 smtClean="0"/>
                <a:t>FLEXPART </a:t>
              </a:r>
              <a:r>
                <a:rPr lang="fr-FR" sz="900" i="1" dirty="0" err="1" smtClean="0"/>
                <a:t>backplumes</a:t>
              </a:r>
              <a:endParaRPr lang="fr-FR" sz="900" i="1" dirty="0" smtClean="0"/>
            </a:p>
            <a:p>
              <a:r>
                <a:rPr lang="fr-FR" sz="900" i="1" dirty="0" smtClean="0"/>
                <a:t>(Lopez et al, 2013)</a:t>
              </a:r>
              <a:endParaRPr lang="fr-FR" sz="900" i="1" dirty="0"/>
            </a:p>
          </p:txBody>
        </p:sp>
        <p:pic>
          <p:nvPicPr>
            <p:cNvPr id="16389" name="Picture 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794" y="2191693"/>
              <a:ext cx="697702" cy="1582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ZoneTexte 61"/>
            <p:cNvSpPr txBox="1"/>
            <p:nvPr/>
          </p:nvSpPr>
          <p:spPr>
            <a:xfrm>
              <a:off x="7380312" y="3465875"/>
              <a:ext cx="94448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/>
                <a:t>EDGAR 2010</a:t>
              </a:r>
              <a:endParaRPr lang="fr-FR" sz="1050" b="1" dirty="0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13" y="842411"/>
            <a:ext cx="6291263" cy="54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B382B79-0009-400D-87AA-2691B7456AB1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7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 animBg="1"/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2821</Words>
  <Application>Microsoft Office PowerPoint</Application>
  <PresentationFormat>Affichage à l'écran (4:3)</PresentationFormat>
  <Paragraphs>536</Paragraphs>
  <Slides>23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Réunion de la Plateforme OCAPI de l’IPSL Mesures de GES en IDF   Irène Xueref-Remy OHP/OSU Pytheas </vt:lpstr>
      <vt:lpstr>Scientific context and objectives</vt:lpstr>
      <vt:lpstr>Présentation PowerPoint</vt:lpstr>
      <vt:lpstr>Présentation PowerPoint</vt:lpstr>
      <vt:lpstr>Du développement d’un réseau d’observation régional  pour étudier le panache de CO2 parisien et l’inventaire d’émissions total à une approche multi-espèces  pour identifier les secteurs d’émissions de CO2 en IDF</vt:lpstr>
      <vt:lpstr>Question 1: How uncertain are the Paris region CO2 emission inventories?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</vt:lpstr>
      <vt:lpstr>Présentation PowerPoint</vt:lpstr>
      <vt:lpstr>Présentation PowerPoint</vt:lpstr>
      <vt:lpstr>CONCLUSION et PERSPECTIVES sur le CO2 en IDF Campagnes récentes et analyses en cours en lien avec la communauté OCAPI  Rôle clé du site QUALAIR</vt:lpstr>
      <vt:lpstr>Merci !</vt:lpstr>
      <vt:lpstr>Présentation PowerPoint</vt:lpstr>
      <vt:lpstr>COCCON</vt:lpstr>
      <vt:lpstr>Publications</vt:lpstr>
      <vt:lpstr>Présentation PowerPoint</vt:lpstr>
      <vt:lpstr>Conclusions/ perspectives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 la Plateforme OCAPI</dc:title>
  <dc:creator>Irene Xueref-Remy</dc:creator>
  <cp:lastModifiedBy>Irene Xueref-Remy</cp:lastModifiedBy>
  <cp:revision>65</cp:revision>
  <dcterms:created xsi:type="dcterms:W3CDTF">2017-09-14T13:44:23Z</dcterms:created>
  <dcterms:modified xsi:type="dcterms:W3CDTF">2017-09-17T08:42:59Z</dcterms:modified>
</cp:coreProperties>
</file>