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77" r:id="rId4"/>
    <p:sldId id="259" r:id="rId5"/>
    <p:sldId id="260" r:id="rId6"/>
    <p:sldId id="261" r:id="rId7"/>
    <p:sldId id="262" r:id="rId8"/>
    <p:sldId id="265" r:id="rId9"/>
    <p:sldId id="275" r:id="rId10"/>
    <p:sldId id="273" r:id="rId11"/>
    <p:sldId id="274" r:id="rId12"/>
    <p:sldId id="276" r:id="rId13"/>
    <p:sldId id="270" r:id="rId14"/>
    <p:sldId id="266" r:id="rId15"/>
    <p:sldId id="27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2DAF9BF0-498D-444B-A170-F4D2C346D702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7E3EAACA-5CB7-4590-8957-868E00560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79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73EE-2A42-42EB-9743-508EF73C5C6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40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9892" indent="-29611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4451" indent="-23689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8231" indent="-23689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2012" indent="-23689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05792" indent="-23689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9573" indent="-23689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53353" indent="-23689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27134" indent="-23689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32B9B7-265D-430E-8961-80C378064F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7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1903-2B88-43C5-9EB7-CE82A00A9A8F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9025-64EB-4457-9C07-6C04C5F8B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31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1903-2B88-43C5-9EB7-CE82A00A9A8F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9025-64EB-4457-9C07-6C04C5F8B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3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1903-2B88-43C5-9EB7-CE82A00A9A8F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9025-64EB-4457-9C07-6C04C5F8B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21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1903-2B88-43C5-9EB7-CE82A00A9A8F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9025-64EB-4457-9C07-6C04C5F8B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17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1903-2B88-43C5-9EB7-CE82A00A9A8F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9025-64EB-4457-9C07-6C04C5F8B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1903-2B88-43C5-9EB7-CE82A00A9A8F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9025-64EB-4457-9C07-6C04C5F8B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44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1903-2B88-43C5-9EB7-CE82A00A9A8F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9025-64EB-4457-9C07-6C04C5F8B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31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1903-2B88-43C5-9EB7-CE82A00A9A8F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9025-64EB-4457-9C07-6C04C5F8B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27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1903-2B88-43C5-9EB7-CE82A00A9A8F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9025-64EB-4457-9C07-6C04C5F8B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1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1903-2B88-43C5-9EB7-CE82A00A9A8F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9025-64EB-4457-9C07-6C04C5F8B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43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1903-2B88-43C5-9EB7-CE82A00A9A8F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9025-64EB-4457-9C07-6C04C5F8B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38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61903-2B88-43C5-9EB7-CE82A00A9A8F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F9025-64EB-4457-9C07-6C04C5F8B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58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e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607" y="855970"/>
            <a:ext cx="2304290" cy="16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3" y="211450"/>
            <a:ext cx="1819141" cy="18191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67" y="211450"/>
            <a:ext cx="1832019" cy="18320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3" y="2820473"/>
            <a:ext cx="1690352" cy="16903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19" y="4673421"/>
            <a:ext cx="1690352" cy="16903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3" y="4673421"/>
            <a:ext cx="1690352" cy="16903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55" y="4673421"/>
            <a:ext cx="1690352" cy="169035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59" y="2820473"/>
            <a:ext cx="1690352" cy="169035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1" y="2820473"/>
            <a:ext cx="1690352" cy="16903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00992" y="4048392"/>
            <a:ext cx="2492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solidFill>
                <a:prstClr val="black"/>
              </a:solidFill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prstClr val="black"/>
                </a:solidFill>
                <a:cs typeface="Arial"/>
              </a:rPr>
              <a:t>PAN    HONO   C</a:t>
            </a:r>
            <a:r>
              <a:rPr lang="pt-BR" sz="1600" baseline="-25000" dirty="0">
                <a:solidFill>
                  <a:prstClr val="black"/>
                </a:solidFill>
                <a:cs typeface="Arial"/>
              </a:rPr>
              <a:t>4</a:t>
            </a:r>
            <a:r>
              <a:rPr lang="pt-BR" sz="1600" dirty="0">
                <a:solidFill>
                  <a:prstClr val="black"/>
                </a:solidFill>
                <a:cs typeface="Arial"/>
              </a:rPr>
              <a:t>H</a:t>
            </a:r>
            <a:r>
              <a:rPr lang="pt-BR" sz="1600" baseline="-25000" dirty="0">
                <a:solidFill>
                  <a:prstClr val="black"/>
                </a:solidFill>
                <a:cs typeface="Arial"/>
              </a:rPr>
              <a:t>4</a:t>
            </a:r>
            <a:r>
              <a:rPr lang="pt-BR" sz="1600" dirty="0">
                <a:solidFill>
                  <a:prstClr val="black"/>
                </a:solidFill>
                <a:cs typeface="Arial"/>
              </a:rPr>
              <a:t>O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prstClr val="black"/>
                </a:solidFill>
                <a:cs typeface="Arial"/>
              </a:rPr>
              <a:t>C</a:t>
            </a:r>
            <a:r>
              <a:rPr lang="pt-BR" sz="1600" baseline="-25000" dirty="0">
                <a:solidFill>
                  <a:prstClr val="black"/>
                </a:solidFill>
                <a:cs typeface="Arial"/>
              </a:rPr>
              <a:t>2</a:t>
            </a:r>
            <a:r>
              <a:rPr lang="pt-BR" sz="1600" dirty="0">
                <a:solidFill>
                  <a:prstClr val="black"/>
                </a:solidFill>
                <a:cs typeface="Arial"/>
              </a:rPr>
              <a:t>H</a:t>
            </a:r>
            <a:r>
              <a:rPr lang="pt-BR" sz="1600" baseline="-25000" dirty="0">
                <a:solidFill>
                  <a:prstClr val="black"/>
                </a:solidFill>
                <a:cs typeface="Arial"/>
              </a:rPr>
              <a:t>2</a:t>
            </a:r>
            <a:r>
              <a:rPr lang="pt-BR" sz="1600" dirty="0">
                <a:solidFill>
                  <a:prstClr val="black"/>
                </a:solidFill>
                <a:cs typeface="Arial"/>
              </a:rPr>
              <a:t>   C</a:t>
            </a:r>
            <a:r>
              <a:rPr lang="pt-BR" sz="1600" baseline="-25000" dirty="0">
                <a:solidFill>
                  <a:prstClr val="black"/>
                </a:solidFill>
                <a:cs typeface="Arial"/>
              </a:rPr>
              <a:t>2</a:t>
            </a:r>
            <a:r>
              <a:rPr lang="pt-BR" sz="1600" dirty="0">
                <a:solidFill>
                  <a:prstClr val="black"/>
                </a:solidFill>
                <a:cs typeface="Arial"/>
              </a:rPr>
              <a:t>H</a:t>
            </a:r>
            <a:r>
              <a:rPr lang="pt-BR" sz="1600" baseline="-25000" dirty="0">
                <a:solidFill>
                  <a:prstClr val="black"/>
                </a:solidFill>
                <a:cs typeface="Arial"/>
              </a:rPr>
              <a:t>4 </a:t>
            </a:r>
            <a:r>
              <a:rPr lang="pt-BR" sz="1600" dirty="0">
                <a:solidFill>
                  <a:prstClr val="black"/>
                </a:solidFill>
                <a:cs typeface="Arial"/>
              </a:rPr>
              <a:t>  C</a:t>
            </a:r>
            <a:r>
              <a:rPr lang="pt-BR" sz="1600" baseline="-25000" dirty="0">
                <a:solidFill>
                  <a:prstClr val="black"/>
                </a:solidFill>
                <a:cs typeface="Arial"/>
              </a:rPr>
              <a:t>3</a:t>
            </a:r>
            <a:r>
              <a:rPr lang="pt-BR" sz="1600" dirty="0">
                <a:solidFill>
                  <a:prstClr val="black"/>
                </a:solidFill>
                <a:cs typeface="Arial"/>
              </a:rPr>
              <a:t>H</a:t>
            </a:r>
            <a:r>
              <a:rPr lang="pt-BR" sz="1600" baseline="-25000" dirty="0">
                <a:solidFill>
                  <a:prstClr val="black"/>
                </a:solidFill>
                <a:cs typeface="Arial"/>
              </a:rPr>
              <a:t>6</a:t>
            </a:r>
            <a:r>
              <a:rPr lang="pt-BR" sz="1600" dirty="0">
                <a:solidFill>
                  <a:prstClr val="black"/>
                </a:solidFill>
                <a:cs typeface="Arial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prstClr val="black"/>
                </a:solidFill>
                <a:cs typeface="Arial"/>
              </a:rPr>
              <a:t>CH</a:t>
            </a:r>
            <a:r>
              <a:rPr lang="pt-BR" sz="1600" baseline="-25000" dirty="0">
                <a:solidFill>
                  <a:prstClr val="black"/>
                </a:solidFill>
                <a:cs typeface="Arial"/>
              </a:rPr>
              <a:t>3</a:t>
            </a:r>
            <a:r>
              <a:rPr lang="pt-BR" sz="1600" dirty="0">
                <a:solidFill>
                  <a:prstClr val="black"/>
                </a:solidFill>
                <a:cs typeface="Arial"/>
              </a:rPr>
              <a:t>OH   HCOOH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prstClr val="black"/>
                </a:solidFill>
                <a:cs typeface="Arial"/>
              </a:rPr>
              <a:t>CH</a:t>
            </a:r>
            <a:r>
              <a:rPr lang="pt-BR" sz="1600" baseline="-25000" dirty="0">
                <a:solidFill>
                  <a:prstClr val="black"/>
                </a:solidFill>
                <a:cs typeface="Arial"/>
              </a:rPr>
              <a:t>3</a:t>
            </a:r>
            <a:r>
              <a:rPr lang="pt-BR" sz="1600" dirty="0">
                <a:solidFill>
                  <a:prstClr val="black"/>
                </a:solidFill>
                <a:cs typeface="Arial"/>
              </a:rPr>
              <a:t>COOH   CH</a:t>
            </a:r>
            <a:r>
              <a:rPr lang="pt-BR" sz="1600" baseline="-25000" dirty="0">
                <a:solidFill>
                  <a:prstClr val="black"/>
                </a:solidFill>
                <a:cs typeface="Arial"/>
              </a:rPr>
              <a:t>3</a:t>
            </a:r>
            <a:r>
              <a:rPr lang="pt-BR" sz="1600" dirty="0">
                <a:solidFill>
                  <a:prstClr val="black"/>
                </a:solidFill>
                <a:cs typeface="Arial"/>
              </a:rPr>
              <a:t>CHO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prstClr val="black"/>
                </a:solidFill>
                <a:cs typeface="Arial"/>
              </a:rPr>
              <a:t>CFC-11   CHC-12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prstClr val="black"/>
                </a:solidFill>
                <a:cs typeface="Arial"/>
              </a:rPr>
              <a:t>HCN   OCS  H</a:t>
            </a:r>
            <a:r>
              <a:rPr lang="pt-BR" sz="1600" baseline="-25000" dirty="0">
                <a:solidFill>
                  <a:prstClr val="black"/>
                </a:solidFill>
                <a:cs typeface="Arial"/>
              </a:rPr>
              <a:t>2</a:t>
            </a:r>
            <a:r>
              <a:rPr lang="pt-BR" sz="1600" dirty="0">
                <a:solidFill>
                  <a:prstClr val="black"/>
                </a:solidFill>
                <a:cs typeface="Arial"/>
              </a:rPr>
              <a:t>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prstClr val="black"/>
                </a:solidFill>
                <a:cs typeface="Arial"/>
              </a:rPr>
              <a:t>+ particules</a:t>
            </a:r>
            <a:endParaRPr lang="fr-FR" sz="1600" baseline="-250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16607" y="327547"/>
            <a:ext cx="28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44546A">
                    <a:lumMod val="75000"/>
                  </a:srgbClr>
                </a:solidFill>
              </a:rPr>
              <a:t>IASI/ MetOp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0992" y="2774678"/>
            <a:ext cx="2396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cs typeface="Arial"/>
              </a:rPr>
              <a:t>H</a:t>
            </a:r>
            <a:r>
              <a:rPr lang="pt-BR" sz="2000" baseline="-25000" dirty="0">
                <a:cs typeface="Arial"/>
              </a:rPr>
              <a:t>2</a:t>
            </a:r>
            <a:r>
              <a:rPr lang="pt-BR" sz="2000" dirty="0">
                <a:cs typeface="Arial"/>
              </a:rPr>
              <a:t>O   CH</a:t>
            </a:r>
            <a:r>
              <a:rPr lang="pt-BR" sz="2000" baseline="-25000" dirty="0">
                <a:cs typeface="Arial"/>
              </a:rPr>
              <a:t>4</a:t>
            </a:r>
            <a:r>
              <a:rPr lang="pt-BR" sz="2000" dirty="0">
                <a:cs typeface="Arial"/>
              </a:rPr>
              <a:t>  (N</a:t>
            </a:r>
            <a:r>
              <a:rPr lang="pt-BR" sz="2000" baseline="-25000" dirty="0">
                <a:cs typeface="Arial"/>
              </a:rPr>
              <a:t>2</a:t>
            </a:r>
            <a:r>
              <a:rPr lang="pt-BR" sz="2000" dirty="0">
                <a:cs typeface="Arial"/>
              </a:rPr>
              <a:t>O)  CO</a:t>
            </a:r>
            <a:r>
              <a:rPr lang="pt-BR" sz="2000" baseline="-25000" dirty="0">
                <a:cs typeface="Arial"/>
              </a:rPr>
              <a:t>2 </a:t>
            </a:r>
            <a:endParaRPr lang="pt-BR" sz="2000" dirty="0"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0992" y="3300252"/>
            <a:ext cx="2127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cs typeface="Arial"/>
              </a:rPr>
              <a:t>O</a:t>
            </a:r>
            <a:r>
              <a:rPr lang="pt-BR" sz="2000" baseline="-25000" dirty="0">
                <a:cs typeface="Arial"/>
              </a:rPr>
              <a:t>3</a:t>
            </a:r>
            <a:r>
              <a:rPr lang="fr-FR" sz="2000" baseline="-25000" dirty="0">
                <a:cs typeface="Arial"/>
              </a:rPr>
              <a:t>    </a:t>
            </a:r>
            <a:r>
              <a:rPr lang="pt-BR" sz="2000" dirty="0">
                <a:cs typeface="Arial"/>
              </a:rPr>
              <a:t>CO    </a:t>
            </a:r>
            <a:r>
              <a:rPr lang="pt-BR" sz="2000" b="1" dirty="0">
                <a:solidFill>
                  <a:srgbClr val="C00000"/>
                </a:solidFill>
                <a:cs typeface="Arial"/>
              </a:rPr>
              <a:t>NH</a:t>
            </a:r>
            <a:r>
              <a:rPr lang="pt-BR" sz="2000" b="1" baseline="-25000" dirty="0">
                <a:solidFill>
                  <a:srgbClr val="C00000"/>
                </a:solidFill>
                <a:cs typeface="Arial"/>
              </a:rPr>
              <a:t>3</a:t>
            </a:r>
            <a:r>
              <a:rPr lang="pt-BR" sz="2000" baseline="-25000" dirty="0">
                <a:cs typeface="Arial"/>
              </a:rPr>
              <a:t>     </a:t>
            </a:r>
            <a:r>
              <a:rPr lang="pt-BR" sz="2000" dirty="0">
                <a:cs typeface="Arial"/>
              </a:rPr>
              <a:t>SO</a:t>
            </a:r>
            <a:r>
              <a:rPr lang="pt-BR" sz="2000" baseline="-25000" dirty="0">
                <a:cs typeface="Arial"/>
              </a:rPr>
              <a:t>2</a:t>
            </a:r>
            <a:endParaRPr lang="pt-BR" sz="2000" dirty="0"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0992" y="3825826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cs typeface="Arial"/>
              </a:rPr>
              <a:t>HNO</a:t>
            </a:r>
            <a:r>
              <a:rPr lang="pt-BR" sz="2000" baseline="-25000" dirty="0">
                <a:cs typeface="Arial"/>
              </a:rPr>
              <a:t>3</a:t>
            </a:r>
            <a:r>
              <a:rPr lang="pt-BR" sz="2000" dirty="0">
                <a:cs typeface="Arial"/>
              </a:rPr>
              <a:t>   HDO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915955" y="6467674"/>
            <a:ext cx="333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Crédit Cathy Clerbaux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568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41" y="111435"/>
            <a:ext cx="8764859" cy="50773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2527" y="5519854"/>
            <a:ext cx="5419493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ANNI-NH3-v2 : NRT data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ANNI-NH3-v2R-I : </a:t>
            </a:r>
            <a:r>
              <a:rPr lang="fr-FR" sz="2400" dirty="0" err="1" smtClean="0">
                <a:solidFill>
                  <a:schemeClr val="bg1"/>
                </a:solidFill>
              </a:rPr>
              <a:t>climate</a:t>
            </a:r>
            <a:r>
              <a:rPr lang="fr-FR" sz="2400" dirty="0" smtClean="0">
                <a:solidFill>
                  <a:schemeClr val="bg1"/>
                </a:solidFill>
              </a:rPr>
              <a:t> record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819"/>
            <a:ext cx="9144000" cy="503582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59005" y="5988205"/>
            <a:ext cx="303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Van Damme et al AMTD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6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685800"/>
            <a:ext cx="82010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90"/>
            <a:ext cx="9144000" cy="6754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983" y="0"/>
            <a:ext cx="460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NH AM </a:t>
            </a:r>
            <a:r>
              <a:rPr lang="fr-BE" sz="2400" b="1" dirty="0" smtClean="0">
                <a:solidFill>
                  <a:srgbClr val="FF0000"/>
                </a:solidFill>
              </a:rPr>
              <a:t>ECMWF </a:t>
            </a:r>
            <a:r>
              <a:rPr lang="fr-BE" sz="2400" b="1" dirty="0" smtClean="0"/>
              <a:t>vs</a:t>
            </a:r>
            <a:r>
              <a:rPr lang="fr-BE" sz="2400" b="1" dirty="0" smtClean="0">
                <a:solidFill>
                  <a:srgbClr val="FF0000"/>
                </a:solidFill>
              </a:rPr>
              <a:t> L2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5319" y="46166"/>
            <a:ext cx="334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No </a:t>
            </a:r>
            <a:r>
              <a:rPr lang="fr-BE" dirty="0" err="1" smtClean="0"/>
              <a:t>filtering</a:t>
            </a:r>
            <a:r>
              <a:rPr lang="fr-BE" dirty="0" smtClean="0"/>
              <a:t> &amp; </a:t>
            </a:r>
            <a:r>
              <a:rPr lang="fr-BE" dirty="0" err="1" smtClean="0"/>
              <a:t>CLcov</a:t>
            </a:r>
            <a:r>
              <a:rPr lang="fr-BE" dirty="0" smtClean="0"/>
              <a:t>&lt;10</a:t>
            </a:r>
            <a:endParaRPr lang="fr-BE" baseline="30000" dirty="0"/>
          </a:p>
        </p:txBody>
      </p:sp>
      <p:sp>
        <p:nvSpPr>
          <p:cNvPr id="5" name="ZoneTexte 4"/>
          <p:cNvSpPr txBox="1"/>
          <p:nvPr/>
        </p:nvSpPr>
        <p:spPr>
          <a:xfrm>
            <a:off x="187292" y="6454737"/>
            <a:ext cx="333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Crédit Martin van Damme</a:t>
            </a:r>
            <a:endParaRPr lang="fr-FR" b="1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6507759" y="370266"/>
            <a:ext cx="25758" cy="6117465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3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21"/>
            <a:ext cx="9144000" cy="6743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83" y="0"/>
            <a:ext cx="460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err="1" smtClean="0"/>
              <a:t>Hemispheric</a:t>
            </a:r>
            <a:r>
              <a:rPr lang="fr-BE" sz="2400" b="1" dirty="0" smtClean="0"/>
              <a:t> AM </a:t>
            </a:r>
            <a:r>
              <a:rPr lang="fr-BE" sz="2400" b="1" dirty="0" err="1" smtClean="0">
                <a:solidFill>
                  <a:srgbClr val="FF0000"/>
                </a:solidFill>
              </a:rPr>
              <a:t>temp</a:t>
            </a:r>
            <a:r>
              <a:rPr lang="fr-BE" sz="2400" b="1" dirty="0" smtClean="0">
                <a:solidFill>
                  <a:srgbClr val="FF0000"/>
                </a:solidFill>
              </a:rPr>
              <a:t> ECMWF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7292" y="6454737"/>
            <a:ext cx="333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Crédit Martin van Damme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355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40158" y="901521"/>
            <a:ext cx="72636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Conclusion</a:t>
            </a:r>
          </a:p>
          <a:p>
            <a:endParaRPr lang="fr-FR" dirty="0"/>
          </a:p>
          <a:p>
            <a:r>
              <a:rPr lang="fr-FR" dirty="0" smtClean="0"/>
              <a:t>10 ans de données disponibles 2x par jour jusque 2012, 4x par jour ensuite</a:t>
            </a:r>
          </a:p>
          <a:p>
            <a:endParaRPr lang="fr-FR" dirty="0"/>
          </a:p>
          <a:p>
            <a:r>
              <a:rPr lang="fr-FR" dirty="0" smtClean="0"/>
              <a:t>Limitations dues aux nuages, à la connaissance de la température de surface</a:t>
            </a:r>
          </a:p>
          <a:p>
            <a:endParaRPr lang="fr-FR" dirty="0"/>
          </a:p>
          <a:p>
            <a:r>
              <a:rPr lang="fr-FR" dirty="0" smtClean="0"/>
              <a:t>Enormément de données et elles sont difficiles à utiliser si on ne connait pas comment les mesures sont effectuées</a:t>
            </a:r>
          </a:p>
          <a:p>
            <a:endParaRPr lang="fr-FR" dirty="0"/>
          </a:p>
          <a:p>
            <a:r>
              <a:rPr lang="fr-FR" dirty="0" smtClean="0"/>
              <a:t>« Saut » dans les concentrations fin septembre 2014, évaluation en cours</a:t>
            </a:r>
            <a:r>
              <a:rPr lang="fr-FR" smtClean="0"/>
              <a:t>. </a:t>
            </a:r>
            <a:r>
              <a:rPr lang="fr-FR" smtClean="0"/>
              <a:t> 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326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79512" y="764704"/>
            <a:ext cx="8640960" cy="5407402"/>
            <a:chOff x="1043608" y="764704"/>
            <a:chExt cx="6919838" cy="540740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" t="50000" r="3637"/>
            <a:stretch/>
          </p:blipFill>
          <p:spPr>
            <a:xfrm>
              <a:off x="1043608" y="3429000"/>
              <a:ext cx="6919838" cy="2743106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9" t="15931" r="8532" b="43739"/>
            <a:stretch/>
          </p:blipFill>
          <p:spPr>
            <a:xfrm>
              <a:off x="1043608" y="764704"/>
              <a:ext cx="6919837" cy="2520000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7"/>
          <a:stretch/>
        </p:blipFill>
        <p:spPr>
          <a:xfrm>
            <a:off x="427478" y="3284704"/>
            <a:ext cx="8392993" cy="335696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95352" y="354842"/>
            <a:ext cx="777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prstClr val="black"/>
                </a:solidFill>
              </a:rPr>
              <a:t>IASI and IASI-NG time </a:t>
            </a:r>
            <a:r>
              <a:rPr lang="fr-FR" sz="2800" b="1" dirty="0" err="1">
                <a:solidFill>
                  <a:prstClr val="black"/>
                </a:solidFill>
              </a:rPr>
              <a:t>coverage</a:t>
            </a:r>
            <a:endParaRPr lang="fr-FR" sz="2800" b="1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15955" y="6467674"/>
            <a:ext cx="333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Crédit Cathy Clerbaux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337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52413" y="5881258"/>
            <a:ext cx="9144001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600" dirty="0">
                <a:latin typeface="+mn-lt"/>
                <a:cs typeface="+mn-cs"/>
              </a:rPr>
              <a:t>This method consists in taking into account a broad </a:t>
            </a:r>
            <a:endParaRPr lang="en-GB" sz="1600" dirty="0" smtClean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latin typeface="+mn-lt"/>
                <a:cs typeface="+mn-cs"/>
              </a:rPr>
              <a:t>spectral </a:t>
            </a:r>
            <a:r>
              <a:rPr lang="en-GB" sz="1600" dirty="0">
                <a:latin typeface="+mn-lt"/>
                <a:cs typeface="+mn-cs"/>
              </a:rPr>
              <a:t>range and in considering all what is not the </a:t>
            </a:r>
            <a:endParaRPr lang="en-GB" sz="1600" dirty="0" smtClean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latin typeface="+mn-lt"/>
                <a:cs typeface="+mn-cs"/>
              </a:rPr>
              <a:t>spectral </a:t>
            </a:r>
            <a:r>
              <a:rPr lang="en-GB" sz="1600" dirty="0">
                <a:latin typeface="+mn-lt"/>
                <a:cs typeface="+mn-cs"/>
              </a:rPr>
              <a:t>signature of NH</a:t>
            </a:r>
            <a:r>
              <a:rPr lang="en-GB" sz="1600" baseline="-25000" dirty="0">
                <a:latin typeface="+mn-lt"/>
                <a:cs typeface="+mn-cs"/>
              </a:rPr>
              <a:t>3</a:t>
            </a:r>
            <a:r>
              <a:rPr lang="en-GB" sz="1600" dirty="0">
                <a:latin typeface="+mn-lt"/>
                <a:cs typeface="+mn-cs"/>
              </a:rPr>
              <a:t> as the spectral background</a:t>
            </a:r>
            <a:endParaRPr lang="en-GB" sz="16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52413" y="5585407"/>
            <a:ext cx="9382125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600" dirty="0">
                <a:latin typeface="+mn-lt"/>
                <a:cs typeface="+mn-cs"/>
              </a:rPr>
              <a:t>Multi channels filter approach on spectral ensemble 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68313"/>
          </a:xfrm>
          <a:prstGeom prst="rect">
            <a:avLst/>
          </a:prstGeom>
          <a:solidFill>
            <a:schemeClr val="tx1">
              <a:lumMod val="65000"/>
              <a:lumOff val="35000"/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4512469" y="-4142582"/>
            <a:ext cx="107950" cy="9155113"/>
          </a:xfrm>
          <a:prstGeom prst="rect">
            <a:avLst/>
          </a:prstGeom>
          <a:gradFill>
            <a:gsLst>
              <a:gs pos="0">
                <a:srgbClr val="F2C712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27" name="Text Box 3"/>
          <p:cNvSpPr txBox="1">
            <a:spLocks noChangeArrowheads="1"/>
          </p:cNvSpPr>
          <p:nvPr/>
        </p:nvSpPr>
        <p:spPr bwMode="auto">
          <a:xfrm>
            <a:off x="-238124" y="-37882"/>
            <a:ext cx="9155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r">
              <a:spcBef>
                <a:spcPct val="50000"/>
              </a:spcBef>
            </a:pPr>
            <a:r>
              <a:rPr lang="fr-FR" sz="2000" b="1" dirty="0" err="1" smtClean="0">
                <a:solidFill>
                  <a:schemeClr val="bg1"/>
                </a:solidFill>
                <a:latin typeface="Arial" charset="0"/>
              </a:rPr>
              <a:t>Improved</a:t>
            </a:r>
            <a:r>
              <a:rPr lang="fr-FR" sz="2000" b="1" dirty="0" smtClean="0">
                <a:solidFill>
                  <a:schemeClr val="bg1"/>
                </a:solidFill>
                <a:latin typeface="Arial" charset="0"/>
              </a:rPr>
              <a:t> NH</a:t>
            </a:r>
            <a:r>
              <a:rPr lang="fr-FR" sz="2000" b="1" baseline="-25000" dirty="0" smtClean="0">
                <a:solidFill>
                  <a:schemeClr val="bg1"/>
                </a:solidFill>
                <a:latin typeface="Arial" charset="0"/>
              </a:rPr>
              <a:t>3</a:t>
            </a:r>
            <a:r>
              <a:rPr lang="fr-FR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Arial" charset="0"/>
              </a:rPr>
              <a:t>retrieval</a:t>
            </a:r>
            <a:r>
              <a:rPr lang="fr-FR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Arial" charset="0"/>
              </a:rPr>
              <a:t>strategy</a:t>
            </a:r>
            <a:endParaRPr lang="fr-FR" sz="2000" b="1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224631" y="964186"/>
            <a:ext cx="48607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 dirty="0"/>
              <a:t>Hyperspectral Range </a:t>
            </a:r>
            <a:r>
              <a:rPr lang="en-GB" sz="2000" dirty="0" smtClean="0"/>
              <a:t>Index (HRI) method</a:t>
            </a:r>
            <a:endParaRPr lang="fr-BE" sz="2000" dirty="0"/>
          </a:p>
        </p:txBody>
      </p:sp>
      <p:pic>
        <p:nvPicPr>
          <p:cNvPr id="1027" name="Picture 3" descr="C:\Users\Administrator\Desktop\redac\spec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53247" r="4894" b="4409"/>
          <a:stretch/>
        </p:blipFill>
        <p:spPr bwMode="auto">
          <a:xfrm>
            <a:off x="199054" y="1522815"/>
            <a:ext cx="5511282" cy="37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95549" y="5172784"/>
            <a:ext cx="3489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fr-FR" altLang="fr-FR" sz="1400" dirty="0" smtClean="0">
                <a:solidFill>
                  <a:schemeClr val="bg1">
                    <a:lumMod val="50000"/>
                  </a:schemeClr>
                </a:solidFill>
              </a:rPr>
              <a:t>Van Damme </a:t>
            </a:r>
            <a:r>
              <a:rPr lang="fr-FR" altLang="fr-FR" sz="1400" dirty="0">
                <a:solidFill>
                  <a:schemeClr val="bg1">
                    <a:lumMod val="50000"/>
                  </a:schemeClr>
                </a:solidFill>
              </a:rPr>
              <a:t>et al, </a:t>
            </a:r>
            <a:r>
              <a:rPr lang="fr-FR" altLang="fr-FR" sz="1400" dirty="0" smtClean="0">
                <a:solidFill>
                  <a:schemeClr val="bg1">
                    <a:lumMod val="50000"/>
                  </a:schemeClr>
                </a:solidFill>
              </a:rPr>
              <a:t>ACP, 2013</a:t>
            </a:r>
            <a:endParaRPr lang="fr-FR" alt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06" y="434974"/>
            <a:ext cx="3205807" cy="229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06" y="2453390"/>
            <a:ext cx="3255125" cy="233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05" y="4524397"/>
            <a:ext cx="3258231" cy="233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61968" y="544707"/>
            <a:ext cx="2580482" cy="196444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311106" y="2597238"/>
            <a:ext cx="2580482" cy="196444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261968" y="4693549"/>
            <a:ext cx="2580482" cy="1964440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8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7545" y="177421"/>
            <a:ext cx="81750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3600" dirty="0" smtClean="0">
                <a:solidFill>
                  <a:prstClr val="white"/>
                </a:solidFill>
              </a:rPr>
              <a:t>NH3 </a:t>
            </a:r>
            <a:r>
              <a:rPr lang="fr-FR" sz="3600" dirty="0" err="1" smtClean="0">
                <a:solidFill>
                  <a:prstClr val="white"/>
                </a:solidFill>
              </a:rPr>
              <a:t>retrieval</a:t>
            </a:r>
            <a:r>
              <a:rPr lang="fr-FR" sz="3600" dirty="0" smtClean="0">
                <a:solidFill>
                  <a:prstClr val="white"/>
                </a:solidFill>
              </a:rPr>
              <a:t> </a:t>
            </a:r>
            <a:r>
              <a:rPr lang="fr-FR" sz="3600" dirty="0" err="1" smtClean="0">
                <a:solidFill>
                  <a:prstClr val="white"/>
                </a:solidFill>
              </a:rPr>
              <a:t>from</a:t>
            </a:r>
            <a:r>
              <a:rPr lang="fr-FR" sz="3600" dirty="0" smtClean="0">
                <a:solidFill>
                  <a:prstClr val="white"/>
                </a:solidFill>
              </a:rPr>
              <a:t> IASI</a:t>
            </a:r>
            <a:endParaRPr lang="fr-FR" sz="3600" dirty="0">
              <a:solidFill>
                <a:prstClr val="white"/>
              </a:solidFill>
            </a:endParaRPr>
          </a:p>
          <a:p>
            <a:pPr defTabSz="457200"/>
            <a:endParaRPr lang="fr-FR" sz="2400" dirty="0" smtClean="0">
              <a:solidFill>
                <a:prstClr val="white"/>
              </a:solidFill>
            </a:endParaRPr>
          </a:p>
          <a:p>
            <a:pPr defTabSz="457200"/>
            <a:r>
              <a:rPr lang="fr-FR" sz="2400" dirty="0" smtClean="0">
                <a:solidFill>
                  <a:prstClr val="white"/>
                </a:solidFill>
              </a:rPr>
              <a:t>Limitations</a:t>
            </a:r>
            <a:r>
              <a:rPr lang="fr-FR" sz="2400" dirty="0">
                <a:solidFill>
                  <a:prstClr val="white"/>
                </a:solidFill>
              </a:rPr>
              <a:t>:</a:t>
            </a:r>
          </a:p>
          <a:p>
            <a:pPr marL="571500" indent="-571500" defTabSz="457200">
              <a:buFontTx/>
              <a:buChar char="-"/>
            </a:pPr>
            <a:r>
              <a:rPr lang="fr-FR" sz="2400" dirty="0" err="1">
                <a:solidFill>
                  <a:prstClr val="white"/>
                </a:solidFill>
              </a:rPr>
              <a:t>clouds</a:t>
            </a:r>
            <a:endParaRPr lang="fr-FR" sz="2400" dirty="0">
              <a:solidFill>
                <a:prstClr val="white"/>
              </a:solidFill>
            </a:endParaRPr>
          </a:p>
          <a:p>
            <a:pPr marL="571500" indent="-571500" defTabSz="457200">
              <a:buFontTx/>
              <a:buChar char="-"/>
            </a:pPr>
            <a:r>
              <a:rPr lang="fr-FR" sz="2400" dirty="0">
                <a:solidFill>
                  <a:prstClr val="white"/>
                </a:solidFill>
              </a:rPr>
              <a:t>thermal </a:t>
            </a:r>
            <a:r>
              <a:rPr lang="fr-FR" sz="2400" dirty="0" err="1">
                <a:solidFill>
                  <a:prstClr val="white"/>
                </a:solidFill>
              </a:rPr>
              <a:t>contrast</a:t>
            </a:r>
            <a:endParaRPr lang="fr-FR" sz="2400" dirty="0">
              <a:solidFill>
                <a:prstClr val="white"/>
              </a:solidFill>
            </a:endParaRPr>
          </a:p>
          <a:p>
            <a:pPr marL="571500" indent="-571500" defTabSz="457200">
              <a:buFontTx/>
              <a:buChar char="-"/>
            </a:pPr>
            <a:r>
              <a:rPr lang="fr-FR" sz="2400" dirty="0" err="1">
                <a:solidFill>
                  <a:prstClr val="white"/>
                </a:solidFill>
              </a:rPr>
              <a:t>overpass</a:t>
            </a:r>
            <a:r>
              <a:rPr lang="fr-FR" sz="2400" dirty="0">
                <a:solidFill>
                  <a:prstClr val="white"/>
                </a:solidFill>
              </a:rPr>
              <a:t> time</a:t>
            </a:r>
          </a:p>
          <a:p>
            <a:pPr marL="571500" indent="-571500" defTabSz="457200">
              <a:buFontTx/>
              <a:buChar char="-"/>
            </a:pPr>
            <a:r>
              <a:rPr lang="fr-FR" sz="2400" dirty="0" err="1">
                <a:solidFill>
                  <a:prstClr val="white"/>
                </a:solidFill>
              </a:rPr>
              <a:t>other</a:t>
            </a:r>
            <a:r>
              <a:rPr lang="fr-FR" sz="2400" dirty="0">
                <a:solidFill>
                  <a:prstClr val="white"/>
                </a:solidFill>
              </a:rPr>
              <a:t> </a:t>
            </a:r>
            <a:r>
              <a:rPr lang="fr-FR" sz="2400" dirty="0" err="1" smtClean="0">
                <a:solidFill>
                  <a:prstClr val="white"/>
                </a:solidFill>
              </a:rPr>
              <a:t>absorbers</a:t>
            </a:r>
            <a:endParaRPr lang="fr-FR" sz="2400" dirty="0" smtClean="0">
              <a:solidFill>
                <a:prstClr val="white"/>
              </a:solidFill>
            </a:endParaRPr>
          </a:p>
          <a:p>
            <a:pPr marL="571500" indent="-571500" defTabSz="457200">
              <a:buFontTx/>
              <a:buChar char="-"/>
            </a:pPr>
            <a:endParaRPr lang="fr-FR" sz="2400" dirty="0">
              <a:solidFill>
                <a:prstClr val="white"/>
              </a:solidFill>
            </a:endParaRPr>
          </a:p>
          <a:p>
            <a:pPr defTabSz="457200"/>
            <a:r>
              <a:rPr lang="fr-FR" sz="2400" dirty="0" err="1" smtClean="0">
                <a:solidFill>
                  <a:prstClr val="white"/>
                </a:solidFill>
              </a:rPr>
              <a:t>We</a:t>
            </a:r>
            <a:r>
              <a:rPr lang="fr-FR" sz="2400" dirty="0" smtClean="0">
                <a:solidFill>
                  <a:prstClr val="white"/>
                </a:solidFill>
              </a:rPr>
              <a:t> </a:t>
            </a:r>
            <a:r>
              <a:rPr lang="fr-FR" sz="2400" dirty="0" err="1" smtClean="0">
                <a:solidFill>
                  <a:prstClr val="white"/>
                </a:solidFill>
              </a:rPr>
              <a:t>need</a:t>
            </a:r>
            <a:r>
              <a:rPr lang="fr-FR" sz="2400" dirty="0" smtClean="0">
                <a:solidFill>
                  <a:prstClr val="white"/>
                </a:solidFill>
              </a:rPr>
              <a:t>:</a:t>
            </a:r>
          </a:p>
          <a:p>
            <a:pPr marL="342900" indent="-342900" defTabSz="457200">
              <a:buFontTx/>
              <a:buChar char="-"/>
            </a:pPr>
            <a:r>
              <a:rPr lang="fr-FR" sz="2400" dirty="0" err="1" smtClean="0">
                <a:solidFill>
                  <a:prstClr val="white"/>
                </a:solidFill>
              </a:rPr>
              <a:t>Emissivity</a:t>
            </a:r>
            <a:r>
              <a:rPr lang="fr-FR" sz="2400" dirty="0" smtClean="0">
                <a:solidFill>
                  <a:prstClr val="white"/>
                </a:solidFill>
              </a:rPr>
              <a:t>/</a:t>
            </a:r>
            <a:r>
              <a:rPr lang="fr-FR" sz="2400" dirty="0" err="1" smtClean="0">
                <a:solidFill>
                  <a:prstClr val="white"/>
                </a:solidFill>
              </a:rPr>
              <a:t>Ts</a:t>
            </a:r>
            <a:endParaRPr lang="fr-FR" sz="2400" dirty="0" smtClean="0">
              <a:solidFill>
                <a:prstClr val="white"/>
              </a:solidFill>
            </a:endParaRPr>
          </a:p>
          <a:p>
            <a:pPr marL="342900" indent="-342900" defTabSz="457200">
              <a:buFontTx/>
              <a:buChar char="-"/>
            </a:pPr>
            <a:r>
              <a:rPr lang="fr-FR" sz="2400" dirty="0" smtClean="0">
                <a:solidFill>
                  <a:prstClr val="white"/>
                </a:solidFill>
              </a:rPr>
              <a:t>T profile</a:t>
            </a:r>
            <a:endParaRPr lang="fr-FR" sz="2400" dirty="0">
              <a:solidFill>
                <a:prstClr val="white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12" y="4203509"/>
            <a:ext cx="2734896" cy="26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6606843" y="1587131"/>
            <a:ext cx="1080000" cy="129735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1791363" y="3860800"/>
            <a:ext cx="3772126" cy="3661689"/>
          </a:xfrm>
          <a:prstGeom prst="arc">
            <a:avLst>
              <a:gd name="adj1" fmla="val 16623952"/>
              <a:gd name="adj2" fmla="val 20813372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>
            <a:off x="2233779" y="4283123"/>
            <a:ext cx="2887295" cy="2855584"/>
          </a:xfrm>
          <a:prstGeom prst="arc">
            <a:avLst>
              <a:gd name="adj1" fmla="val 16623952"/>
              <a:gd name="adj2" fmla="val 20861508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srgbClr val="000000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>
            <a:off x="1392006" y="3429422"/>
            <a:ext cx="4845021" cy="5449449"/>
          </a:xfrm>
          <a:prstGeom prst="arc">
            <a:avLst>
              <a:gd name="adj1" fmla="val 16375363"/>
              <a:gd name="adj2" fmla="val 2041675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srgbClr val="000000"/>
              </a:solidFill>
            </a:endParaRPr>
          </a:p>
        </p:txBody>
      </p:sp>
      <p:pic>
        <p:nvPicPr>
          <p:cNvPr id="13" name="Picture 17" descr="metop-254x1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67" y="177421"/>
            <a:ext cx="15843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rc 15"/>
          <p:cNvSpPr/>
          <p:nvPr/>
        </p:nvSpPr>
        <p:spPr>
          <a:xfrm>
            <a:off x="1185555" y="2723597"/>
            <a:ext cx="5583735" cy="5614314"/>
          </a:xfrm>
          <a:prstGeom prst="arc">
            <a:avLst>
              <a:gd name="adj1" fmla="val 16623952"/>
              <a:gd name="adj2" fmla="val 21256471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E:\processing\5yAMPMfiltER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92638"/>
            <a:ext cx="42608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68313"/>
          </a:xfrm>
          <a:prstGeom prst="rect">
            <a:avLst/>
          </a:prstGeom>
          <a:solidFill>
            <a:schemeClr val="tx1">
              <a:lumMod val="65000"/>
              <a:lumOff val="35000"/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4512469" y="-4142582"/>
            <a:ext cx="107950" cy="9155113"/>
          </a:xfrm>
          <a:prstGeom prst="rect">
            <a:avLst/>
          </a:prstGeom>
          <a:gradFill>
            <a:gsLst>
              <a:gs pos="0">
                <a:srgbClr val="F2C712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-11113" y="0"/>
            <a:ext cx="9155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r">
              <a:spcBef>
                <a:spcPct val="50000"/>
              </a:spcBef>
            </a:pPr>
            <a:r>
              <a:rPr lang="fr-FR" sz="2000" b="1">
                <a:solidFill>
                  <a:schemeClr val="bg1"/>
                </a:solidFill>
                <a:latin typeface="Arial" charset="0"/>
              </a:rPr>
              <a:t>Distributions and trends</a:t>
            </a:r>
            <a:endParaRPr lang="fr-FR" sz="2000" b="1" baseline="-250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3318" name="Picture 2" descr="E:\processing\5yAMPMfil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2" b="8936"/>
          <a:stretch>
            <a:fillRect/>
          </a:stretch>
        </p:blipFill>
        <p:spPr bwMode="auto">
          <a:xfrm>
            <a:off x="379413" y="511175"/>
            <a:ext cx="7440612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 descr="E:\processing\5yAMPMfiltT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4592638"/>
            <a:ext cx="42608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1"/>
          <p:cNvSpPr txBox="1">
            <a:spLocks noChangeArrowheads="1"/>
          </p:cNvSpPr>
          <p:nvPr/>
        </p:nvSpPr>
        <p:spPr bwMode="auto">
          <a:xfrm>
            <a:off x="4260850" y="4648200"/>
            <a:ext cx="609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200" dirty="0"/>
              <a:t>100 %</a:t>
            </a:r>
          </a:p>
          <a:p>
            <a:endParaRPr lang="en-GB" sz="1200" dirty="0"/>
          </a:p>
          <a:p>
            <a:r>
              <a:rPr lang="en-GB" sz="1200" dirty="0"/>
              <a:t>80</a:t>
            </a:r>
          </a:p>
          <a:p>
            <a:endParaRPr lang="en-GB" sz="1200" dirty="0"/>
          </a:p>
          <a:p>
            <a:r>
              <a:rPr lang="en-GB" sz="1200" dirty="0"/>
              <a:t>60</a:t>
            </a:r>
          </a:p>
          <a:p>
            <a:endParaRPr lang="en-GB" sz="1200" dirty="0"/>
          </a:p>
          <a:p>
            <a:r>
              <a:rPr lang="en-GB" sz="1200" dirty="0"/>
              <a:t>40</a:t>
            </a:r>
          </a:p>
          <a:p>
            <a:endParaRPr lang="en-GB" sz="1200" dirty="0"/>
          </a:p>
          <a:p>
            <a:r>
              <a:rPr lang="en-GB" sz="1200" dirty="0"/>
              <a:t>20</a:t>
            </a:r>
          </a:p>
          <a:p>
            <a:endParaRPr lang="en-GB" sz="1200" dirty="0"/>
          </a:p>
          <a:p>
            <a:r>
              <a:rPr lang="en-GB" sz="1200" dirty="0"/>
              <a:t>0</a:t>
            </a:r>
            <a:endParaRPr lang="fr-BE" sz="1200" dirty="0"/>
          </a:p>
        </p:txBody>
      </p:sp>
      <p:sp>
        <p:nvSpPr>
          <p:cNvPr id="13321" name="TextBox 2"/>
          <p:cNvSpPr txBox="1">
            <a:spLocks noChangeArrowheads="1"/>
          </p:cNvSpPr>
          <p:nvPr/>
        </p:nvSpPr>
        <p:spPr bwMode="auto">
          <a:xfrm rot="-5400000">
            <a:off x="-359568" y="5507831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1600" b="1"/>
              <a:t>RELATIVE ERROR</a:t>
            </a:r>
            <a:endParaRPr lang="fr-BE" sz="1600" b="1"/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 rot="-5400000">
            <a:off x="3983832" y="5507831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1600" b="1"/>
              <a:t>THERMAL CONTRAST</a:t>
            </a:r>
            <a:endParaRPr lang="fr-BE" sz="1600" b="1"/>
          </a:p>
        </p:txBody>
      </p: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8610600" y="4648200"/>
            <a:ext cx="609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200" dirty="0"/>
              <a:t>25 K</a:t>
            </a:r>
          </a:p>
          <a:p>
            <a:endParaRPr lang="en-GB" sz="1200" dirty="0"/>
          </a:p>
          <a:p>
            <a:r>
              <a:rPr lang="en-GB" sz="1200" dirty="0"/>
              <a:t>20</a:t>
            </a:r>
          </a:p>
          <a:p>
            <a:endParaRPr lang="en-GB" sz="1200" dirty="0"/>
          </a:p>
          <a:p>
            <a:r>
              <a:rPr lang="en-GB" sz="1200" dirty="0"/>
              <a:t>15</a:t>
            </a:r>
          </a:p>
          <a:p>
            <a:endParaRPr lang="en-GB" sz="1200" dirty="0"/>
          </a:p>
          <a:p>
            <a:r>
              <a:rPr lang="en-GB" sz="1200" dirty="0"/>
              <a:t>10</a:t>
            </a:r>
          </a:p>
          <a:p>
            <a:endParaRPr lang="en-GB" sz="1200" dirty="0"/>
          </a:p>
          <a:p>
            <a:r>
              <a:rPr lang="en-GB" sz="1200" dirty="0"/>
              <a:t>5</a:t>
            </a:r>
          </a:p>
          <a:p>
            <a:endParaRPr lang="en-GB" sz="1200" dirty="0"/>
          </a:p>
          <a:p>
            <a:r>
              <a:rPr lang="en-GB" sz="1200" dirty="0"/>
              <a:t>0</a:t>
            </a:r>
            <a:endParaRPr lang="fr-BE" sz="1200" dirty="0"/>
          </a:p>
        </p:txBody>
      </p:sp>
      <p:sp>
        <p:nvSpPr>
          <p:cNvPr id="13324" name="TextBox 14"/>
          <p:cNvSpPr txBox="1">
            <a:spLocks noChangeArrowheads="1"/>
          </p:cNvSpPr>
          <p:nvPr/>
        </p:nvSpPr>
        <p:spPr bwMode="auto">
          <a:xfrm>
            <a:off x="-457200" y="2535238"/>
            <a:ext cx="2362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1600" b="1"/>
              <a:t>NH</a:t>
            </a:r>
            <a:r>
              <a:rPr lang="en-GB" sz="1600" b="1" baseline="-25000"/>
              <a:t>3</a:t>
            </a:r>
            <a:r>
              <a:rPr lang="en-GB" sz="1600" b="1"/>
              <a:t> AM &amp; PM</a:t>
            </a:r>
            <a:endParaRPr lang="fr-BE" sz="1600" b="1"/>
          </a:p>
        </p:txBody>
      </p:sp>
      <p:sp>
        <p:nvSpPr>
          <p:cNvPr id="16" name="TextBox 15"/>
          <p:cNvSpPr txBox="1"/>
          <p:nvPr/>
        </p:nvSpPr>
        <p:spPr>
          <a:xfrm>
            <a:off x="7813675" y="712788"/>
            <a:ext cx="838200" cy="4140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+mn-lt"/>
                <a:cs typeface="+mn-cs"/>
              </a:rPr>
              <a:t>8 mg/m²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+mn-lt"/>
                <a:cs typeface="+mn-cs"/>
              </a:rPr>
              <a:t>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+mn-lt"/>
                <a:cs typeface="+mn-cs"/>
              </a:rPr>
              <a:t>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+mn-lt"/>
                <a:cs typeface="+mn-cs"/>
              </a:rPr>
              <a:t>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+mn-lt"/>
                <a:cs typeface="+mn-cs"/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+mn-lt"/>
                <a:cs typeface="+mn-cs"/>
              </a:rPr>
              <a:t>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+mn-lt"/>
                <a:cs typeface="+mn-cs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+mn-lt"/>
                <a:cs typeface="+mn-cs"/>
              </a:rPr>
              <a:t>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+mn-lt"/>
                <a:cs typeface="+mn-cs"/>
              </a:rPr>
              <a:t>0</a:t>
            </a:r>
            <a:endParaRPr lang="fr-BE" sz="1200" dirty="0"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0191" y="4188022"/>
            <a:ext cx="348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fr-FR" altLang="fr-FR" b="1" dirty="0" smtClean="0"/>
              <a:t>Van Damme </a:t>
            </a:r>
            <a:r>
              <a:rPr lang="fr-FR" altLang="fr-FR" b="1" dirty="0"/>
              <a:t>et al, </a:t>
            </a:r>
            <a:r>
              <a:rPr lang="fr-FR" altLang="fr-FR" b="1" dirty="0" smtClean="0"/>
              <a:t>ACP, 2013</a:t>
            </a:r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11325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rocessing\2008grid_lAM.pn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/>
          <a:stretch/>
        </p:blipFill>
        <p:spPr bwMode="auto">
          <a:xfrm>
            <a:off x="0" y="740538"/>
            <a:ext cx="2948215" cy="162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processing\2009grid_lAM.pn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/>
          <a:stretch/>
        </p:blipFill>
        <p:spPr bwMode="auto">
          <a:xfrm>
            <a:off x="380999" y="1875919"/>
            <a:ext cx="2948215" cy="162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:\processing\err2008grid_lAM.pn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/>
          <a:stretch/>
        </p:blipFill>
        <p:spPr bwMode="auto">
          <a:xfrm>
            <a:off x="4191000" y="705232"/>
            <a:ext cx="2996922" cy="162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processing\2010grid_lAM.pn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"/>
          <a:stretch/>
        </p:blipFill>
        <p:spPr bwMode="auto">
          <a:xfrm>
            <a:off x="785585" y="3026539"/>
            <a:ext cx="2948215" cy="162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processing\2011grid_lAM.png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" b="1"/>
          <a:stretch/>
        </p:blipFill>
        <p:spPr bwMode="auto">
          <a:xfrm>
            <a:off x="1166585" y="4171890"/>
            <a:ext cx="2948215" cy="16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processing\2012grid_lAM.pn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b="1"/>
          <a:stretch/>
        </p:blipFill>
        <p:spPr bwMode="auto">
          <a:xfrm>
            <a:off x="1564367" y="5314951"/>
            <a:ext cx="2948215" cy="161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processing\err2009grid_lAM.pn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/>
          <a:stretch/>
        </p:blipFill>
        <p:spPr bwMode="auto">
          <a:xfrm>
            <a:off x="4572000" y="1875919"/>
            <a:ext cx="2996922" cy="162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processing\err2010grid_lAM.pn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"/>
          <a:stretch/>
        </p:blipFill>
        <p:spPr bwMode="auto">
          <a:xfrm>
            <a:off x="4953000" y="3024128"/>
            <a:ext cx="2996922" cy="162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processing\err2011grid_lAM.png"/>
          <p:cNvPicPr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/>
          <a:stretch/>
        </p:blipFill>
        <p:spPr bwMode="auto">
          <a:xfrm>
            <a:off x="5334000" y="4163189"/>
            <a:ext cx="2996922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processing\err2012grid_lAM.png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"/>
          <a:stretch/>
        </p:blipFill>
        <p:spPr bwMode="auto">
          <a:xfrm>
            <a:off x="5715000" y="5312599"/>
            <a:ext cx="2996922" cy="162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468313"/>
          </a:xfrm>
          <a:prstGeom prst="rect">
            <a:avLst/>
          </a:prstGeom>
          <a:solidFill>
            <a:schemeClr val="tx1">
              <a:lumMod val="65000"/>
              <a:lumOff val="35000"/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4512469" y="-4142582"/>
            <a:ext cx="107950" cy="9155113"/>
          </a:xfrm>
          <a:prstGeom prst="rect">
            <a:avLst/>
          </a:prstGeom>
          <a:gradFill>
            <a:gsLst>
              <a:gs pos="0">
                <a:srgbClr val="F2C712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-11113" y="0"/>
            <a:ext cx="9155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r">
              <a:spcBef>
                <a:spcPct val="50000"/>
              </a:spcBef>
            </a:pPr>
            <a:r>
              <a:rPr lang="fr-FR" sz="2000" b="1" dirty="0">
                <a:solidFill>
                  <a:schemeClr val="bg1"/>
                </a:solidFill>
                <a:latin typeface="Arial" charset="0"/>
              </a:rPr>
              <a:t>Distributions and </a:t>
            </a:r>
            <a:r>
              <a:rPr lang="fr-FR" sz="2000" b="1" dirty="0" smtClean="0">
                <a:solidFill>
                  <a:schemeClr val="bg1"/>
                </a:solidFill>
                <a:latin typeface="Arial" charset="0"/>
              </a:rPr>
              <a:t>trends</a:t>
            </a:r>
            <a:endParaRPr lang="fr-FR" sz="2000" b="1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1188" y="4767263"/>
            <a:ext cx="684212" cy="338137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1"/>
                </a:solidFill>
                <a:latin typeface="+mj-lt"/>
                <a:cs typeface="+mn-cs"/>
              </a:rPr>
              <a:t>2011</a:t>
            </a:r>
            <a:endParaRPr lang="fr-BE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1262063"/>
            <a:ext cx="684212" cy="338137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+mj-lt"/>
                <a:cs typeface="+mn-cs"/>
              </a:rPr>
              <a:t>2008</a:t>
            </a:r>
            <a:endParaRPr lang="fr-BE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2438400"/>
            <a:ext cx="684212" cy="338137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+mj-lt"/>
                <a:cs typeface="+mn-cs"/>
              </a:rPr>
              <a:t>2009</a:t>
            </a:r>
            <a:endParaRPr lang="fr-BE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40188" y="3581400"/>
            <a:ext cx="684212" cy="338137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+mj-lt"/>
                <a:cs typeface="+mn-cs"/>
              </a:rPr>
              <a:t>2010</a:t>
            </a:r>
            <a:endParaRPr lang="fr-BE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9494" y="5943600"/>
            <a:ext cx="684212" cy="338137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+mj-lt"/>
                <a:cs typeface="+mn-cs"/>
              </a:rPr>
              <a:t>2012</a:t>
            </a:r>
            <a:endParaRPr lang="fr-BE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1066800" y="434974"/>
            <a:ext cx="646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b="1" u="sng" dirty="0"/>
              <a:t>NH</a:t>
            </a:r>
            <a:r>
              <a:rPr lang="en-GB" b="1" u="sng" baseline="-25000" dirty="0"/>
              <a:t>3</a:t>
            </a:r>
            <a:endParaRPr lang="fr-BE" b="1" u="sng" baseline="-25000" dirty="0"/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4495800" y="512573"/>
            <a:ext cx="2209800" cy="24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GB" b="1" u="sng" dirty="0"/>
              <a:t>Relative error</a:t>
            </a:r>
            <a:endParaRPr lang="fr-BE" b="1" u="sng" baseline="-25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87292" y="6454737"/>
            <a:ext cx="333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Crédit Martin van Damme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72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578"/>
            <a:ext cx="9167190" cy="613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21"/>
            <a:ext cx="9144000" cy="6743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983" y="0"/>
            <a:ext cx="610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err="1" smtClean="0"/>
              <a:t>Hemispheric</a:t>
            </a:r>
            <a:r>
              <a:rPr lang="fr-BE" sz="2400" b="1" dirty="0" smtClean="0"/>
              <a:t> AM </a:t>
            </a:r>
            <a:r>
              <a:rPr lang="fr-BE" sz="2400" b="1" dirty="0" err="1" smtClean="0">
                <a:solidFill>
                  <a:srgbClr val="FF0000"/>
                </a:solidFill>
              </a:rPr>
              <a:t>Temp</a:t>
            </a:r>
            <a:r>
              <a:rPr lang="fr-BE" sz="2400" b="1" dirty="0" smtClean="0"/>
              <a:t> </a:t>
            </a:r>
            <a:r>
              <a:rPr lang="fr-BE" sz="2400" b="1" dirty="0" smtClean="0">
                <a:solidFill>
                  <a:srgbClr val="FF0000"/>
                </a:solidFill>
              </a:rPr>
              <a:t>L2 </a:t>
            </a:r>
            <a:r>
              <a:rPr lang="fr-BE" sz="2400" b="1" dirty="0" err="1" smtClean="0">
                <a:solidFill>
                  <a:srgbClr val="FF0000"/>
                </a:solidFill>
              </a:rPr>
              <a:t>Eumetsat</a:t>
            </a:r>
            <a:endParaRPr lang="fr-BE" sz="2400" b="1" dirty="0">
              <a:solidFill>
                <a:srgbClr val="FF0000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3296992" y="370267"/>
            <a:ext cx="25758" cy="6117465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6507759" y="370266"/>
            <a:ext cx="25758" cy="6117465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87292" y="6454737"/>
            <a:ext cx="333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Crédit Martin van Damme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288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685800"/>
            <a:ext cx="7419975" cy="5486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6839" y="200722"/>
            <a:ext cx="708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Temperature</a:t>
            </a:r>
            <a:r>
              <a:rPr lang="fr-FR" dirty="0" smtClean="0">
                <a:solidFill>
                  <a:srgbClr val="C00000"/>
                </a:solidFill>
              </a:rPr>
              <a:t> profiles </a:t>
            </a:r>
            <a:r>
              <a:rPr lang="fr-FR" dirty="0" err="1" smtClean="0">
                <a:solidFill>
                  <a:srgbClr val="C00000"/>
                </a:solidFill>
              </a:rPr>
              <a:t>used</a:t>
            </a:r>
            <a:r>
              <a:rPr lang="fr-FR" dirty="0" smtClean="0">
                <a:solidFill>
                  <a:srgbClr val="C00000"/>
                </a:solidFill>
              </a:rPr>
              <a:t> for the NH3 </a:t>
            </a:r>
            <a:r>
              <a:rPr lang="fr-FR" dirty="0" err="1" smtClean="0">
                <a:solidFill>
                  <a:srgbClr val="C00000"/>
                </a:solidFill>
              </a:rPr>
              <a:t>retrievals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275</Words>
  <Application>Microsoft Office PowerPoint</Application>
  <PresentationFormat>Affichage à l'écran (4:3)</PresentationFormat>
  <Paragraphs>118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Cathy Clerbaux</dc:creator>
  <cp:lastModifiedBy>Cathy Clerbaux</cp:lastModifiedBy>
  <cp:revision>14</cp:revision>
  <cp:lastPrinted>2017-05-30T20:35:00Z</cp:lastPrinted>
  <dcterms:created xsi:type="dcterms:W3CDTF">2017-05-30T08:00:16Z</dcterms:created>
  <dcterms:modified xsi:type="dcterms:W3CDTF">2017-09-18T07:35:02Z</dcterms:modified>
</cp:coreProperties>
</file>