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64" r:id="rId3"/>
    <p:sldId id="265" r:id="rId4"/>
    <p:sldId id="262" r:id="rId5"/>
    <p:sldId id="274" r:id="rId6"/>
    <p:sldId id="273" r:id="rId7"/>
    <p:sldId id="271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301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Analyses\DTT\2013-Aerobol\DTTaerobol_publi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zu.LTHE\Documents\Analyses\Gestion%20des%20&#233;chantillons\campagnesEPPI\PO-EPPI-2017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zu.LTHE\Documents\Analyses\Gestion%20des%20&#233;chantillons\campagnesEPPI\PO-EPPI-2017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5140116372590137"/>
          <c:y val="0.1635591322633845"/>
          <c:w val="0.7490171009267661"/>
          <c:h val="0.4740640944083006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'NIOG, DTT, conc PMdekati '!$AB$29</c:f>
              <c:strCache>
                <c:ptCount val="1"/>
                <c:pt idx="0">
                  <c:v>DTT activity nmole DTT/min/µgPm</c:v>
                </c:pt>
              </c:strCache>
            </c:strRef>
          </c:tx>
          <c:invertIfNegative val="0"/>
          <c:errBars>
            <c:errBarType val="both"/>
            <c:errValType val="cust"/>
            <c:noEndCap val="0"/>
            <c:plus>
              <c:numRef>
                <c:f>'NIOG, DTT, conc PMdekati '!$AC$32:$AC$43</c:f>
                <c:numCache>
                  <c:formatCode>General</c:formatCode>
                  <c:ptCount val="12"/>
                  <c:pt idx="0">
                    <c:v>2.1473434226220445E-2</c:v>
                  </c:pt>
                  <c:pt idx="1">
                    <c:v>3.9819909289602551E-2</c:v>
                  </c:pt>
                  <c:pt idx="2">
                    <c:v>7.8555606359305107E-3</c:v>
                  </c:pt>
                  <c:pt idx="3">
                    <c:v>3.4986503055401297E-2</c:v>
                  </c:pt>
                  <c:pt idx="4">
                    <c:v>4.3245909336360536E-3</c:v>
                  </c:pt>
                  <c:pt idx="5">
                    <c:v>4.7987303918884897E-3</c:v>
                  </c:pt>
                  <c:pt idx="6">
                    <c:v>1.8217586928317462E-2</c:v>
                  </c:pt>
                  <c:pt idx="7">
                    <c:v>1.0690445893281341E-2</c:v>
                  </c:pt>
                  <c:pt idx="8">
                    <c:v>7.7396451717596949E-3</c:v>
                  </c:pt>
                  <c:pt idx="9">
                    <c:v>6.0755821374593802E-3</c:v>
                  </c:pt>
                  <c:pt idx="10">
                    <c:v>4.7240243395012278E-3</c:v>
                  </c:pt>
                  <c:pt idx="11">
                    <c:v>1.4696621151513711E-2</c:v>
                  </c:pt>
                </c:numCache>
              </c:numRef>
            </c:plus>
            <c:minus>
              <c:numRef>
                <c:f>'NIOG, DTT, conc PMdekati '!$AC$32:$AC$43</c:f>
                <c:numCache>
                  <c:formatCode>General</c:formatCode>
                  <c:ptCount val="12"/>
                  <c:pt idx="0">
                    <c:v>2.1473434226220445E-2</c:v>
                  </c:pt>
                  <c:pt idx="1">
                    <c:v>3.9819909289602551E-2</c:v>
                  </c:pt>
                  <c:pt idx="2">
                    <c:v>7.8555606359305107E-3</c:v>
                  </c:pt>
                  <c:pt idx="3">
                    <c:v>3.4986503055401297E-2</c:v>
                  </c:pt>
                  <c:pt idx="4">
                    <c:v>4.3245909336360536E-3</c:v>
                  </c:pt>
                  <c:pt idx="5">
                    <c:v>4.7987303918884897E-3</c:v>
                  </c:pt>
                  <c:pt idx="6">
                    <c:v>1.8217586928317462E-2</c:v>
                  </c:pt>
                  <c:pt idx="7">
                    <c:v>1.0690445893281341E-2</c:v>
                  </c:pt>
                  <c:pt idx="8">
                    <c:v>7.7396451717596949E-3</c:v>
                  </c:pt>
                  <c:pt idx="9">
                    <c:v>6.0755821374593802E-3</c:v>
                  </c:pt>
                  <c:pt idx="10">
                    <c:v>4.7240243395012278E-3</c:v>
                  </c:pt>
                  <c:pt idx="11">
                    <c:v>1.4696621151513711E-2</c:v>
                  </c:pt>
                </c:numCache>
              </c:numRef>
            </c:minus>
          </c:errBars>
          <c:cat>
            <c:multiLvlStrRef>
              <c:f>'NIOG, DTT, conc PMdekati '!$W$32:$X$43</c:f>
              <c:multiLvlStrCache>
                <c:ptCount val="12"/>
                <c:lvl>
                  <c:pt idx="0">
                    <c:v>PM10</c:v>
                  </c:pt>
                  <c:pt idx="1">
                    <c:v>PM2.5</c:v>
                  </c:pt>
                  <c:pt idx="2">
                    <c:v>PM1</c:v>
                  </c:pt>
                  <c:pt idx="3">
                    <c:v>PM0.5</c:v>
                  </c:pt>
                  <c:pt idx="4">
                    <c:v>PM10</c:v>
                  </c:pt>
                  <c:pt idx="5">
                    <c:v>PM2.5</c:v>
                  </c:pt>
                  <c:pt idx="6">
                    <c:v>PM1</c:v>
                  </c:pt>
                  <c:pt idx="7">
                    <c:v>PM0.5</c:v>
                  </c:pt>
                  <c:pt idx="8">
                    <c:v>PM10</c:v>
                  </c:pt>
                  <c:pt idx="9">
                    <c:v>PM2.5</c:v>
                  </c:pt>
                  <c:pt idx="10">
                    <c:v>PM1</c:v>
                  </c:pt>
                  <c:pt idx="11">
                    <c:v>PM0.5</c:v>
                  </c:pt>
                </c:lvl>
                <c:lvl>
                  <c:pt idx="0">
                    <c:v>Centro</c:v>
                  </c:pt>
                  <c:pt idx="4">
                    <c:v>San Jose</c:v>
                  </c:pt>
                  <c:pt idx="8">
                    <c:v>Vinto</c:v>
                  </c:pt>
                </c:lvl>
              </c:multiLvlStrCache>
            </c:multiLvlStrRef>
          </c:cat>
          <c:val>
            <c:numRef>
              <c:f>'NIOG, DTT, conc PMdekati '!$AB$32:$AB$43</c:f>
              <c:numCache>
                <c:formatCode>General</c:formatCode>
                <c:ptCount val="12"/>
                <c:pt idx="0">
                  <c:v>0.11615950079937976</c:v>
                </c:pt>
                <c:pt idx="1">
                  <c:v>0.16249763679922549</c:v>
                </c:pt>
                <c:pt idx="2">
                  <c:v>0.19438109172144538</c:v>
                </c:pt>
                <c:pt idx="3">
                  <c:v>0.29879578390022044</c:v>
                </c:pt>
                <c:pt idx="4">
                  <c:v>3.3047404620780402E-2</c:v>
                </c:pt>
                <c:pt idx="5">
                  <c:v>4.240444645721192E-2</c:v>
                </c:pt>
                <c:pt idx="6">
                  <c:v>0.17246738271878295</c:v>
                </c:pt>
                <c:pt idx="7">
                  <c:v>0.27741983401290721</c:v>
                </c:pt>
                <c:pt idx="8">
                  <c:v>4.7748580129608788E-2</c:v>
                </c:pt>
                <c:pt idx="9">
                  <c:v>7.1252171912666085E-2</c:v>
                </c:pt>
                <c:pt idx="10">
                  <c:v>8.5418358554131532E-2</c:v>
                </c:pt>
                <c:pt idx="11">
                  <c:v>0.16203972912070361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08800"/>
        <c:axId val="39438592"/>
      </c:barChart>
      <c:catAx>
        <c:axId val="2508800"/>
        <c:scaling>
          <c:orientation val="minMax"/>
        </c:scaling>
        <c:delete val="0"/>
        <c:axPos val="b"/>
        <c:majorTickMark val="out"/>
        <c:minorTickMark val="none"/>
        <c:tickLblPos val="nextTo"/>
        <c:crossAx val="39438592"/>
        <c:crosses val="autoZero"/>
        <c:auto val="1"/>
        <c:lblAlgn val="ctr"/>
        <c:lblOffset val="100"/>
        <c:noMultiLvlLbl val="0"/>
      </c:catAx>
      <c:valAx>
        <c:axId val="3943859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crossAx val="2508800"/>
        <c:crosses val="autoZero"/>
        <c:crossBetween val="between"/>
      </c:valAx>
      <c:spPr>
        <a:ln>
          <a:solidFill>
            <a:schemeClr val="tx1">
              <a:lumMod val="65000"/>
              <a:lumOff val="35000"/>
            </a:schemeClr>
          </a:solidFill>
        </a:ln>
      </c:spPr>
    </c:plotArea>
    <c:legend>
      <c:legendPos val="r"/>
      <c:layout>
        <c:manualLayout>
          <c:xMode val="edge"/>
          <c:yMode val="edge"/>
          <c:x val="0.70336419782592152"/>
          <c:y val="0.18737002806044484"/>
          <c:w val="0.17933578946535614"/>
          <c:h val="0.237168362098094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fr-FR"/>
              <a:t>Sirta-Actris</a:t>
            </a:r>
            <a:r>
              <a:rPr lang="fr-FR" baseline="0"/>
              <a:t> : </a:t>
            </a:r>
            <a:r>
              <a:rPr lang="fr-FR"/>
              <a:t>OP/µg vs PM10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2"/>
          <c:order val="2"/>
          <c:tx>
            <c:v>PM 10</c:v>
          </c:tx>
          <c:spPr>
            <a:ln w="28575" cap="sq" cmpd="dbl">
              <a:prstDash val="solid"/>
            </a:ln>
          </c:spPr>
          <c:marker>
            <c:symbol val="none"/>
          </c:marker>
          <c:cat>
            <c:numRef>
              <c:f>Feuil1!$C$21:$C$38</c:f>
              <c:numCache>
                <c:formatCode>m/d/yyyy</c:formatCode>
                <c:ptCount val="18"/>
                <c:pt idx="0">
                  <c:v>42704</c:v>
                </c:pt>
                <c:pt idx="1">
                  <c:v>42705</c:v>
                </c:pt>
                <c:pt idx="2">
                  <c:v>42706</c:v>
                </c:pt>
                <c:pt idx="3">
                  <c:v>42707</c:v>
                </c:pt>
                <c:pt idx="4">
                  <c:v>42708</c:v>
                </c:pt>
                <c:pt idx="5">
                  <c:v>42709</c:v>
                </c:pt>
                <c:pt idx="6">
                  <c:v>42710</c:v>
                </c:pt>
                <c:pt idx="7">
                  <c:v>42711</c:v>
                </c:pt>
                <c:pt idx="8">
                  <c:v>42712</c:v>
                </c:pt>
                <c:pt idx="9">
                  <c:v>42713</c:v>
                </c:pt>
                <c:pt idx="10">
                  <c:v>42714</c:v>
                </c:pt>
                <c:pt idx="11">
                  <c:v>42715</c:v>
                </c:pt>
                <c:pt idx="12">
                  <c:v>42716</c:v>
                </c:pt>
                <c:pt idx="13">
                  <c:v>42717</c:v>
                </c:pt>
                <c:pt idx="14">
                  <c:v>42718</c:v>
                </c:pt>
                <c:pt idx="15">
                  <c:v>42719</c:v>
                </c:pt>
                <c:pt idx="16">
                  <c:v>42720</c:v>
                </c:pt>
                <c:pt idx="17">
                  <c:v>42721</c:v>
                </c:pt>
              </c:numCache>
            </c:numRef>
          </c:cat>
          <c:val>
            <c:numRef>
              <c:f>Feuil1!$E$21:$E$38</c:f>
              <c:numCache>
                <c:formatCode>0.0</c:formatCode>
                <c:ptCount val="18"/>
                <c:pt idx="0">
                  <c:v>30.498075164606188</c:v>
                </c:pt>
                <c:pt idx="1">
                  <c:v>53.713646750893993</c:v>
                </c:pt>
                <c:pt idx="2">
                  <c:v>42.696506069398723</c:v>
                </c:pt>
                <c:pt idx="3">
                  <c:v>18.687484105519271</c:v>
                </c:pt>
                <c:pt idx="4">
                  <c:v>22.22016270486592</c:v>
                </c:pt>
                <c:pt idx="5">
                  <c:v>35.504561087772061</c:v>
                </c:pt>
                <c:pt idx="6">
                  <c:v>51.863788928837053</c:v>
                </c:pt>
                <c:pt idx="7">
                  <c:v>42.299973532322852</c:v>
                </c:pt>
                <c:pt idx="8">
                  <c:v>26.600328751098385</c:v>
                </c:pt>
                <c:pt idx="9">
                  <c:v>21.312819023431366</c:v>
                </c:pt>
                <c:pt idx="10">
                  <c:v>14.883067466066281</c:v>
                </c:pt>
                <c:pt idx="11">
                  <c:v>9.817024997787609</c:v>
                </c:pt>
                <c:pt idx="12">
                  <c:v>7.6630085432694282</c:v>
                </c:pt>
                <c:pt idx="13">
                  <c:v>15.287584984417403</c:v>
                </c:pt>
                <c:pt idx="14">
                  <c:v>22.676125104198881</c:v>
                </c:pt>
                <c:pt idx="15">
                  <c:v>34.72070546109375</c:v>
                </c:pt>
                <c:pt idx="16">
                  <c:v>22.137559015408396</c:v>
                </c:pt>
                <c:pt idx="17">
                  <c:v>27.243108829789055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956992"/>
        <c:axId val="39484736"/>
      </c:lineChart>
      <c:lineChart>
        <c:grouping val="standard"/>
        <c:varyColors val="0"/>
        <c:ser>
          <c:idx val="0"/>
          <c:order val="0"/>
          <c:tx>
            <c:v>OP DTT /µg</c:v>
          </c:tx>
          <c:spPr>
            <a:ln w="12700"/>
          </c:spPr>
          <c:errBars>
            <c:errDir val="y"/>
            <c:errBarType val="both"/>
            <c:errValType val="cust"/>
            <c:noEndCap val="0"/>
            <c:plus>
              <c:numRef>
                <c:f>Feuil1!$G$21:$G$38</c:f>
                <c:numCache>
                  <c:formatCode>General</c:formatCode>
                  <c:ptCount val="18"/>
                  <c:pt idx="0">
                    <c:v>3.2681855766887838E-3</c:v>
                  </c:pt>
                  <c:pt idx="1">
                    <c:v>1.2810256392696897E-2</c:v>
                  </c:pt>
                  <c:pt idx="2">
                    <c:v>1.5134579480642424E-2</c:v>
                  </c:pt>
                  <c:pt idx="3">
                    <c:v>7.151972448426306E-3</c:v>
                  </c:pt>
                  <c:pt idx="4">
                    <c:v>3.5434687780039713E-3</c:v>
                  </c:pt>
                  <c:pt idx="5">
                    <c:v>6.4838009988281474E-3</c:v>
                  </c:pt>
                  <c:pt idx="6">
                    <c:v>3.7447904647763914E-3</c:v>
                  </c:pt>
                  <c:pt idx="7">
                    <c:v>9.7625381016529598E-3</c:v>
                  </c:pt>
                  <c:pt idx="8">
                    <c:v>1.1599772852624941E-2</c:v>
                  </c:pt>
                  <c:pt idx="9">
                    <c:v>5.6139618650722332E-3</c:v>
                  </c:pt>
                  <c:pt idx="10">
                    <c:v>1.0537649016795306E-2</c:v>
                  </c:pt>
                  <c:pt idx="11">
                    <c:v>1.0226277893071295E-2</c:v>
                  </c:pt>
                  <c:pt idx="12">
                    <c:v>7.0571450068351183E-3</c:v>
                  </c:pt>
                  <c:pt idx="13">
                    <c:v>6.4691230423739076E-3</c:v>
                  </c:pt>
                  <c:pt idx="14">
                    <c:v>4.9390082460093977E-3</c:v>
                  </c:pt>
                  <c:pt idx="15">
                    <c:v>3.3228494953010147E-3</c:v>
                  </c:pt>
                  <c:pt idx="16">
                    <c:v>5.1432474298018218E-3</c:v>
                  </c:pt>
                  <c:pt idx="17">
                    <c:v>1.2665444751774065E-2</c:v>
                  </c:pt>
                </c:numCache>
              </c:numRef>
            </c:plus>
            <c:minus>
              <c:numRef>
                <c:f>Feuil1!$G$21:$G$38</c:f>
                <c:numCache>
                  <c:formatCode>General</c:formatCode>
                  <c:ptCount val="18"/>
                  <c:pt idx="0">
                    <c:v>3.2681855766887838E-3</c:v>
                  </c:pt>
                  <c:pt idx="1">
                    <c:v>1.2810256392696897E-2</c:v>
                  </c:pt>
                  <c:pt idx="2">
                    <c:v>1.5134579480642424E-2</c:v>
                  </c:pt>
                  <c:pt idx="3">
                    <c:v>7.151972448426306E-3</c:v>
                  </c:pt>
                  <c:pt idx="4">
                    <c:v>3.5434687780039713E-3</c:v>
                  </c:pt>
                  <c:pt idx="5">
                    <c:v>6.4838009988281474E-3</c:v>
                  </c:pt>
                  <c:pt idx="6">
                    <c:v>3.7447904647763914E-3</c:v>
                  </c:pt>
                  <c:pt idx="7">
                    <c:v>9.7625381016529598E-3</c:v>
                  </c:pt>
                  <c:pt idx="8">
                    <c:v>1.1599772852624941E-2</c:v>
                  </c:pt>
                  <c:pt idx="9">
                    <c:v>5.6139618650722332E-3</c:v>
                  </c:pt>
                  <c:pt idx="10">
                    <c:v>1.0537649016795306E-2</c:v>
                  </c:pt>
                  <c:pt idx="11">
                    <c:v>1.0226277893071295E-2</c:v>
                  </c:pt>
                  <c:pt idx="12">
                    <c:v>7.0571450068351183E-3</c:v>
                  </c:pt>
                  <c:pt idx="13">
                    <c:v>6.4691230423739076E-3</c:v>
                  </c:pt>
                  <c:pt idx="14">
                    <c:v>4.9390082460093977E-3</c:v>
                  </c:pt>
                  <c:pt idx="15">
                    <c:v>3.3228494953010147E-3</c:v>
                  </c:pt>
                  <c:pt idx="16">
                    <c:v>5.1432474298018218E-3</c:v>
                  </c:pt>
                  <c:pt idx="17">
                    <c:v>1.2665444751774065E-2</c:v>
                  </c:pt>
                </c:numCache>
              </c:numRef>
            </c:minus>
          </c:errBars>
          <c:cat>
            <c:numRef>
              <c:f>Feuil1!$C$21:$C$38</c:f>
              <c:numCache>
                <c:formatCode>m/d/yyyy</c:formatCode>
                <c:ptCount val="18"/>
                <c:pt idx="0">
                  <c:v>42704</c:v>
                </c:pt>
                <c:pt idx="1">
                  <c:v>42705</c:v>
                </c:pt>
                <c:pt idx="2">
                  <c:v>42706</c:v>
                </c:pt>
                <c:pt idx="3">
                  <c:v>42707</c:v>
                </c:pt>
                <c:pt idx="4">
                  <c:v>42708</c:v>
                </c:pt>
                <c:pt idx="5">
                  <c:v>42709</c:v>
                </c:pt>
                <c:pt idx="6">
                  <c:v>42710</c:v>
                </c:pt>
                <c:pt idx="7">
                  <c:v>42711</c:v>
                </c:pt>
                <c:pt idx="8">
                  <c:v>42712</c:v>
                </c:pt>
                <c:pt idx="9">
                  <c:v>42713</c:v>
                </c:pt>
                <c:pt idx="10">
                  <c:v>42714</c:v>
                </c:pt>
                <c:pt idx="11">
                  <c:v>42715</c:v>
                </c:pt>
                <c:pt idx="12">
                  <c:v>42716</c:v>
                </c:pt>
                <c:pt idx="13">
                  <c:v>42717</c:v>
                </c:pt>
                <c:pt idx="14">
                  <c:v>42718</c:v>
                </c:pt>
                <c:pt idx="15">
                  <c:v>42719</c:v>
                </c:pt>
                <c:pt idx="16">
                  <c:v>42720</c:v>
                </c:pt>
                <c:pt idx="17">
                  <c:v>42721</c:v>
                </c:pt>
              </c:numCache>
            </c:numRef>
          </c:cat>
          <c:val>
            <c:numRef>
              <c:f>Feuil1!$F$21:$F$38</c:f>
              <c:numCache>
                <c:formatCode>0.000000</c:formatCode>
                <c:ptCount val="18"/>
                <c:pt idx="0">
                  <c:v>0.12178600884386136</c:v>
                </c:pt>
                <c:pt idx="1">
                  <c:v>0.11251398622627147</c:v>
                </c:pt>
                <c:pt idx="2">
                  <c:v>9.0855262631964195E-2</c:v>
                </c:pt>
                <c:pt idx="3">
                  <c:v>7.6987876790865842E-2</c:v>
                </c:pt>
                <c:pt idx="4">
                  <c:v>9.2040630404202253E-2</c:v>
                </c:pt>
                <c:pt idx="5">
                  <c:v>0.11203985508292665</c:v>
                </c:pt>
                <c:pt idx="6">
                  <c:v>0.12026191858094752</c:v>
                </c:pt>
                <c:pt idx="7">
                  <c:v>0.10698493032079999</c:v>
                </c:pt>
                <c:pt idx="8">
                  <c:v>9.4041568902499151E-2</c:v>
                </c:pt>
                <c:pt idx="9">
                  <c:v>8.715886659434402E-2</c:v>
                </c:pt>
                <c:pt idx="10">
                  <c:v>9.5562613895877488E-2</c:v>
                </c:pt>
                <c:pt idx="11">
                  <c:v>8.1179956088041808E-2</c:v>
                </c:pt>
                <c:pt idx="12">
                  <c:v>0.11290210710794707</c:v>
                </c:pt>
                <c:pt idx="13">
                  <c:v>0.12346045559810032</c:v>
                </c:pt>
                <c:pt idx="14">
                  <c:v>0.14551516997653891</c:v>
                </c:pt>
                <c:pt idx="15">
                  <c:v>0.13323214171747619</c:v>
                </c:pt>
                <c:pt idx="16">
                  <c:v>0.12034322872292881</c:v>
                </c:pt>
                <c:pt idx="17">
                  <c:v>0.10589622880456163</c:v>
                </c:pt>
              </c:numCache>
            </c:numRef>
          </c:val>
          <c:smooth val="0"/>
        </c:ser>
        <c:ser>
          <c:idx val="1"/>
          <c:order val="1"/>
          <c:tx>
            <c:v>OP DCFH /µg</c:v>
          </c:tx>
          <c:marker>
            <c:symbol val="none"/>
          </c:marker>
          <c:errBars>
            <c:errDir val="y"/>
            <c:errBarType val="both"/>
            <c:errValType val="cust"/>
            <c:noEndCap val="0"/>
            <c:plus>
              <c:numRef>
                <c:f>Feuil1!$O$21:$O$38</c:f>
                <c:numCache>
                  <c:formatCode>General</c:formatCode>
                  <c:ptCount val="18"/>
                  <c:pt idx="0">
                    <c:v>7.7200873448499152E-4</c:v>
                  </c:pt>
                  <c:pt idx="1">
                    <c:v>7.6283889046513224E-4</c:v>
                  </c:pt>
                  <c:pt idx="2">
                    <c:v>1.634717948704558E-3</c:v>
                  </c:pt>
                  <c:pt idx="3">
                    <c:v>4.2150747912013105E-4</c:v>
                  </c:pt>
                  <c:pt idx="4">
                    <c:v>2.3910802757988806E-3</c:v>
                  </c:pt>
                  <c:pt idx="5">
                    <c:v>1.3816003308406296E-3</c:v>
                  </c:pt>
                  <c:pt idx="6">
                    <c:v>9.7239351529393534E-4</c:v>
                  </c:pt>
                  <c:pt idx="7">
                    <c:v>4.2186269643989082E-6</c:v>
                  </c:pt>
                  <c:pt idx="8">
                    <c:v>1.7997681492982296E-3</c:v>
                  </c:pt>
                  <c:pt idx="9">
                    <c:v>1.0782100470774949E-3</c:v>
                  </c:pt>
                  <c:pt idx="10">
                    <c:v>8.1307569928292889E-4</c:v>
                  </c:pt>
                  <c:pt idx="11">
                    <c:v>1.1695551629901616E-3</c:v>
                  </c:pt>
                  <c:pt idx="12">
                    <c:v>2.1666190370557082E-3</c:v>
                  </c:pt>
                  <c:pt idx="13">
                    <c:v>2.6070192648803086E-3</c:v>
                  </c:pt>
                  <c:pt idx="14">
                    <c:v>1.0439793046793623E-3</c:v>
                  </c:pt>
                  <c:pt idx="15">
                    <c:v>3.7015717736641683E-4</c:v>
                  </c:pt>
                  <c:pt idx="16">
                    <c:v>1.3763590820385077E-3</c:v>
                  </c:pt>
                  <c:pt idx="17">
                    <c:v>1.014268921757001E-3</c:v>
                  </c:pt>
                </c:numCache>
              </c:numRef>
            </c:plus>
            <c:minus>
              <c:numRef>
                <c:f>Feuil1!$O$21:$O$38</c:f>
                <c:numCache>
                  <c:formatCode>General</c:formatCode>
                  <c:ptCount val="18"/>
                  <c:pt idx="0">
                    <c:v>7.7200873448499152E-4</c:v>
                  </c:pt>
                  <c:pt idx="1">
                    <c:v>7.6283889046513224E-4</c:v>
                  </c:pt>
                  <c:pt idx="2">
                    <c:v>1.634717948704558E-3</c:v>
                  </c:pt>
                  <c:pt idx="3">
                    <c:v>4.2150747912013105E-4</c:v>
                  </c:pt>
                  <c:pt idx="4">
                    <c:v>2.3910802757988806E-3</c:v>
                  </c:pt>
                  <c:pt idx="5">
                    <c:v>1.3816003308406296E-3</c:v>
                  </c:pt>
                  <c:pt idx="6">
                    <c:v>9.7239351529393534E-4</c:v>
                  </c:pt>
                  <c:pt idx="7">
                    <c:v>4.2186269643989082E-6</c:v>
                  </c:pt>
                  <c:pt idx="8">
                    <c:v>1.7997681492982296E-3</c:v>
                  </c:pt>
                  <c:pt idx="9">
                    <c:v>1.0782100470774949E-3</c:v>
                  </c:pt>
                  <c:pt idx="10">
                    <c:v>8.1307569928292889E-4</c:v>
                  </c:pt>
                  <c:pt idx="11">
                    <c:v>1.1695551629901616E-3</c:v>
                  </c:pt>
                  <c:pt idx="12">
                    <c:v>2.1666190370557082E-3</c:v>
                  </c:pt>
                  <c:pt idx="13">
                    <c:v>2.6070192648803086E-3</c:v>
                  </c:pt>
                  <c:pt idx="14">
                    <c:v>1.0439793046793623E-3</c:v>
                  </c:pt>
                  <c:pt idx="15">
                    <c:v>3.7015717736641683E-4</c:v>
                  </c:pt>
                  <c:pt idx="16">
                    <c:v>1.3763590820385077E-3</c:v>
                  </c:pt>
                  <c:pt idx="17">
                    <c:v>1.014268921757001E-3</c:v>
                  </c:pt>
                </c:numCache>
              </c:numRef>
            </c:minus>
          </c:errBars>
          <c:cat>
            <c:numRef>
              <c:f>Feuil1!$C$21:$C$38</c:f>
              <c:numCache>
                <c:formatCode>m/d/yyyy</c:formatCode>
                <c:ptCount val="18"/>
                <c:pt idx="0">
                  <c:v>42704</c:v>
                </c:pt>
                <c:pt idx="1">
                  <c:v>42705</c:v>
                </c:pt>
                <c:pt idx="2">
                  <c:v>42706</c:v>
                </c:pt>
                <c:pt idx="3">
                  <c:v>42707</c:v>
                </c:pt>
                <c:pt idx="4">
                  <c:v>42708</c:v>
                </c:pt>
                <c:pt idx="5">
                  <c:v>42709</c:v>
                </c:pt>
                <c:pt idx="6">
                  <c:v>42710</c:v>
                </c:pt>
                <c:pt idx="7">
                  <c:v>42711</c:v>
                </c:pt>
                <c:pt idx="8">
                  <c:v>42712</c:v>
                </c:pt>
                <c:pt idx="9">
                  <c:v>42713</c:v>
                </c:pt>
                <c:pt idx="10">
                  <c:v>42714</c:v>
                </c:pt>
                <c:pt idx="11">
                  <c:v>42715</c:v>
                </c:pt>
                <c:pt idx="12">
                  <c:v>42716</c:v>
                </c:pt>
                <c:pt idx="13">
                  <c:v>42717</c:v>
                </c:pt>
                <c:pt idx="14">
                  <c:v>42718</c:v>
                </c:pt>
                <c:pt idx="15">
                  <c:v>42719</c:v>
                </c:pt>
                <c:pt idx="16">
                  <c:v>42720</c:v>
                </c:pt>
                <c:pt idx="17">
                  <c:v>42721</c:v>
                </c:pt>
              </c:numCache>
            </c:numRef>
          </c:cat>
          <c:val>
            <c:numRef>
              <c:f>Feuil1!$N$21:$N$38</c:f>
              <c:numCache>
                <c:formatCode>0.0000</c:formatCode>
                <c:ptCount val="18"/>
                <c:pt idx="0">
                  <c:v>2.9469251950435982E-2</c:v>
                </c:pt>
                <c:pt idx="1">
                  <c:v>1.608245372495028E-2</c:v>
                </c:pt>
                <c:pt idx="2">
                  <c:v>1.5277535566773751E-2</c:v>
                </c:pt>
                <c:pt idx="3">
                  <c:v>2.5613201774514302E-2</c:v>
                </c:pt>
                <c:pt idx="4">
                  <c:v>3.1842741318647699E-2</c:v>
                </c:pt>
                <c:pt idx="5">
                  <c:v>2.0587310692978429E-2</c:v>
                </c:pt>
                <c:pt idx="6">
                  <c:v>1.5844309316200091E-2</c:v>
                </c:pt>
                <c:pt idx="7">
                  <c:v>1.1648692060578249E-2</c:v>
                </c:pt>
                <c:pt idx="8">
                  <c:v>3.4696496864004903E-2</c:v>
                </c:pt>
                <c:pt idx="9">
                  <c:v>9.6174328589297402E-3</c:v>
                </c:pt>
                <c:pt idx="10">
                  <c:v>8.4061633551153828E-3</c:v>
                </c:pt>
                <c:pt idx="11">
                  <c:v>4.2748185457540657E-3</c:v>
                </c:pt>
                <c:pt idx="12">
                  <c:v>9.4627686720098123E-3</c:v>
                </c:pt>
                <c:pt idx="13">
                  <c:v>6.8503413773664985E-3</c:v>
                </c:pt>
                <c:pt idx="14">
                  <c:v>1.5920098563069602E-2</c:v>
                </c:pt>
                <c:pt idx="15">
                  <c:v>6.7296839010961111E-3</c:v>
                </c:pt>
                <c:pt idx="16">
                  <c:v>5.2255967843351063E-3</c:v>
                </c:pt>
                <c:pt idx="17">
                  <c:v>1.8665303317027187E-2</c:v>
                </c:pt>
              </c:numCache>
            </c:numRef>
          </c:val>
          <c:smooth val="0"/>
        </c:ser>
        <c:ser>
          <c:idx val="3"/>
          <c:order val="3"/>
          <c:tx>
            <c:v>OP AA /µg</c:v>
          </c:tx>
          <c:spPr>
            <a:ln w="12700"/>
          </c:spPr>
          <c:errBars>
            <c:errDir val="y"/>
            <c:errBarType val="both"/>
            <c:errValType val="cust"/>
            <c:noEndCap val="0"/>
            <c:plus>
              <c:numRef>
                <c:f>Feuil1!$G$21:$G$38</c:f>
                <c:numCache>
                  <c:formatCode>General</c:formatCode>
                  <c:ptCount val="18"/>
                  <c:pt idx="0">
                    <c:v>3.2681855766887838E-3</c:v>
                  </c:pt>
                  <c:pt idx="1">
                    <c:v>1.2810256392696897E-2</c:v>
                  </c:pt>
                  <c:pt idx="2">
                    <c:v>1.5134579480642424E-2</c:v>
                  </c:pt>
                  <c:pt idx="3">
                    <c:v>7.151972448426306E-3</c:v>
                  </c:pt>
                  <c:pt idx="4">
                    <c:v>3.5434687780039713E-3</c:v>
                  </c:pt>
                  <c:pt idx="5">
                    <c:v>6.4838009988281474E-3</c:v>
                  </c:pt>
                  <c:pt idx="6">
                    <c:v>3.7447904647763914E-3</c:v>
                  </c:pt>
                  <c:pt idx="7">
                    <c:v>9.7625381016529598E-3</c:v>
                  </c:pt>
                  <c:pt idx="8">
                    <c:v>1.1599772852624941E-2</c:v>
                  </c:pt>
                  <c:pt idx="9">
                    <c:v>5.6139618650722332E-3</c:v>
                  </c:pt>
                  <c:pt idx="10">
                    <c:v>1.0537649016795306E-2</c:v>
                  </c:pt>
                  <c:pt idx="11">
                    <c:v>1.0226277893071295E-2</c:v>
                  </c:pt>
                  <c:pt idx="12">
                    <c:v>7.0571450068351183E-3</c:v>
                  </c:pt>
                  <c:pt idx="13">
                    <c:v>6.4691230423739076E-3</c:v>
                  </c:pt>
                  <c:pt idx="14">
                    <c:v>4.9390082460093977E-3</c:v>
                  </c:pt>
                  <c:pt idx="15">
                    <c:v>3.3228494953010147E-3</c:v>
                  </c:pt>
                  <c:pt idx="16">
                    <c:v>5.1432474298018218E-3</c:v>
                  </c:pt>
                  <c:pt idx="17">
                    <c:v>1.2665444751774065E-2</c:v>
                  </c:pt>
                </c:numCache>
              </c:numRef>
            </c:plus>
            <c:minus>
              <c:numRef>
                <c:f>Feuil1!$G$21:$G$38</c:f>
                <c:numCache>
                  <c:formatCode>General</c:formatCode>
                  <c:ptCount val="18"/>
                  <c:pt idx="0">
                    <c:v>3.2681855766887838E-3</c:v>
                  </c:pt>
                  <c:pt idx="1">
                    <c:v>1.2810256392696897E-2</c:v>
                  </c:pt>
                  <c:pt idx="2">
                    <c:v>1.5134579480642424E-2</c:v>
                  </c:pt>
                  <c:pt idx="3">
                    <c:v>7.151972448426306E-3</c:v>
                  </c:pt>
                  <c:pt idx="4">
                    <c:v>3.5434687780039713E-3</c:v>
                  </c:pt>
                  <c:pt idx="5">
                    <c:v>6.4838009988281474E-3</c:v>
                  </c:pt>
                  <c:pt idx="6">
                    <c:v>3.7447904647763914E-3</c:v>
                  </c:pt>
                  <c:pt idx="7">
                    <c:v>9.7625381016529598E-3</c:v>
                  </c:pt>
                  <c:pt idx="8">
                    <c:v>1.1599772852624941E-2</c:v>
                  </c:pt>
                  <c:pt idx="9">
                    <c:v>5.6139618650722332E-3</c:v>
                  </c:pt>
                  <c:pt idx="10">
                    <c:v>1.0537649016795306E-2</c:v>
                  </c:pt>
                  <c:pt idx="11">
                    <c:v>1.0226277893071295E-2</c:v>
                  </c:pt>
                  <c:pt idx="12">
                    <c:v>7.0571450068351183E-3</c:v>
                  </c:pt>
                  <c:pt idx="13">
                    <c:v>6.4691230423739076E-3</c:v>
                  </c:pt>
                  <c:pt idx="14">
                    <c:v>4.9390082460093977E-3</c:v>
                  </c:pt>
                  <c:pt idx="15">
                    <c:v>3.3228494953010147E-3</c:v>
                  </c:pt>
                  <c:pt idx="16">
                    <c:v>5.1432474298018218E-3</c:v>
                  </c:pt>
                  <c:pt idx="17">
                    <c:v>1.2665444751774065E-2</c:v>
                  </c:pt>
                </c:numCache>
              </c:numRef>
            </c:minus>
          </c:errBars>
          <c:cat>
            <c:numRef>
              <c:f>Feuil1!$C$21:$C$38</c:f>
              <c:numCache>
                <c:formatCode>m/d/yyyy</c:formatCode>
                <c:ptCount val="18"/>
                <c:pt idx="0">
                  <c:v>42704</c:v>
                </c:pt>
                <c:pt idx="1">
                  <c:v>42705</c:v>
                </c:pt>
                <c:pt idx="2">
                  <c:v>42706</c:v>
                </c:pt>
                <c:pt idx="3">
                  <c:v>42707</c:v>
                </c:pt>
                <c:pt idx="4">
                  <c:v>42708</c:v>
                </c:pt>
                <c:pt idx="5">
                  <c:v>42709</c:v>
                </c:pt>
                <c:pt idx="6">
                  <c:v>42710</c:v>
                </c:pt>
                <c:pt idx="7">
                  <c:v>42711</c:v>
                </c:pt>
                <c:pt idx="8">
                  <c:v>42712</c:v>
                </c:pt>
                <c:pt idx="9">
                  <c:v>42713</c:v>
                </c:pt>
                <c:pt idx="10">
                  <c:v>42714</c:v>
                </c:pt>
                <c:pt idx="11">
                  <c:v>42715</c:v>
                </c:pt>
                <c:pt idx="12">
                  <c:v>42716</c:v>
                </c:pt>
                <c:pt idx="13">
                  <c:v>42717</c:v>
                </c:pt>
                <c:pt idx="14">
                  <c:v>42718</c:v>
                </c:pt>
                <c:pt idx="15">
                  <c:v>42719</c:v>
                </c:pt>
                <c:pt idx="16">
                  <c:v>42720</c:v>
                </c:pt>
                <c:pt idx="17">
                  <c:v>42721</c:v>
                </c:pt>
              </c:numCache>
            </c:numRef>
          </c:cat>
          <c:val>
            <c:numRef>
              <c:f>Feuil1!$J$21:$J$38</c:f>
              <c:numCache>
                <c:formatCode>0.000000</c:formatCode>
                <c:ptCount val="18"/>
                <c:pt idx="0">
                  <c:v>0.10802048308155425</c:v>
                </c:pt>
                <c:pt idx="1">
                  <c:v>0.11349259838576489</c:v>
                </c:pt>
                <c:pt idx="2">
                  <c:v>6.7280237054859984E-2</c:v>
                </c:pt>
                <c:pt idx="3">
                  <c:v>6.21022906198462E-2</c:v>
                </c:pt>
                <c:pt idx="4">
                  <c:v>6.3111118329894883E-2</c:v>
                </c:pt>
                <c:pt idx="5">
                  <c:v>7.1490342374387367E-2</c:v>
                </c:pt>
                <c:pt idx="6">
                  <c:v>9.4632452899221037E-2</c:v>
                </c:pt>
                <c:pt idx="7">
                  <c:v>7.8595221847006E-2</c:v>
                </c:pt>
                <c:pt idx="8">
                  <c:v>7.1979306837472376E-2</c:v>
                </c:pt>
                <c:pt idx="9">
                  <c:v>7.9641731751196168E-2</c:v>
                </c:pt>
                <c:pt idx="10">
                  <c:v>9.4371607779924718E-2</c:v>
                </c:pt>
                <c:pt idx="11">
                  <c:v>5.967240157040541E-2</c:v>
                </c:pt>
                <c:pt idx="12">
                  <c:v>8.3371903331635897E-2</c:v>
                </c:pt>
                <c:pt idx="13">
                  <c:v>0.10121306802605341</c:v>
                </c:pt>
                <c:pt idx="14">
                  <c:v>0.11730875425748373</c:v>
                </c:pt>
                <c:pt idx="15">
                  <c:v>0.1043002127550849</c:v>
                </c:pt>
                <c:pt idx="16">
                  <c:v>7.7305151307862571E-2</c:v>
                </c:pt>
                <c:pt idx="17">
                  <c:v>6.7293901800226305E-2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957504"/>
        <c:axId val="40566784"/>
      </c:lineChart>
      <c:dateAx>
        <c:axId val="39956992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crossAx val="39484736"/>
        <c:crosses val="autoZero"/>
        <c:auto val="1"/>
        <c:lblOffset val="100"/>
        <c:baseTimeUnit val="days"/>
      </c:dateAx>
      <c:valAx>
        <c:axId val="3948473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fr-FR"/>
                  <a:t>PM10</a:t>
                </a:r>
                <a:r>
                  <a:rPr lang="fr-FR" baseline="0"/>
                  <a:t> [µg.m-3]</a:t>
                </a:r>
                <a:endParaRPr lang="fr-FR"/>
              </a:p>
            </c:rich>
          </c:tx>
          <c:layout/>
          <c:overlay val="0"/>
        </c:title>
        <c:numFmt formatCode="#,##0" sourceLinked="0"/>
        <c:majorTickMark val="none"/>
        <c:minorTickMark val="none"/>
        <c:tickLblPos val="nextTo"/>
        <c:crossAx val="39956992"/>
        <c:crosses val="autoZero"/>
        <c:crossBetween val="between"/>
      </c:valAx>
      <c:valAx>
        <c:axId val="40566784"/>
        <c:scaling>
          <c:orientation val="minMax"/>
        </c:scaling>
        <c:delete val="0"/>
        <c:axPos val="r"/>
        <c:numFmt formatCode="0.00" sourceLinked="0"/>
        <c:majorTickMark val="out"/>
        <c:minorTickMark val="none"/>
        <c:tickLblPos val="nextTo"/>
        <c:crossAx val="39957504"/>
        <c:crosses val="max"/>
        <c:crossBetween val="between"/>
      </c:valAx>
      <c:dateAx>
        <c:axId val="39957504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extTo"/>
        <c:crossAx val="40566784"/>
        <c:crosses val="autoZero"/>
        <c:auto val="1"/>
        <c:lblOffset val="100"/>
        <c:baseTimeUnit val="days"/>
      </c:date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fr-FR"/>
              <a:t>Nogent</a:t>
            </a:r>
            <a:r>
              <a:rPr lang="fr-FR" baseline="0"/>
              <a:t> : </a:t>
            </a:r>
            <a:r>
              <a:rPr lang="fr-FR"/>
              <a:t>OP/µg vs PM10</a:t>
            </a:r>
          </a:p>
        </c:rich>
      </c:tx>
      <c:layout/>
      <c:overlay val="0"/>
    </c:title>
    <c:autoTitleDeleted val="0"/>
    <c:plotArea>
      <c:layout/>
      <c:lineChart>
        <c:grouping val="standard"/>
        <c:varyColors val="0"/>
        <c:ser>
          <c:idx val="2"/>
          <c:order val="2"/>
          <c:tx>
            <c:v>PM 10</c:v>
          </c:tx>
          <c:spPr>
            <a:ln cmpd="dbl"/>
          </c:spPr>
          <c:marker>
            <c:symbol val="none"/>
          </c:marker>
          <c:cat>
            <c:strRef>
              <c:f>Feuil1!$C$2:$C$16</c:f>
              <c:strCache>
                <c:ptCount val="15"/>
                <c:pt idx="0">
                  <c:v>date.prelevement</c:v>
                </c:pt>
                <c:pt idx="1">
                  <c:v>02/12/2016</c:v>
                </c:pt>
                <c:pt idx="2">
                  <c:v>04/12/2016</c:v>
                </c:pt>
                <c:pt idx="3">
                  <c:v>05/12/2016</c:v>
                </c:pt>
                <c:pt idx="4">
                  <c:v>06/12/2016</c:v>
                </c:pt>
                <c:pt idx="5">
                  <c:v>08/12/2016</c:v>
                </c:pt>
                <c:pt idx="6">
                  <c:v>09/12/2016</c:v>
                </c:pt>
                <c:pt idx="7">
                  <c:v>10/12/2016</c:v>
                </c:pt>
                <c:pt idx="8">
                  <c:v>11/12/2016</c:v>
                </c:pt>
                <c:pt idx="9">
                  <c:v>12/12/2016</c:v>
                </c:pt>
                <c:pt idx="10">
                  <c:v>14/12/2016</c:v>
                </c:pt>
                <c:pt idx="11">
                  <c:v>15/12/2016</c:v>
                </c:pt>
                <c:pt idx="12">
                  <c:v>16/12/2016</c:v>
                </c:pt>
                <c:pt idx="13">
                  <c:v>17/12/2016</c:v>
                </c:pt>
                <c:pt idx="14">
                  <c:v>18/12/2016</c:v>
                </c:pt>
              </c:strCache>
            </c:strRef>
          </c:cat>
          <c:val>
            <c:numRef>
              <c:f>Feuil1!$E$2:$E$16</c:f>
              <c:numCache>
                <c:formatCode>0.0</c:formatCode>
                <c:ptCount val="15"/>
                <c:pt idx="0" formatCode="0.000">
                  <c:v>0</c:v>
                </c:pt>
                <c:pt idx="1">
                  <c:v>111.63006140725646</c:v>
                </c:pt>
                <c:pt idx="2">
                  <c:v>19.674316408209727</c:v>
                </c:pt>
                <c:pt idx="3">
                  <c:v>46.213738654022542</c:v>
                </c:pt>
                <c:pt idx="4">
                  <c:v>92.654745870298783</c:v>
                </c:pt>
                <c:pt idx="5">
                  <c:v>64.431329274127947</c:v>
                </c:pt>
                <c:pt idx="6">
                  <c:v>71.205665366005718</c:v>
                </c:pt>
                <c:pt idx="7">
                  <c:v>72.990738363461205</c:v>
                </c:pt>
                <c:pt idx="8">
                  <c:v>32.067532245564834</c:v>
                </c:pt>
                <c:pt idx="9">
                  <c:v>16.504120635975859</c:v>
                </c:pt>
                <c:pt idx="10">
                  <c:v>34.225407447250802</c:v>
                </c:pt>
                <c:pt idx="11">
                  <c:v>47.817808595704442</c:v>
                </c:pt>
                <c:pt idx="12">
                  <c:v>39.616522301188596</c:v>
                </c:pt>
                <c:pt idx="13">
                  <c:v>38.660499695932401</c:v>
                </c:pt>
                <c:pt idx="14">
                  <c:v>27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958016"/>
        <c:axId val="40569088"/>
      </c:lineChart>
      <c:lineChart>
        <c:grouping val="standard"/>
        <c:varyColors val="0"/>
        <c:ser>
          <c:idx val="0"/>
          <c:order val="0"/>
          <c:tx>
            <c:v>OP DTT /µg</c:v>
          </c:tx>
          <c:spPr>
            <a:ln w="12700"/>
          </c:spPr>
          <c:errBars>
            <c:errDir val="y"/>
            <c:errBarType val="both"/>
            <c:errValType val="cust"/>
            <c:noEndCap val="0"/>
            <c:plus>
              <c:numRef>
                <c:f>Feuil1!$G$3:$G$16</c:f>
                <c:numCache>
                  <c:formatCode>General</c:formatCode>
                  <c:ptCount val="14"/>
                  <c:pt idx="0">
                    <c:v>1.199509364202484E-2</c:v>
                  </c:pt>
                  <c:pt idx="1">
                    <c:v>7.7562848904318771E-3</c:v>
                  </c:pt>
                  <c:pt idx="2">
                    <c:v>6.1485139983775017E-3</c:v>
                  </c:pt>
                  <c:pt idx="3">
                    <c:v>1.1908339178594563E-2</c:v>
                  </c:pt>
                  <c:pt idx="4">
                    <c:v>9.187796086051905E-3</c:v>
                  </c:pt>
                  <c:pt idx="5">
                    <c:v>6.8999931352403147E-3</c:v>
                  </c:pt>
                  <c:pt idx="6">
                    <c:v>5.085460198149613E-3</c:v>
                  </c:pt>
                  <c:pt idx="7">
                    <c:v>1.3754330306750101E-2</c:v>
                  </c:pt>
                  <c:pt idx="8">
                    <c:v>3.7647912328359619E-3</c:v>
                  </c:pt>
                  <c:pt idx="9">
                    <c:v>1.2583439528463159E-2</c:v>
                  </c:pt>
                  <c:pt idx="10">
                    <c:v>5.1895348967863353E-3</c:v>
                  </c:pt>
                  <c:pt idx="11">
                    <c:v>8.3703873355699121E-3</c:v>
                  </c:pt>
                  <c:pt idx="12">
                    <c:v>1.0894966985861709E-2</c:v>
                  </c:pt>
                  <c:pt idx="13">
                    <c:v>1.042260343800939E-2</c:v>
                  </c:pt>
                </c:numCache>
              </c:numRef>
            </c:plus>
            <c:minus>
              <c:numRef>
                <c:f>Feuil1!$G$3:$G$16</c:f>
                <c:numCache>
                  <c:formatCode>General</c:formatCode>
                  <c:ptCount val="14"/>
                  <c:pt idx="0">
                    <c:v>1.199509364202484E-2</c:v>
                  </c:pt>
                  <c:pt idx="1">
                    <c:v>7.7562848904318771E-3</c:v>
                  </c:pt>
                  <c:pt idx="2">
                    <c:v>6.1485139983775017E-3</c:v>
                  </c:pt>
                  <c:pt idx="3">
                    <c:v>1.1908339178594563E-2</c:v>
                  </c:pt>
                  <c:pt idx="4">
                    <c:v>9.187796086051905E-3</c:v>
                  </c:pt>
                  <c:pt idx="5">
                    <c:v>6.8999931352403147E-3</c:v>
                  </c:pt>
                  <c:pt idx="6">
                    <c:v>5.085460198149613E-3</c:v>
                  </c:pt>
                  <c:pt idx="7">
                    <c:v>1.3754330306750101E-2</c:v>
                  </c:pt>
                  <c:pt idx="8">
                    <c:v>3.7647912328359619E-3</c:v>
                  </c:pt>
                  <c:pt idx="9">
                    <c:v>1.2583439528463159E-2</c:v>
                  </c:pt>
                  <c:pt idx="10">
                    <c:v>5.1895348967863353E-3</c:v>
                  </c:pt>
                  <c:pt idx="11">
                    <c:v>8.3703873355699121E-3</c:v>
                  </c:pt>
                  <c:pt idx="12">
                    <c:v>1.0894966985861709E-2</c:v>
                  </c:pt>
                  <c:pt idx="13">
                    <c:v>1.042260343800939E-2</c:v>
                  </c:pt>
                </c:numCache>
              </c:numRef>
            </c:minus>
          </c:errBars>
          <c:cat>
            <c:strRef>
              <c:f>Feuil1!$C$2:$C$16</c:f>
              <c:strCache>
                <c:ptCount val="15"/>
                <c:pt idx="0">
                  <c:v>date.prelevement</c:v>
                </c:pt>
                <c:pt idx="1">
                  <c:v>02/12/2016</c:v>
                </c:pt>
                <c:pt idx="2">
                  <c:v>04/12/2016</c:v>
                </c:pt>
                <c:pt idx="3">
                  <c:v>05/12/2016</c:v>
                </c:pt>
                <c:pt idx="4">
                  <c:v>06/12/2016</c:v>
                </c:pt>
                <c:pt idx="5">
                  <c:v>08/12/2016</c:v>
                </c:pt>
                <c:pt idx="6">
                  <c:v>09/12/2016</c:v>
                </c:pt>
                <c:pt idx="7">
                  <c:v>10/12/2016</c:v>
                </c:pt>
                <c:pt idx="8">
                  <c:v>11/12/2016</c:v>
                </c:pt>
                <c:pt idx="9">
                  <c:v>12/12/2016</c:v>
                </c:pt>
                <c:pt idx="10">
                  <c:v>14/12/2016</c:v>
                </c:pt>
                <c:pt idx="11">
                  <c:v>15/12/2016</c:v>
                </c:pt>
                <c:pt idx="12">
                  <c:v>16/12/2016</c:v>
                </c:pt>
                <c:pt idx="13">
                  <c:v>17/12/2016</c:v>
                </c:pt>
                <c:pt idx="14">
                  <c:v>18/12/2016</c:v>
                </c:pt>
              </c:strCache>
            </c:strRef>
          </c:cat>
          <c:val>
            <c:numRef>
              <c:f>Feuil1!$F$2:$F$16</c:f>
              <c:numCache>
                <c:formatCode>0.000000</c:formatCode>
                <c:ptCount val="15"/>
                <c:pt idx="0" formatCode="0.000">
                  <c:v>0</c:v>
                </c:pt>
                <c:pt idx="1">
                  <c:v>0.13595273570733779</c:v>
                </c:pt>
                <c:pt idx="2">
                  <c:v>0.10766697302517676</c:v>
                </c:pt>
                <c:pt idx="3">
                  <c:v>0.12048963922846484</c:v>
                </c:pt>
                <c:pt idx="4">
                  <c:v>0.14059950653587278</c:v>
                </c:pt>
                <c:pt idx="5">
                  <c:v>0.2164858035611206</c:v>
                </c:pt>
                <c:pt idx="6">
                  <c:v>0.1200132348609471</c:v>
                </c:pt>
                <c:pt idx="7">
                  <c:v>0.13440717986648001</c:v>
                </c:pt>
                <c:pt idx="8">
                  <c:v>0.1113327967076841</c:v>
                </c:pt>
                <c:pt idx="9">
                  <c:v>0.15997099133609752</c:v>
                </c:pt>
                <c:pt idx="10">
                  <c:v>0.13864790173099031</c:v>
                </c:pt>
                <c:pt idx="11">
                  <c:v>0.15337868704142191</c:v>
                </c:pt>
                <c:pt idx="12">
                  <c:v>0.13179425580964108</c:v>
                </c:pt>
                <c:pt idx="13">
                  <c:v>0.13078315801828888</c:v>
                </c:pt>
                <c:pt idx="14">
                  <c:v>9.8601650809463634E-2</c:v>
                </c:pt>
              </c:numCache>
            </c:numRef>
          </c:val>
          <c:smooth val="0"/>
        </c:ser>
        <c:ser>
          <c:idx val="1"/>
          <c:order val="1"/>
          <c:tx>
            <c:v>OP DCFH /µg</c:v>
          </c:tx>
          <c:spPr>
            <a:ln w="12700"/>
          </c:spPr>
          <c:errBars>
            <c:errDir val="y"/>
            <c:errBarType val="both"/>
            <c:errValType val="cust"/>
            <c:noEndCap val="0"/>
            <c:plus>
              <c:numRef>
                <c:f>Feuil1!$O$3:$O$16</c:f>
                <c:numCache>
                  <c:formatCode>General</c:formatCode>
                  <c:ptCount val="14"/>
                  <c:pt idx="0">
                    <c:v>1.2532052406494642E-3</c:v>
                  </c:pt>
                  <c:pt idx="1">
                    <c:v>1.9149369460897934E-3</c:v>
                  </c:pt>
                  <c:pt idx="2">
                    <c:v>1.1890183990548883E-3</c:v>
                  </c:pt>
                  <c:pt idx="3">
                    <c:v>1.1986356876220407E-3</c:v>
                  </c:pt>
                  <c:pt idx="4">
                    <c:v>1.834773368622042E-3</c:v>
                  </c:pt>
                  <c:pt idx="5">
                    <c:v>2.9843173185814894E-4</c:v>
                  </c:pt>
                  <c:pt idx="6">
                    <c:v>6.3831231536326278E-4</c:v>
                  </c:pt>
                  <c:pt idx="7">
                    <c:v>7.4055281609244504E-4</c:v>
                  </c:pt>
                  <c:pt idx="8">
                    <c:v>1.188200413879677E-4</c:v>
                  </c:pt>
                  <c:pt idx="9">
                    <c:v>6.7423465345729935E-4</c:v>
                  </c:pt>
                  <c:pt idx="10">
                    <c:v>1.7613126725638801E-3</c:v>
                  </c:pt>
                  <c:pt idx="11">
                    <c:v>1.3849917832826615E-3</c:v>
                  </c:pt>
                  <c:pt idx="12">
                    <c:v>7.4607932964537477E-4</c:v>
                  </c:pt>
                  <c:pt idx="13">
                    <c:v>2.7739279206088923E-3</c:v>
                  </c:pt>
                </c:numCache>
              </c:numRef>
            </c:plus>
            <c:minus>
              <c:numRef>
                <c:f>Feuil1!$O$3:$O$16</c:f>
                <c:numCache>
                  <c:formatCode>General</c:formatCode>
                  <c:ptCount val="14"/>
                  <c:pt idx="0">
                    <c:v>1.2532052406494642E-3</c:v>
                  </c:pt>
                  <c:pt idx="1">
                    <c:v>1.9149369460897934E-3</c:v>
                  </c:pt>
                  <c:pt idx="2">
                    <c:v>1.1890183990548883E-3</c:v>
                  </c:pt>
                  <c:pt idx="3">
                    <c:v>1.1986356876220407E-3</c:v>
                  </c:pt>
                  <c:pt idx="4">
                    <c:v>1.834773368622042E-3</c:v>
                  </c:pt>
                  <c:pt idx="5">
                    <c:v>2.9843173185814894E-4</c:v>
                  </c:pt>
                  <c:pt idx="6">
                    <c:v>6.3831231536326278E-4</c:v>
                  </c:pt>
                  <c:pt idx="7">
                    <c:v>7.4055281609244504E-4</c:v>
                  </c:pt>
                  <c:pt idx="8">
                    <c:v>1.188200413879677E-4</c:v>
                  </c:pt>
                  <c:pt idx="9">
                    <c:v>6.7423465345729935E-4</c:v>
                  </c:pt>
                  <c:pt idx="10">
                    <c:v>1.7613126725638801E-3</c:v>
                  </c:pt>
                  <c:pt idx="11">
                    <c:v>1.3849917832826615E-3</c:v>
                  </c:pt>
                  <c:pt idx="12">
                    <c:v>7.4607932964537477E-4</c:v>
                  </c:pt>
                  <c:pt idx="13">
                    <c:v>2.7739279206088923E-3</c:v>
                  </c:pt>
                </c:numCache>
              </c:numRef>
            </c:minus>
          </c:errBars>
          <c:cat>
            <c:strRef>
              <c:f>Feuil1!$C$2:$C$16</c:f>
              <c:strCache>
                <c:ptCount val="15"/>
                <c:pt idx="0">
                  <c:v>date.prelevement</c:v>
                </c:pt>
                <c:pt idx="1">
                  <c:v>02/12/2016</c:v>
                </c:pt>
                <c:pt idx="2">
                  <c:v>04/12/2016</c:v>
                </c:pt>
                <c:pt idx="3">
                  <c:v>05/12/2016</c:v>
                </c:pt>
                <c:pt idx="4">
                  <c:v>06/12/2016</c:v>
                </c:pt>
                <c:pt idx="5">
                  <c:v>08/12/2016</c:v>
                </c:pt>
                <c:pt idx="6">
                  <c:v>09/12/2016</c:v>
                </c:pt>
                <c:pt idx="7">
                  <c:v>10/12/2016</c:v>
                </c:pt>
                <c:pt idx="8">
                  <c:v>11/12/2016</c:v>
                </c:pt>
                <c:pt idx="9">
                  <c:v>12/12/2016</c:v>
                </c:pt>
                <c:pt idx="10">
                  <c:v>14/12/2016</c:v>
                </c:pt>
                <c:pt idx="11">
                  <c:v>15/12/2016</c:v>
                </c:pt>
                <c:pt idx="12">
                  <c:v>16/12/2016</c:v>
                </c:pt>
                <c:pt idx="13">
                  <c:v>17/12/2016</c:v>
                </c:pt>
                <c:pt idx="14">
                  <c:v>18/12/2016</c:v>
                </c:pt>
              </c:strCache>
            </c:strRef>
          </c:cat>
          <c:val>
            <c:numRef>
              <c:f>Feuil1!$N$2:$N$16</c:f>
              <c:numCache>
                <c:formatCode>0.000</c:formatCode>
                <c:ptCount val="15"/>
                <c:pt idx="0">
                  <c:v>0</c:v>
                </c:pt>
                <c:pt idx="1">
                  <c:v>1.7242020250602456E-2</c:v>
                </c:pt>
                <c:pt idx="2">
                  <c:v>2.0727157951693144E-2</c:v>
                </c:pt>
                <c:pt idx="3">
                  <c:v>2.6460603510037622E-2</c:v>
                </c:pt>
                <c:pt idx="4">
                  <c:v>1.6450032314791155E-2</c:v>
                </c:pt>
                <c:pt idx="5">
                  <c:v>2.9400598199389779E-2</c:v>
                </c:pt>
                <c:pt idx="6">
                  <c:v>1.5207340718139872E-2</c:v>
                </c:pt>
                <c:pt idx="7">
                  <c:v>1.8210512076713814E-2</c:v>
                </c:pt>
                <c:pt idx="8">
                  <c:v>1.0174048968181203E-2</c:v>
                </c:pt>
                <c:pt idx="9">
                  <c:v>1.0007965971773402E-2</c:v>
                </c:pt>
                <c:pt idx="10">
                  <c:v>1.9431710579712325E-2</c:v>
                </c:pt>
                <c:pt idx="11">
                  <c:v>3.4721767143121966E-2</c:v>
                </c:pt>
                <c:pt idx="12">
                  <c:v>1.5452231724607838E-2</c:v>
                </c:pt>
                <c:pt idx="13">
                  <c:v>1.4879082560533868E-2</c:v>
                </c:pt>
                <c:pt idx="14">
                  <c:v>2.9255507729211056E-2</c:v>
                </c:pt>
              </c:numCache>
            </c:numRef>
          </c:val>
          <c:smooth val="0"/>
        </c:ser>
        <c:ser>
          <c:idx val="3"/>
          <c:order val="3"/>
          <c:tx>
            <c:v>OP AA /µg</c:v>
          </c:tx>
          <c:spPr>
            <a:ln w="12700"/>
          </c:spPr>
          <c:errBars>
            <c:errDir val="y"/>
            <c:errBarType val="both"/>
            <c:errValType val="cust"/>
            <c:noEndCap val="0"/>
            <c:plus>
              <c:numRef>
                <c:f>Feuil1!$K$3:$K$16</c:f>
                <c:numCache>
                  <c:formatCode>General</c:formatCode>
                  <c:ptCount val="14"/>
                  <c:pt idx="0">
                    <c:v>1.2060599061061291E-3</c:v>
                  </c:pt>
                  <c:pt idx="1">
                    <c:v>8.0739008496797185E-4</c:v>
                  </c:pt>
                  <c:pt idx="2">
                    <c:v>4.1640845815780455E-3</c:v>
                  </c:pt>
                  <c:pt idx="3">
                    <c:v>6.2129940230907935E-3</c:v>
                  </c:pt>
                  <c:pt idx="4">
                    <c:v>2.2256831366795978E-3</c:v>
                  </c:pt>
                  <c:pt idx="5">
                    <c:v>1.9748804710017008E-3</c:v>
                  </c:pt>
                  <c:pt idx="6">
                    <c:v>3.2733097155367473E-3</c:v>
                  </c:pt>
                  <c:pt idx="7">
                    <c:v>3.6902309939046722E-3</c:v>
                  </c:pt>
                  <c:pt idx="8">
                    <c:v>1.1213569028642385E-3</c:v>
                  </c:pt>
                  <c:pt idx="9">
                    <c:v>1.1651435582811271E-3</c:v>
                  </c:pt>
                  <c:pt idx="10">
                    <c:v>4.0662790655201161E-3</c:v>
                  </c:pt>
                  <c:pt idx="11">
                    <c:v>4.7707342763618149E-3</c:v>
                  </c:pt>
                  <c:pt idx="12">
                    <c:v>1.1666329223329001E-3</c:v>
                  </c:pt>
                  <c:pt idx="13">
                    <c:v>6.6797593118748467E-4</c:v>
                  </c:pt>
                </c:numCache>
              </c:numRef>
            </c:plus>
            <c:minus>
              <c:numRef>
                <c:f>Feuil1!$K$3:$K$16</c:f>
                <c:numCache>
                  <c:formatCode>General</c:formatCode>
                  <c:ptCount val="14"/>
                  <c:pt idx="0">
                    <c:v>1.2060599061061291E-3</c:v>
                  </c:pt>
                  <c:pt idx="1">
                    <c:v>8.0739008496797185E-4</c:v>
                  </c:pt>
                  <c:pt idx="2">
                    <c:v>4.1640845815780455E-3</c:v>
                  </c:pt>
                  <c:pt idx="3">
                    <c:v>6.2129940230907935E-3</c:v>
                  </c:pt>
                  <c:pt idx="4">
                    <c:v>2.2256831366795978E-3</c:v>
                  </c:pt>
                  <c:pt idx="5">
                    <c:v>1.9748804710017008E-3</c:v>
                  </c:pt>
                  <c:pt idx="6">
                    <c:v>3.2733097155367473E-3</c:v>
                  </c:pt>
                  <c:pt idx="7">
                    <c:v>3.6902309939046722E-3</c:v>
                  </c:pt>
                  <c:pt idx="8">
                    <c:v>1.1213569028642385E-3</c:v>
                  </c:pt>
                  <c:pt idx="9">
                    <c:v>1.1651435582811271E-3</c:v>
                  </c:pt>
                  <c:pt idx="10">
                    <c:v>4.0662790655201161E-3</c:v>
                  </c:pt>
                  <c:pt idx="11">
                    <c:v>4.7707342763618149E-3</c:v>
                  </c:pt>
                  <c:pt idx="12">
                    <c:v>1.1666329223329001E-3</c:v>
                  </c:pt>
                  <c:pt idx="13">
                    <c:v>6.6797593118748467E-4</c:v>
                  </c:pt>
                </c:numCache>
              </c:numRef>
            </c:minus>
          </c:errBars>
          <c:cat>
            <c:strRef>
              <c:f>Feuil1!$C$2:$C$16</c:f>
              <c:strCache>
                <c:ptCount val="15"/>
                <c:pt idx="0">
                  <c:v>date.prelevement</c:v>
                </c:pt>
                <c:pt idx="1">
                  <c:v>02/12/2016</c:v>
                </c:pt>
                <c:pt idx="2">
                  <c:v>04/12/2016</c:v>
                </c:pt>
                <c:pt idx="3">
                  <c:v>05/12/2016</c:v>
                </c:pt>
                <c:pt idx="4">
                  <c:v>06/12/2016</c:v>
                </c:pt>
                <c:pt idx="5">
                  <c:v>08/12/2016</c:v>
                </c:pt>
                <c:pt idx="6">
                  <c:v>09/12/2016</c:v>
                </c:pt>
                <c:pt idx="7">
                  <c:v>10/12/2016</c:v>
                </c:pt>
                <c:pt idx="8">
                  <c:v>11/12/2016</c:v>
                </c:pt>
                <c:pt idx="9">
                  <c:v>12/12/2016</c:v>
                </c:pt>
                <c:pt idx="10">
                  <c:v>14/12/2016</c:v>
                </c:pt>
                <c:pt idx="11">
                  <c:v>15/12/2016</c:v>
                </c:pt>
                <c:pt idx="12">
                  <c:v>16/12/2016</c:v>
                </c:pt>
                <c:pt idx="13">
                  <c:v>17/12/2016</c:v>
                </c:pt>
                <c:pt idx="14">
                  <c:v>18/12/2016</c:v>
                </c:pt>
              </c:strCache>
            </c:strRef>
          </c:cat>
          <c:val>
            <c:numRef>
              <c:f>Feuil1!$J$2:$J$16</c:f>
              <c:numCache>
                <c:formatCode>0.000000</c:formatCode>
                <c:ptCount val="15"/>
                <c:pt idx="0" formatCode="0.000">
                  <c:v>0</c:v>
                </c:pt>
                <c:pt idx="1">
                  <c:v>0.10575240969152172</c:v>
                </c:pt>
                <c:pt idx="2">
                  <c:v>7.9312214670146056E-2</c:v>
                </c:pt>
                <c:pt idx="3">
                  <c:v>0.12220902012819714</c:v>
                </c:pt>
                <c:pt idx="4">
                  <c:v>0.11797087281423892</c:v>
                </c:pt>
                <c:pt idx="5">
                  <c:v>0.12812877051103388</c:v>
                </c:pt>
                <c:pt idx="6">
                  <c:v>0.11645263770323831</c:v>
                </c:pt>
                <c:pt idx="7">
                  <c:v>0.12572548187605018</c:v>
                </c:pt>
                <c:pt idx="8">
                  <c:v>8.090728820556678E-2</c:v>
                </c:pt>
                <c:pt idx="9">
                  <c:v>0.16038623212700501</c:v>
                </c:pt>
                <c:pt idx="10">
                  <c:v>0.11649802597192899</c:v>
                </c:pt>
                <c:pt idx="11">
                  <c:v>0.17487408371046484</c:v>
                </c:pt>
                <c:pt idx="12">
                  <c:v>9.1779969358031913E-2</c:v>
                </c:pt>
                <c:pt idx="13">
                  <c:v>0.11140856651822541</c:v>
                </c:pt>
                <c:pt idx="14">
                  <c:v>3.9695889334954548E-2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958528"/>
        <c:axId val="40569664"/>
      </c:lineChart>
      <c:catAx>
        <c:axId val="39958016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crossAx val="40569088"/>
        <c:crosses val="autoZero"/>
        <c:auto val="1"/>
        <c:lblAlgn val="ctr"/>
        <c:lblOffset val="100"/>
        <c:noMultiLvlLbl val="0"/>
      </c:catAx>
      <c:valAx>
        <c:axId val="40569088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fr-FR"/>
                  <a:t>PM10</a:t>
                </a:r>
                <a:r>
                  <a:rPr lang="fr-FR" baseline="0"/>
                  <a:t> [µg.m-3]</a:t>
                </a:r>
                <a:endParaRPr lang="fr-FR"/>
              </a:p>
            </c:rich>
          </c:tx>
          <c:layout/>
          <c:overlay val="0"/>
        </c:title>
        <c:numFmt formatCode="#,##0" sourceLinked="0"/>
        <c:majorTickMark val="none"/>
        <c:minorTickMark val="none"/>
        <c:tickLblPos val="nextTo"/>
        <c:crossAx val="39958016"/>
        <c:crosses val="autoZero"/>
        <c:crossBetween val="between"/>
      </c:valAx>
      <c:valAx>
        <c:axId val="40569664"/>
        <c:scaling>
          <c:orientation val="minMax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fr-FR"/>
                  <a:t>OP (nmolX.min-1.µg-1)</a:t>
                </a:r>
              </a:p>
            </c:rich>
          </c:tx>
          <c:layout/>
          <c:overlay val="0"/>
        </c:title>
        <c:numFmt formatCode="0.00" sourceLinked="0"/>
        <c:majorTickMark val="out"/>
        <c:minorTickMark val="none"/>
        <c:tickLblPos val="nextTo"/>
        <c:crossAx val="39958528"/>
        <c:crosses val="max"/>
        <c:crossBetween val="between"/>
      </c:valAx>
      <c:catAx>
        <c:axId val="39958528"/>
        <c:scaling>
          <c:orientation val="minMax"/>
        </c:scaling>
        <c:delete val="1"/>
        <c:axPos val="b"/>
        <c:majorTickMark val="out"/>
        <c:minorTickMark val="none"/>
        <c:tickLblPos val="nextTo"/>
        <c:crossAx val="40569664"/>
        <c:crosses val="autoZero"/>
        <c:auto val="1"/>
        <c:lblAlgn val="ctr"/>
        <c:lblOffset val="100"/>
        <c:noMultiLvlLbl val="0"/>
      </c:catAx>
    </c:plotArea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8D94A7-3F9C-4BF8-AA2D-D6783890BF3E}" type="datetimeFigureOut">
              <a:rPr lang="es-ES" smtClean="0"/>
              <a:t>08/11/2017</a:t>
            </a:fld>
            <a:endParaRPr lang="es-E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E402AB-8E4A-4363-BA64-0F844E6C2E9D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376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311D0-0CE5-4578-8F5C-42A3C04D369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5455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baseline="0" dirty="0" smtClean="0"/>
          </a:p>
          <a:p>
            <a:endParaRPr lang="fr-FR" baseline="0" dirty="0" smtClean="0"/>
          </a:p>
          <a:p>
            <a:endParaRPr lang="fr-FR" baseline="0" dirty="0" smtClean="0"/>
          </a:p>
          <a:p>
            <a:endParaRPr lang="fr-FR" baseline="0" dirty="0" smtClean="0"/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311D0-0CE5-4578-8F5C-42A3C04D369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312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9C7DC8-510D-4AB6-A5CC-D59355D33E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7302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s-E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s-E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31C5-98DF-40BD-8B30-B56004185BB5}" type="datetimeFigureOut">
              <a:rPr lang="es-ES" smtClean="0"/>
              <a:t>08/11/2017</a:t>
            </a:fld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88715-63D9-4203-BEDC-BB9278C2D421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6353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E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E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31C5-98DF-40BD-8B30-B56004185BB5}" type="datetimeFigureOut">
              <a:rPr lang="es-ES" smtClean="0"/>
              <a:t>08/11/2017</a:t>
            </a:fld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88715-63D9-4203-BEDC-BB9278C2D421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5153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s-E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31C5-98DF-40BD-8B30-B56004185BB5}" type="datetimeFigureOut">
              <a:rPr lang="es-ES" smtClean="0"/>
              <a:t>08/11/2017</a:t>
            </a:fld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88715-63D9-4203-BEDC-BB9278C2D421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9600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E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E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E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31C5-98DF-40BD-8B30-B56004185BB5}" type="datetimeFigureOut">
              <a:rPr lang="es-ES" smtClean="0"/>
              <a:t>08/11/2017</a:t>
            </a:fld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88715-63D9-4203-BEDC-BB9278C2D421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17991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s-E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E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E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31C5-98DF-40BD-8B30-B56004185BB5}" type="datetimeFigureOut">
              <a:rPr lang="es-ES" smtClean="0"/>
              <a:t>08/11/2017</a:t>
            </a:fld>
            <a:endParaRPr lang="es-ES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88715-63D9-4203-BEDC-BB9278C2D421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3476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E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31C5-98DF-40BD-8B30-B56004185BB5}" type="datetimeFigureOut">
              <a:rPr lang="es-ES" smtClean="0"/>
              <a:t>08/11/2017</a:t>
            </a:fld>
            <a:endParaRPr lang="es-E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88715-63D9-4203-BEDC-BB9278C2D421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3917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31C5-98DF-40BD-8B30-B56004185BB5}" type="datetimeFigureOut">
              <a:rPr lang="es-ES" smtClean="0"/>
              <a:t>08/11/2017</a:t>
            </a:fld>
            <a:endParaRPr lang="es-ES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88715-63D9-4203-BEDC-BB9278C2D421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3967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s-E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E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31C5-98DF-40BD-8B30-B56004185BB5}" type="datetimeFigureOut">
              <a:rPr lang="es-ES" smtClean="0"/>
              <a:t>08/11/2017</a:t>
            </a:fld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88715-63D9-4203-BEDC-BB9278C2D421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8898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s-E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31C5-98DF-40BD-8B30-B56004185BB5}" type="datetimeFigureOut">
              <a:rPr lang="es-ES" smtClean="0"/>
              <a:t>08/11/2017</a:t>
            </a:fld>
            <a:endParaRPr lang="es-E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88715-63D9-4203-BEDC-BB9278C2D421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3274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s-E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E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31C5-98DF-40BD-8B30-B56004185BB5}" type="datetimeFigureOut">
              <a:rPr lang="es-ES" smtClean="0"/>
              <a:t>08/11/2017</a:t>
            </a:fld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88715-63D9-4203-BEDC-BB9278C2D421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6530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s-E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E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31C5-98DF-40BD-8B30-B56004185BB5}" type="datetimeFigureOut">
              <a:rPr lang="es-ES" smtClean="0"/>
              <a:t>08/11/2017</a:t>
            </a:fld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88715-63D9-4203-BEDC-BB9278C2D421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943434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s-E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s-E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D731C5-98DF-40BD-8B30-B56004185BB5}" type="datetimeFigureOut">
              <a:rPr lang="es-ES" smtClean="0"/>
              <a:t>08/11/2017</a:t>
            </a:fld>
            <a:endParaRPr lang="es-E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88715-63D9-4203-BEDC-BB9278C2D421}" type="slidenum">
              <a:rPr lang="es-ES" smtClean="0"/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1322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wmf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04146" y="1700808"/>
            <a:ext cx="7704856" cy="13681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b="1" dirty="0" smtClean="0">
                <a:solidFill>
                  <a:schemeClr val="accent5"/>
                </a:solidFill>
              </a:rPr>
              <a:t>Projet LEFE-CHAT EPPI</a:t>
            </a:r>
          </a:p>
          <a:p>
            <a:r>
              <a:rPr lang="fr-FR" sz="36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mbria" panose="02040503050406030204" pitchFamily="18" charset="0"/>
              </a:rPr>
              <a:t>Mesures du Potentiel Oxydant </a:t>
            </a:r>
            <a:endParaRPr lang="fr-FR" sz="3200" b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36094" y="3356992"/>
            <a:ext cx="864096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latin typeface="Cambria" panose="02040503050406030204" pitchFamily="18" charset="0"/>
              </a:rPr>
              <a:t>Réunion de travail</a:t>
            </a:r>
            <a:endParaRPr lang="fr-FR" dirty="0">
              <a:latin typeface="Cambria" panose="02040503050406030204" pitchFamily="18" charset="0"/>
            </a:endParaRPr>
          </a:p>
          <a:p>
            <a:pPr algn="ctr"/>
            <a:r>
              <a:rPr lang="fr-FR" sz="2000" dirty="0" smtClean="0">
                <a:latin typeface="Cambria" panose="02040503050406030204" pitchFamily="18" charset="0"/>
              </a:rPr>
              <a:t>Gaëlle Uzu–  9 novembre 2017</a:t>
            </a:r>
          </a:p>
          <a:p>
            <a:pPr algn="ctr"/>
            <a:endParaRPr lang="fr-FR" sz="1400" dirty="0" smtClean="0">
              <a:latin typeface="Cambria" panose="02040503050406030204" pitchFamily="18" charset="0"/>
            </a:endParaRPr>
          </a:p>
          <a:p>
            <a:pPr algn="ctr"/>
            <a:endParaRPr lang="fr-FR" sz="1400" dirty="0" smtClean="0">
              <a:latin typeface="Cambria" panose="02040503050406030204" pitchFamily="18" charset="0"/>
            </a:endParaRPr>
          </a:p>
          <a:p>
            <a:pPr algn="ctr"/>
            <a:r>
              <a:rPr lang="fr-FR" sz="1400" dirty="0" smtClean="0">
                <a:latin typeface="Cambria" panose="02040503050406030204" pitchFamily="18" charset="0"/>
              </a:rPr>
              <a:t> Equipe IGE: </a:t>
            </a:r>
            <a:r>
              <a:rPr lang="fr-FR" sz="1400" dirty="0" err="1" smtClean="0">
                <a:latin typeface="Cambria" panose="02040503050406030204" pitchFamily="18" charset="0"/>
              </a:rPr>
              <a:t>Jluc</a:t>
            </a:r>
            <a:r>
              <a:rPr lang="fr-FR" sz="1400" dirty="0" smtClean="0">
                <a:latin typeface="Cambria" panose="02040503050406030204" pitchFamily="18" charset="0"/>
              </a:rPr>
              <a:t> </a:t>
            </a:r>
            <a:r>
              <a:rPr lang="fr-FR" sz="1400" dirty="0" err="1" smtClean="0">
                <a:latin typeface="Cambria" panose="02040503050406030204" pitchFamily="18" charset="0"/>
              </a:rPr>
              <a:t>Jaffrezo</a:t>
            </a:r>
            <a:r>
              <a:rPr lang="fr-FR" sz="1400" dirty="0" smtClean="0">
                <a:latin typeface="Cambria" panose="02040503050406030204" pitchFamily="18" charset="0"/>
              </a:rPr>
              <a:t>, V </a:t>
            </a:r>
            <a:r>
              <a:rPr lang="fr-FR" sz="1400" dirty="0" err="1" smtClean="0">
                <a:latin typeface="Cambria" panose="02040503050406030204" pitchFamily="18" charset="0"/>
              </a:rPr>
              <a:t>Lucaire</a:t>
            </a:r>
            <a:r>
              <a:rPr lang="fr-FR" sz="1400" dirty="0" smtClean="0">
                <a:latin typeface="Cambria" panose="02040503050406030204" pitchFamily="18" charset="0"/>
              </a:rPr>
              <a:t>, G Uzu</a:t>
            </a:r>
          </a:p>
          <a:p>
            <a:pPr algn="ctr"/>
            <a:r>
              <a:rPr lang="fr-FR" sz="1400" dirty="0" smtClean="0">
                <a:latin typeface="Cambria" panose="02040503050406030204" pitchFamily="18" charset="0"/>
              </a:rPr>
              <a:t>Equipe LCME: </a:t>
            </a:r>
            <a:r>
              <a:rPr lang="fr-FR" sz="1400" dirty="0" err="1" smtClean="0">
                <a:latin typeface="Cambria" panose="02040503050406030204" pitchFamily="18" charset="0"/>
              </a:rPr>
              <a:t>Jluc</a:t>
            </a:r>
            <a:r>
              <a:rPr lang="fr-FR" sz="1400" dirty="0" smtClean="0">
                <a:latin typeface="Cambria" panose="02040503050406030204" pitchFamily="18" charset="0"/>
              </a:rPr>
              <a:t> </a:t>
            </a:r>
            <a:r>
              <a:rPr lang="fr-FR" sz="1400" dirty="0" err="1" smtClean="0">
                <a:latin typeface="Cambria" panose="02040503050406030204" pitchFamily="18" charset="0"/>
              </a:rPr>
              <a:t>Besombes</a:t>
            </a:r>
            <a:r>
              <a:rPr lang="fr-FR" sz="1400" dirty="0" smtClean="0">
                <a:latin typeface="Cambria" panose="02040503050406030204" pitchFamily="18" charset="0"/>
              </a:rPr>
              <a:t> + </a:t>
            </a:r>
            <a:r>
              <a:rPr lang="fr-FR" sz="1400" dirty="0" err="1" smtClean="0">
                <a:latin typeface="Cambria" panose="02040503050406030204" pitchFamily="18" charset="0"/>
              </a:rPr>
              <a:t>techicien</a:t>
            </a:r>
            <a:endParaRPr lang="fr-FR" sz="1400" dirty="0" smtClean="0">
              <a:latin typeface="Cambria" panose="02040503050406030204" pitchFamily="18" charset="0"/>
            </a:endParaRPr>
          </a:p>
          <a:p>
            <a:pPr algn="ctr"/>
            <a:r>
              <a:rPr lang="fr-FR" sz="1400" dirty="0" smtClean="0">
                <a:latin typeface="Cambria" panose="02040503050406030204" pitchFamily="18" charset="0"/>
              </a:rPr>
              <a:t> </a:t>
            </a:r>
            <a:endParaRPr lang="fr-FR" sz="1400" dirty="0">
              <a:latin typeface="Cambria" panose="02040503050406030204" pitchFamily="18" charset="0"/>
            </a:endParaRPr>
          </a:p>
          <a:p>
            <a:pPr algn="ctr"/>
            <a:endParaRPr lang="fr-FR" sz="1400" dirty="0" smtClean="0">
              <a:latin typeface="Cambria" panose="02040503050406030204" pitchFamily="18" charset="0"/>
            </a:endParaRPr>
          </a:p>
          <a:p>
            <a:pPr algn="ctr"/>
            <a:endParaRPr lang="fr-FR" sz="1400" dirty="0">
              <a:latin typeface="Cambria" panose="02040503050406030204" pitchFamily="18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5746475"/>
            <a:ext cx="1490740" cy="824168"/>
          </a:xfrm>
          <a:prstGeom prst="rect">
            <a:avLst/>
          </a:prstGeom>
        </p:spPr>
      </p:pic>
      <p:sp>
        <p:nvSpPr>
          <p:cNvPr id="11" name="Espace réservé du numéro de diapositive 1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2639F81F-6300-4688-8667-F8B8495F2672}" type="slidenum">
              <a:rPr lang="fr-FR" smtClean="0"/>
              <a:t>1</a:t>
            </a:fld>
            <a:endParaRPr lang="fr-FR"/>
          </a:p>
        </p:txBody>
      </p:sp>
      <p:pic>
        <p:nvPicPr>
          <p:cNvPr id="1026" name="Picture 2" descr="Institut des Géosciences de l’Environnement - UMR 5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52" y="5177754"/>
            <a:ext cx="2076450" cy="154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634539"/>
            <a:ext cx="1444275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293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53200" y="6592267"/>
            <a:ext cx="2133600" cy="365125"/>
          </a:xfrm>
        </p:spPr>
        <p:txBody>
          <a:bodyPr/>
          <a:lstStyle/>
          <a:p>
            <a:fld id="{2639F81F-6300-4688-8667-F8B8495F2672}" type="slidenum">
              <a:rPr lang="fr-FR" smtClean="0"/>
              <a:t>2</a:t>
            </a:fld>
            <a:endParaRPr lang="fr-FR"/>
          </a:p>
        </p:txBody>
      </p:sp>
      <p:sp>
        <p:nvSpPr>
          <p:cNvPr id="18" name="ZoneTexte 17"/>
          <p:cNvSpPr txBox="1"/>
          <p:nvPr/>
        </p:nvSpPr>
        <p:spPr>
          <a:xfrm>
            <a:off x="198020" y="836712"/>
            <a:ext cx="86944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PM ont des effets sur </a:t>
            </a:r>
            <a:r>
              <a:rPr lang="fr-FR" sz="2400" dirty="0" smtClean="0">
                <a:sym typeface="Wingdings" panose="05000000000000000000" pitchFamily="2" charset="2"/>
              </a:rPr>
              <a:t> santé </a:t>
            </a:r>
            <a:r>
              <a:rPr lang="fr-FR" sz="2000" dirty="0" smtClean="0">
                <a:sym typeface="Wingdings" panose="05000000000000000000" pitchFamily="2" charset="2"/>
              </a:rPr>
              <a:t>(</a:t>
            </a:r>
            <a:r>
              <a:rPr lang="fr-FR" sz="2000" dirty="0" smtClean="0"/>
              <a:t>bronchopneumopathie chronique </a:t>
            </a:r>
            <a:r>
              <a:rPr lang="fr-FR" sz="2000" dirty="0"/>
              <a:t>obstructive (COPD</a:t>
            </a:r>
            <a:r>
              <a:rPr lang="fr-FR" sz="2000" dirty="0" smtClean="0"/>
              <a:t>), allergies</a:t>
            </a:r>
            <a:r>
              <a:rPr lang="fr-FR" sz="2000" dirty="0" smtClean="0">
                <a:sym typeface="Wingdings" panose="05000000000000000000" pitchFamily="2" charset="2"/>
              </a:rPr>
              <a:t>, </a:t>
            </a:r>
            <a:r>
              <a:rPr lang="fr-FR" sz="2000" dirty="0">
                <a:sym typeface="Wingdings" panose="05000000000000000000" pitchFamily="2" charset="2"/>
              </a:rPr>
              <a:t>asthme, maladies cardiovasculaires/ </a:t>
            </a:r>
            <a:r>
              <a:rPr lang="fr-FR" sz="2000" dirty="0" err="1">
                <a:sym typeface="Wingdings" panose="05000000000000000000" pitchFamily="2" charset="2"/>
              </a:rPr>
              <a:t>cérébro</a:t>
            </a:r>
            <a:r>
              <a:rPr lang="fr-FR" sz="2000" dirty="0">
                <a:sym typeface="Wingdings" panose="05000000000000000000" pitchFamily="2" charset="2"/>
              </a:rPr>
              <a:t>-vasculaires, </a:t>
            </a:r>
            <a:r>
              <a:rPr lang="fr-FR" sz="2000" dirty="0" smtClean="0">
                <a:sym typeface="Wingdings" panose="05000000000000000000" pitchFamily="2" charset="2"/>
              </a:rPr>
              <a:t>cancers…)</a:t>
            </a:r>
            <a:r>
              <a:rPr lang="fr-FR" sz="2000" dirty="0" smtClean="0"/>
              <a:t> </a:t>
            </a:r>
            <a:endParaRPr lang="fr-FR" dirty="0"/>
          </a:p>
        </p:txBody>
      </p:sp>
      <p:cxnSp>
        <p:nvCxnSpPr>
          <p:cNvPr id="32" name="Connecteur droit avec flèche 31"/>
          <p:cNvCxnSpPr/>
          <p:nvPr/>
        </p:nvCxnSpPr>
        <p:spPr>
          <a:xfrm>
            <a:off x="2733626" y="6001530"/>
            <a:ext cx="79662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4" name="ZoneTexte 33"/>
          <p:cNvSpPr txBox="1"/>
          <p:nvPr/>
        </p:nvSpPr>
        <p:spPr>
          <a:xfrm>
            <a:off x="3549881" y="5770697"/>
            <a:ext cx="19907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Stress oxydant</a:t>
            </a:r>
            <a:endParaRPr lang="fr-FR" sz="2400" dirty="0"/>
          </a:p>
        </p:txBody>
      </p:sp>
      <p:cxnSp>
        <p:nvCxnSpPr>
          <p:cNvPr id="35" name="Connecteur droit avec flèche 34"/>
          <p:cNvCxnSpPr/>
          <p:nvPr/>
        </p:nvCxnSpPr>
        <p:spPr>
          <a:xfrm>
            <a:off x="5540619" y="6001530"/>
            <a:ext cx="79662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6" name="ZoneTexte 35"/>
          <p:cNvSpPr txBox="1"/>
          <p:nvPr/>
        </p:nvSpPr>
        <p:spPr>
          <a:xfrm>
            <a:off x="6452170" y="5694207"/>
            <a:ext cx="24760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Lésions des tissus</a:t>
            </a:r>
          </a:p>
          <a:p>
            <a:r>
              <a:rPr lang="fr-FR" sz="2400" dirty="0" smtClean="0"/>
              <a:t>Maladies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198020" y="5324876"/>
            <a:ext cx="25356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Déséquilibre entre production de ROS et protection  (anti-</a:t>
            </a:r>
            <a:r>
              <a:rPr lang="fr-FR" sz="2400" dirty="0" err="1" smtClean="0"/>
              <a:t>ox</a:t>
            </a:r>
            <a:r>
              <a:rPr lang="fr-FR" sz="2400" dirty="0" smtClean="0"/>
              <a:t>)</a:t>
            </a:r>
            <a:endParaRPr lang="fr-FR" sz="2400" dirty="0"/>
          </a:p>
        </p:txBody>
      </p:sp>
      <p:sp>
        <p:nvSpPr>
          <p:cNvPr id="14" name="ZoneTexte 13"/>
          <p:cNvSpPr txBox="1"/>
          <p:nvPr/>
        </p:nvSpPr>
        <p:spPr>
          <a:xfrm>
            <a:off x="225804" y="2087245"/>
            <a:ext cx="89181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Mécanisme sous jacent : PM portent/induisent ROS </a:t>
            </a:r>
          </a:p>
          <a:p>
            <a:r>
              <a:rPr lang="fr-FR" sz="2000" b="1" dirty="0" smtClean="0"/>
              <a:t>(</a:t>
            </a:r>
            <a:r>
              <a:rPr lang="en-US" sz="2000" dirty="0"/>
              <a:t>O</a:t>
            </a:r>
            <a:r>
              <a:rPr lang="en-US" sz="2000" baseline="-25000" dirty="0"/>
              <a:t>2</a:t>
            </a:r>
            <a:r>
              <a:rPr lang="en-US" sz="2000" b="1" baseline="30000" dirty="0"/>
              <a:t>-.</a:t>
            </a:r>
            <a:r>
              <a:rPr lang="en-US" sz="2000" dirty="0"/>
              <a:t>, OH</a:t>
            </a:r>
            <a:r>
              <a:rPr lang="en-US" sz="2000" baseline="30000" dirty="0"/>
              <a:t> </a:t>
            </a:r>
            <a:r>
              <a:rPr lang="en-US" sz="2000" b="1" baseline="30000" dirty="0"/>
              <a:t>.</a:t>
            </a:r>
            <a:r>
              <a:rPr lang="fr-FR" sz="2000" dirty="0"/>
              <a:t>, </a:t>
            </a:r>
            <a:r>
              <a:rPr lang="en-US" sz="2000" dirty="0"/>
              <a:t>ROO</a:t>
            </a:r>
            <a:r>
              <a:rPr lang="en-US" sz="2000" b="1" baseline="30000" dirty="0"/>
              <a:t>.</a:t>
            </a:r>
            <a:r>
              <a:rPr lang="en-US" sz="2000" b="1" dirty="0"/>
              <a:t> ,</a:t>
            </a:r>
            <a:r>
              <a:rPr lang="en-US" sz="2000" dirty="0"/>
              <a:t>RO</a:t>
            </a:r>
            <a:r>
              <a:rPr lang="en-US" sz="2000" b="1" baseline="30000" dirty="0"/>
              <a:t>. </a:t>
            </a:r>
            <a:r>
              <a:rPr lang="en-US" sz="2000" dirty="0"/>
              <a:t>,H</a:t>
            </a:r>
            <a:r>
              <a:rPr lang="en-US" sz="2000" baseline="-25000" dirty="0"/>
              <a:t>2</a:t>
            </a:r>
            <a:r>
              <a:rPr lang="en-US" sz="2000" dirty="0"/>
              <a:t>O</a:t>
            </a:r>
            <a:r>
              <a:rPr lang="en-US" sz="2000" baseline="-25000" dirty="0"/>
              <a:t>2,</a:t>
            </a:r>
            <a:r>
              <a:rPr lang="en-US" sz="2000" baseline="30000" dirty="0"/>
              <a:t> 1</a:t>
            </a:r>
            <a:r>
              <a:rPr lang="en-US" sz="2000" dirty="0"/>
              <a:t>O</a:t>
            </a:r>
            <a:r>
              <a:rPr lang="en-US" sz="2000" baseline="-25000" dirty="0"/>
              <a:t>2 </a:t>
            </a:r>
            <a:r>
              <a:rPr lang="fr-FR" sz="2000" b="1" dirty="0" smtClean="0"/>
              <a:t>)</a:t>
            </a:r>
            <a:r>
              <a:rPr lang="en-US" sz="2000" baseline="-25000" dirty="0" smtClean="0"/>
              <a:t> </a:t>
            </a:r>
            <a:r>
              <a:rPr lang="en-US" sz="2000" dirty="0" smtClean="0"/>
              <a:t>   </a:t>
            </a:r>
            <a:r>
              <a:rPr lang="fr-FR" sz="2800" b="1" dirty="0" smtClean="0">
                <a:sym typeface="Wingdings" panose="05000000000000000000" pitchFamily="2" charset="2"/>
              </a:rPr>
              <a:t> </a:t>
            </a:r>
            <a:r>
              <a:rPr lang="fr-FR" sz="2800" b="1" dirty="0" smtClean="0"/>
              <a:t>stress oxydatif</a:t>
            </a:r>
            <a:r>
              <a:rPr lang="fr-FR" sz="2800" b="1" dirty="0"/>
              <a:t> </a:t>
            </a:r>
            <a:r>
              <a:rPr lang="fr-FR" sz="2800" b="1" dirty="0" smtClean="0"/>
              <a:t>dans l’organisme</a:t>
            </a:r>
            <a:endParaRPr lang="fr-FR" dirty="0"/>
          </a:p>
        </p:txBody>
      </p:sp>
      <p:grpSp>
        <p:nvGrpSpPr>
          <p:cNvPr id="11" name="Groupe 10"/>
          <p:cNvGrpSpPr/>
          <p:nvPr/>
        </p:nvGrpSpPr>
        <p:grpSpPr>
          <a:xfrm>
            <a:off x="2224414" y="3095920"/>
            <a:ext cx="4147786" cy="2078365"/>
            <a:chOff x="1216303" y="3095920"/>
            <a:chExt cx="4147786" cy="2078365"/>
          </a:xfrm>
        </p:grpSpPr>
        <p:pic>
          <p:nvPicPr>
            <p:cNvPr id="15" name="Picture 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16303" y="3095920"/>
              <a:ext cx="4147786" cy="2078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Ellipse 8"/>
            <p:cNvSpPr/>
            <p:nvPr/>
          </p:nvSpPr>
          <p:spPr>
            <a:xfrm>
              <a:off x="4668391" y="3510533"/>
              <a:ext cx="72008" cy="7200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9" name="Ellipse 18"/>
            <p:cNvSpPr/>
            <p:nvPr/>
          </p:nvSpPr>
          <p:spPr>
            <a:xfrm>
              <a:off x="5057006" y="3342134"/>
              <a:ext cx="72008" cy="72008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cxnSp>
        <p:nvCxnSpPr>
          <p:cNvPr id="21" name="Connecteur droit 20"/>
          <p:cNvCxnSpPr/>
          <p:nvPr/>
        </p:nvCxnSpPr>
        <p:spPr>
          <a:xfrm>
            <a:off x="1035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ZoneTexte 22"/>
          <p:cNvSpPr txBox="1"/>
          <p:nvPr/>
        </p:nvSpPr>
        <p:spPr>
          <a:xfrm>
            <a:off x="179512" y="116632"/>
            <a:ext cx="5688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Contexte</a:t>
            </a:r>
            <a:endParaRPr lang="fr-FR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50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4" grpId="0"/>
      <p:bldP spid="36" grpId="0"/>
      <p:bldP spid="2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9F81F-6300-4688-8667-F8B8495F2672}" type="slidenum">
              <a:rPr lang="fr-FR" smtClean="0"/>
              <a:t>3</a:t>
            </a:fld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94978" y="836712"/>
            <a:ext cx="86409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400" b="1" dirty="0" smtClean="0"/>
              <a:t>Potentiel oxydant (PO) </a:t>
            </a:r>
            <a:r>
              <a:rPr lang="fr-FR" sz="2400" dirty="0" smtClean="0"/>
              <a:t>= </a:t>
            </a:r>
            <a:r>
              <a:rPr lang="fr-FR" sz="2000" dirty="0" smtClean="0">
                <a:solidFill>
                  <a:srgbClr val="C00000"/>
                </a:solidFill>
              </a:rPr>
              <a:t>capacité des PM à oxyder des molécules biologiques dans le système respiratoire et à y créer un stress oxydatif.	</a:t>
            </a:r>
          </a:p>
        </p:txBody>
      </p:sp>
      <p:cxnSp>
        <p:nvCxnSpPr>
          <p:cNvPr id="18" name="Connecteur droit 17"/>
          <p:cNvCxnSpPr/>
          <p:nvPr/>
        </p:nvCxnSpPr>
        <p:spPr>
          <a:xfrm>
            <a:off x="1035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94978" y="142142"/>
            <a:ext cx="864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Le potentiel oxydant, </a:t>
            </a:r>
            <a:r>
              <a:rPr lang="fr-FR" b="1" dirty="0" err="1" smtClean="0">
                <a:solidFill>
                  <a:schemeClr val="accent1">
                    <a:lumMod val="75000"/>
                  </a:schemeClr>
                </a:solidFill>
              </a:rPr>
              <a:t>quesako</a:t>
            </a: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 ? Une métrique  de l’exposition aux particules</a:t>
            </a:r>
            <a:endParaRPr lang="fr-FR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99054" y="2348880"/>
            <a:ext cx="8731224" cy="378565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s-ES" sz="2000" b="1" dirty="0" smtClean="0"/>
              <a:t>Alertes </a:t>
            </a:r>
            <a:r>
              <a:rPr lang="es-ES" sz="2000" b="1" dirty="0" err="1" smtClean="0"/>
              <a:t>sanitaires</a:t>
            </a:r>
            <a:r>
              <a:rPr lang="es-ES" sz="2000" b="1" dirty="0" smtClean="0"/>
              <a:t> </a:t>
            </a:r>
            <a:r>
              <a:rPr lang="es-ES" sz="2000" b="1" dirty="0" err="1" smtClean="0"/>
              <a:t>aujourd’hui</a:t>
            </a:r>
            <a:r>
              <a:rPr lang="es-ES" sz="2000" b="1" dirty="0" smtClean="0"/>
              <a:t>, </a:t>
            </a:r>
            <a:r>
              <a:rPr lang="es-ES" sz="2000" dirty="0" err="1" smtClean="0"/>
              <a:t>basées</a:t>
            </a:r>
            <a:r>
              <a:rPr lang="es-ES" sz="2000" dirty="0" smtClean="0"/>
              <a:t> sur les </a:t>
            </a:r>
            <a:r>
              <a:rPr lang="es-ES" sz="2000" dirty="0" err="1" smtClean="0"/>
              <a:t>concentrations</a:t>
            </a:r>
            <a:r>
              <a:rPr lang="es-ES" sz="2000" dirty="0" smtClean="0"/>
              <a:t> des PM </a:t>
            </a:r>
            <a:endParaRPr lang="es-ES" sz="2000" dirty="0"/>
          </a:p>
          <a:p>
            <a:endParaRPr lang="es-ES" sz="20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sz="20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Régulation</a:t>
            </a:r>
            <a:r>
              <a:rPr lang="es-E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non-idéale car </a:t>
            </a:r>
            <a:r>
              <a:rPr lang="es-ES" sz="2000" dirty="0" smtClean="0"/>
              <a:t>de </a:t>
            </a:r>
            <a:r>
              <a:rPr lang="es-ES" sz="2000" dirty="0" err="1" smtClean="0"/>
              <a:t>nombreux</a:t>
            </a:r>
            <a:r>
              <a:rPr lang="es-ES" sz="2000" dirty="0" smtClean="0"/>
              <a:t> </a:t>
            </a:r>
            <a:r>
              <a:rPr lang="es-ES" sz="2000" dirty="0" err="1" smtClean="0"/>
              <a:t>composants</a:t>
            </a:r>
            <a:r>
              <a:rPr lang="es-ES" sz="2000" dirty="0" smtClean="0"/>
              <a:t> </a:t>
            </a:r>
            <a:r>
              <a:rPr lang="es-ES" sz="2000" dirty="0" err="1" smtClean="0"/>
              <a:t>qui</a:t>
            </a:r>
            <a:r>
              <a:rPr lang="es-ES" sz="2000" dirty="0" smtClean="0"/>
              <a:t> </a:t>
            </a:r>
            <a:r>
              <a:rPr lang="es-ES" sz="2000" dirty="0" err="1" smtClean="0"/>
              <a:t>contribuent</a:t>
            </a:r>
            <a:r>
              <a:rPr lang="es-ES" sz="2000" dirty="0" smtClean="0"/>
              <a:t> à la </a:t>
            </a:r>
            <a:r>
              <a:rPr lang="es-ES" sz="2000" dirty="0" err="1" smtClean="0"/>
              <a:t>masse</a:t>
            </a:r>
            <a:r>
              <a:rPr lang="es-ES" sz="2000" dirty="0" smtClean="0"/>
              <a:t> </a:t>
            </a:r>
            <a:r>
              <a:rPr lang="es-ES" sz="2000" dirty="0" err="1" smtClean="0"/>
              <a:t>n’ont</a:t>
            </a:r>
            <a:r>
              <a:rPr lang="es-ES" sz="2000" dirty="0" smtClean="0"/>
              <a:t> </a:t>
            </a:r>
            <a:r>
              <a:rPr lang="es-ES" sz="2000" dirty="0" err="1" smtClean="0"/>
              <a:t>pas</a:t>
            </a:r>
            <a:r>
              <a:rPr lang="es-ES" sz="2000" dirty="0" smtClean="0"/>
              <a:t> de </a:t>
            </a:r>
            <a:r>
              <a:rPr lang="es-ES" sz="2000" dirty="0" err="1" smtClean="0"/>
              <a:t>toxicité</a:t>
            </a:r>
            <a:r>
              <a:rPr lang="es-ES" sz="2000" dirty="0" smtClean="0"/>
              <a:t> </a:t>
            </a:r>
            <a:r>
              <a:rPr lang="es-ES" sz="2000" dirty="0" err="1" smtClean="0"/>
              <a:t>avérée</a:t>
            </a:r>
            <a:r>
              <a:rPr lang="es-ES" sz="2000" dirty="0" smtClean="0"/>
              <a:t> (</a:t>
            </a:r>
            <a:r>
              <a:rPr lang="es-ES" sz="2000" dirty="0" err="1" smtClean="0"/>
              <a:t>ions</a:t>
            </a:r>
            <a:r>
              <a:rPr lang="es-ES" sz="2000" dirty="0" smtClean="0"/>
              <a:t>…) </a:t>
            </a:r>
            <a:r>
              <a:rPr lang="es-ES" sz="2000" dirty="0" err="1" smtClean="0"/>
              <a:t>alors</a:t>
            </a:r>
            <a:r>
              <a:rPr lang="es-ES" sz="2000" dirty="0" smtClean="0"/>
              <a:t> que des </a:t>
            </a:r>
            <a:r>
              <a:rPr lang="es-ES" sz="2000" dirty="0" err="1" smtClean="0"/>
              <a:t>élements</a:t>
            </a:r>
            <a:r>
              <a:rPr lang="es-ES" sz="2000" dirty="0" smtClean="0"/>
              <a:t> traces </a:t>
            </a:r>
            <a:r>
              <a:rPr lang="es-ES" sz="2000" dirty="0" err="1" smtClean="0"/>
              <a:t>sont</a:t>
            </a:r>
            <a:r>
              <a:rPr lang="es-ES" sz="2000" dirty="0" smtClean="0"/>
              <a:t> </a:t>
            </a:r>
            <a:r>
              <a:rPr lang="es-ES" sz="2000" dirty="0" err="1" smtClean="0"/>
              <a:t>nocifs</a:t>
            </a:r>
            <a:r>
              <a:rPr lang="es-ES" sz="2000" dirty="0" smtClean="0"/>
              <a:t>(</a:t>
            </a:r>
            <a:r>
              <a:rPr lang="es-ES" sz="2000" dirty="0" err="1" smtClean="0"/>
              <a:t>métaux</a:t>
            </a:r>
            <a:r>
              <a:rPr lang="es-ES" sz="2000" dirty="0" smtClean="0"/>
              <a:t>, </a:t>
            </a:r>
            <a:r>
              <a:rPr lang="es-ES" sz="2000" dirty="0" err="1" smtClean="0"/>
              <a:t>quinones</a:t>
            </a:r>
            <a:r>
              <a:rPr lang="es-ES" sz="2000" dirty="0" smtClean="0"/>
              <a:t>..)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s-ES" sz="2000" dirty="0" smtClean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ES" sz="2000" dirty="0" smtClean="0"/>
              <a:t>Le PO </a:t>
            </a:r>
            <a:r>
              <a:rPr lang="es-ES" sz="2000" dirty="0" err="1" smtClean="0"/>
              <a:t>est</a:t>
            </a:r>
            <a:r>
              <a:rPr lang="es-ES" sz="2000" dirty="0" smtClean="0"/>
              <a:t> </a:t>
            </a:r>
            <a:r>
              <a:rPr lang="es-ES" sz="2000" dirty="0" err="1" smtClean="0"/>
              <a:t>développé</a:t>
            </a:r>
            <a:r>
              <a:rPr lang="es-ES" sz="2000" dirty="0" smtClean="0"/>
              <a:t>  </a:t>
            </a:r>
            <a:r>
              <a:rPr lang="es-ES" sz="2000" dirty="0" err="1" smtClean="0"/>
              <a:t>comme</a:t>
            </a:r>
            <a:r>
              <a:rPr lang="es-ES" sz="2000" dirty="0" smtClean="0"/>
              <a:t> une </a:t>
            </a:r>
            <a:r>
              <a:rPr lang="es-ES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mesure </a:t>
            </a:r>
            <a:r>
              <a:rPr lang="es-ES" sz="2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d’exposition</a:t>
            </a:r>
            <a:r>
              <a:rPr lang="es-ES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s-ES" sz="2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aux</a:t>
            </a:r>
            <a:r>
              <a:rPr lang="es-ES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PM </a:t>
            </a:r>
            <a:r>
              <a:rPr lang="es-ES" sz="2000" dirty="0" err="1" smtClean="0"/>
              <a:t>qui</a:t>
            </a:r>
            <a:r>
              <a:rPr lang="es-ES" sz="2000" dirty="0" smtClean="0"/>
              <a:t> </a:t>
            </a:r>
            <a:r>
              <a:rPr lang="es-ES" sz="2000" dirty="0" err="1" smtClean="0"/>
              <a:t>présente</a:t>
            </a:r>
            <a:r>
              <a:rPr lang="es-ES" sz="2000" dirty="0" smtClean="0"/>
              <a:t> une </a:t>
            </a:r>
            <a:r>
              <a:rPr lang="es-ES" sz="2000" dirty="0" err="1" smtClean="0"/>
              <a:t>meilleure</a:t>
            </a:r>
            <a:r>
              <a:rPr lang="es-ES" sz="2000" dirty="0" smtClean="0"/>
              <a:t> </a:t>
            </a:r>
            <a:r>
              <a:rPr lang="es-ES" sz="2000" dirty="0" err="1" smtClean="0"/>
              <a:t>représentativité</a:t>
            </a:r>
            <a:r>
              <a:rPr lang="es-ES" sz="2000" dirty="0" smtClean="0"/>
              <a:t> des </a:t>
            </a:r>
            <a:r>
              <a:rPr lang="es-ES" sz="2000" dirty="0" err="1" smtClean="0"/>
              <a:t>effets</a:t>
            </a:r>
            <a:r>
              <a:rPr lang="es-ES" sz="2000" dirty="0" smtClean="0"/>
              <a:t> </a:t>
            </a:r>
            <a:r>
              <a:rPr lang="es-ES" sz="2000" dirty="0" err="1" smtClean="0"/>
              <a:t>biologiques</a:t>
            </a:r>
            <a:r>
              <a:rPr lang="es-ES" sz="2000" dirty="0" smtClean="0"/>
              <a:t>.</a:t>
            </a:r>
          </a:p>
          <a:p>
            <a:endParaRPr lang="fr-FR" sz="20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fr-FR" sz="2000" dirty="0"/>
              <a:t> </a:t>
            </a:r>
            <a:r>
              <a:rPr lang="fr-FR" sz="2000" dirty="0" smtClean="0"/>
              <a:t>Il existe plusieurs méthodologies de mesure du PO qui ont toutes leur </a:t>
            </a:r>
            <a:r>
              <a:rPr lang="fr-FR" sz="2000" dirty="0" err="1" smtClean="0"/>
              <a:t>spécifité</a:t>
            </a:r>
            <a:r>
              <a:rPr lang="fr-FR" sz="2000" dirty="0" smtClean="0"/>
              <a:t>, pas de consensus encore aujourd’hui.  </a:t>
            </a:r>
            <a:r>
              <a:rPr lang="fr-FR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EPPI  =&gt; </a:t>
            </a:r>
            <a:r>
              <a:rPr lang="fr-FR" sz="20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interêt</a:t>
            </a:r>
            <a:r>
              <a:rPr lang="fr-FR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de combiner  3 tests complémentaires PO AA, PO DTT, PO DCFH</a:t>
            </a:r>
          </a:p>
        </p:txBody>
      </p:sp>
    </p:spTree>
    <p:extLst>
      <p:ext uri="{BB962C8B-B14F-4D97-AF65-F5344CB8AC3E}">
        <p14:creationId xmlns:p14="http://schemas.microsoft.com/office/powerpoint/2010/main" val="121115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67500" y="733540"/>
            <a:ext cx="88204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OP </a:t>
            </a:r>
            <a:r>
              <a:rPr lang="fr-FR" b="1" dirty="0" err="1">
                <a:solidFill>
                  <a:srgbClr val="FF0000"/>
                </a:solidFill>
              </a:rPr>
              <a:t>A</a:t>
            </a:r>
            <a:r>
              <a:rPr lang="fr-FR" b="1" dirty="0" err="1" smtClean="0">
                <a:solidFill>
                  <a:srgbClr val="FF0000"/>
                </a:solidFill>
              </a:rPr>
              <a:t>ssay</a:t>
            </a:r>
            <a:r>
              <a:rPr lang="fr-FR" b="1" dirty="0" smtClean="0">
                <a:solidFill>
                  <a:srgbClr val="FF0000"/>
                </a:solidFill>
              </a:rPr>
              <a:t>:  Quantifier la formation des ROS </a:t>
            </a:r>
            <a:r>
              <a:rPr lang="fr-FR" b="1" dirty="0" smtClean="0"/>
              <a:t>lorsque les PM rentrent en contact avec des </a:t>
            </a:r>
            <a:r>
              <a:rPr lang="fr-FR" b="1" dirty="0" err="1" smtClean="0"/>
              <a:t>anti-oxydants</a:t>
            </a:r>
            <a:r>
              <a:rPr lang="fr-FR" b="1" dirty="0" smtClean="0"/>
              <a:t> pulmonaires</a:t>
            </a:r>
            <a:r>
              <a:rPr lang="fr-FR" b="1" dirty="0"/>
              <a:t> </a:t>
            </a:r>
            <a:r>
              <a:rPr lang="fr-FR" b="1" dirty="0" smtClean="0"/>
              <a:t>(ou substituts).</a:t>
            </a:r>
            <a:endParaRPr lang="fr-FR" b="1" dirty="0"/>
          </a:p>
        </p:txBody>
      </p:sp>
      <p:cxnSp>
        <p:nvCxnSpPr>
          <p:cNvPr id="26" name="Connecteur droit 25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oneTexte 26"/>
          <p:cNvSpPr txBox="1"/>
          <p:nvPr/>
        </p:nvSpPr>
        <p:spPr>
          <a:xfrm>
            <a:off x="184916" y="116632"/>
            <a:ext cx="5493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PO: comment on le mesure ?</a:t>
            </a:r>
            <a:endParaRPr lang="fr-FR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8" name="Picture 1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00"/>
          <a:stretch/>
        </p:blipFill>
        <p:spPr bwMode="auto">
          <a:xfrm>
            <a:off x="-20538" y="3465004"/>
            <a:ext cx="2000250" cy="2317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8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94" r="26769" b="15184"/>
          <a:stretch/>
        </p:blipFill>
        <p:spPr bwMode="auto">
          <a:xfrm>
            <a:off x="374629" y="1903814"/>
            <a:ext cx="1394202" cy="1102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" name="ZoneTexte 30"/>
          <p:cNvSpPr txBox="1"/>
          <p:nvPr/>
        </p:nvSpPr>
        <p:spPr>
          <a:xfrm>
            <a:off x="827584" y="3059668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+</a:t>
            </a:r>
            <a:endParaRPr lang="fr-FR" dirty="0"/>
          </a:p>
        </p:txBody>
      </p:sp>
      <p:sp>
        <p:nvSpPr>
          <p:cNvPr id="32" name="Flèche droite 31"/>
          <p:cNvSpPr/>
          <p:nvPr/>
        </p:nvSpPr>
        <p:spPr>
          <a:xfrm>
            <a:off x="1691680" y="3248980"/>
            <a:ext cx="5040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667000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ZoneTexte 33"/>
          <p:cNvSpPr txBox="1"/>
          <p:nvPr/>
        </p:nvSpPr>
        <p:spPr>
          <a:xfrm>
            <a:off x="2411760" y="300624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 H</a:t>
            </a:r>
            <a:endParaRPr lang="fr-FR" dirty="0"/>
          </a:p>
        </p:txBody>
      </p:sp>
      <p:pic>
        <p:nvPicPr>
          <p:cNvPr id="35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16" y="4275001"/>
            <a:ext cx="1267120" cy="1011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Flèche droite 35"/>
          <p:cNvSpPr/>
          <p:nvPr/>
        </p:nvSpPr>
        <p:spPr>
          <a:xfrm>
            <a:off x="3635896" y="3343950"/>
            <a:ext cx="648072" cy="4134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ZoneTexte 37"/>
          <p:cNvSpPr txBox="1"/>
          <p:nvPr/>
        </p:nvSpPr>
        <p:spPr>
          <a:xfrm>
            <a:off x="6804248" y="1824221"/>
            <a:ext cx="20585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/>
              <a:t>Quantification de la vitesse de consommation des anti-</a:t>
            </a:r>
            <a:r>
              <a:rPr lang="fr-FR" sz="1600" dirty="0" err="1" smtClean="0"/>
              <a:t>ox</a:t>
            </a:r>
            <a:endParaRPr lang="fr-FR" sz="1600" dirty="0"/>
          </a:p>
        </p:txBody>
      </p:sp>
      <p:pic>
        <p:nvPicPr>
          <p:cNvPr id="39" name="Picture 6" descr="http://www.gazettelabo.fr/mailing/elettre0312/tecan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059668"/>
            <a:ext cx="2088232" cy="125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" name="Flèche droite 42"/>
          <p:cNvSpPr/>
          <p:nvPr/>
        </p:nvSpPr>
        <p:spPr>
          <a:xfrm rot="5400000">
            <a:off x="7566544" y="4543170"/>
            <a:ext cx="563639" cy="4134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4" name="Picture 2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19" t="4102" r="18404" b="15724"/>
          <a:stretch/>
        </p:blipFill>
        <p:spPr bwMode="auto">
          <a:xfrm>
            <a:off x="8220460" y="4372178"/>
            <a:ext cx="923540" cy="121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2" descr="http://www.djamiatic.net/immuno/images/culture-cellulair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041700"/>
            <a:ext cx="1673356" cy="110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220813" y="5589240"/>
            <a:ext cx="24428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err="1" smtClean="0"/>
              <a:t>Extraction</a:t>
            </a:r>
            <a:r>
              <a:rPr lang="es-ES" sz="1600" dirty="0" smtClean="0"/>
              <a:t> PM </a:t>
            </a:r>
            <a:r>
              <a:rPr lang="es-ES" sz="1600" dirty="0" err="1" smtClean="0"/>
              <a:t>dans</a:t>
            </a:r>
            <a:r>
              <a:rPr lang="es-ES" sz="1600" dirty="0" smtClean="0"/>
              <a:t> </a:t>
            </a:r>
          </a:p>
          <a:p>
            <a:r>
              <a:rPr lang="es-ES" sz="1600" dirty="0" err="1" smtClean="0"/>
              <a:t>Fluide</a:t>
            </a:r>
            <a:r>
              <a:rPr lang="es-ES" sz="1600" dirty="0" smtClean="0"/>
              <a:t> </a:t>
            </a:r>
            <a:r>
              <a:rPr lang="es-ES" sz="1600" dirty="0" err="1" smtClean="0"/>
              <a:t>pulmonaire</a:t>
            </a:r>
            <a:endParaRPr lang="es-ES" sz="1600" dirty="0" smtClean="0"/>
          </a:p>
          <a:p>
            <a:r>
              <a:rPr lang="es-ES" sz="1600" dirty="0" err="1" smtClean="0"/>
              <a:t>Artificiel</a:t>
            </a:r>
            <a:r>
              <a:rPr lang="es-ES" sz="1600" dirty="0" smtClean="0"/>
              <a:t> </a:t>
            </a:r>
            <a:r>
              <a:rPr lang="es-ES" sz="1600" dirty="0" err="1" smtClean="0"/>
              <a:t>pendant</a:t>
            </a:r>
            <a:r>
              <a:rPr lang="es-ES" sz="1600" dirty="0" smtClean="0"/>
              <a:t> 2h</a:t>
            </a:r>
            <a:endParaRPr lang="es-ES" sz="1600" dirty="0"/>
          </a:p>
        </p:txBody>
      </p:sp>
      <p:sp>
        <p:nvSpPr>
          <p:cNvPr id="5" name="ZoneTexte 4"/>
          <p:cNvSpPr txBox="1"/>
          <p:nvPr/>
        </p:nvSpPr>
        <p:spPr>
          <a:xfrm>
            <a:off x="4211960" y="4146117"/>
            <a:ext cx="18722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dirty="0" smtClean="0"/>
              <a:t>Mise en </a:t>
            </a:r>
            <a:r>
              <a:rPr lang="es-ES" sz="1600" dirty="0" err="1" smtClean="0"/>
              <a:t>contact</a:t>
            </a:r>
            <a:endParaRPr lang="es-ES" sz="1600" dirty="0" smtClean="0"/>
          </a:p>
          <a:p>
            <a:r>
              <a:rPr lang="es-ES" sz="1600" dirty="0" err="1" smtClean="0"/>
              <a:t>Extrait</a:t>
            </a:r>
            <a:r>
              <a:rPr lang="es-ES" sz="1600" dirty="0" smtClean="0"/>
              <a:t> PM + Anti-</a:t>
            </a:r>
            <a:r>
              <a:rPr lang="es-ES" sz="1600" dirty="0" err="1" smtClean="0"/>
              <a:t>oxydants</a:t>
            </a:r>
            <a:r>
              <a:rPr lang="es-ES" sz="1600" dirty="0" smtClean="0"/>
              <a:t> </a:t>
            </a:r>
            <a:r>
              <a:rPr lang="es-ES" sz="1600" dirty="0" err="1" smtClean="0"/>
              <a:t>pulmonaires</a:t>
            </a:r>
            <a:endParaRPr lang="es-ES" sz="1600" dirty="0" smtClean="0"/>
          </a:p>
        </p:txBody>
      </p:sp>
      <p:sp>
        <p:nvSpPr>
          <p:cNvPr id="6" name="ZoneTexte 5"/>
          <p:cNvSpPr txBox="1"/>
          <p:nvPr/>
        </p:nvSpPr>
        <p:spPr>
          <a:xfrm>
            <a:off x="6300192" y="5651956"/>
            <a:ext cx="2843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/>
              <a:t>OP / µg </a:t>
            </a:r>
            <a:r>
              <a:rPr lang="es-ES" sz="1600" dirty="0" err="1" smtClean="0"/>
              <a:t>relatif</a:t>
            </a:r>
            <a:r>
              <a:rPr lang="es-ES" sz="1600" dirty="0" smtClean="0"/>
              <a:t> à la capacité </a:t>
            </a:r>
            <a:r>
              <a:rPr lang="es-ES" sz="1600" dirty="0" err="1" smtClean="0"/>
              <a:t>oxydante</a:t>
            </a:r>
            <a:r>
              <a:rPr lang="es-ES" sz="1600" dirty="0" smtClean="0"/>
              <a:t> des </a:t>
            </a:r>
            <a:r>
              <a:rPr lang="es-ES" sz="1600" dirty="0" err="1" smtClean="0"/>
              <a:t>particules</a:t>
            </a:r>
            <a:r>
              <a:rPr lang="es-ES" sz="1600" dirty="0" smtClean="0"/>
              <a:t> </a:t>
            </a:r>
            <a:r>
              <a:rPr lang="es-ES" sz="1600" dirty="0" err="1" smtClean="0"/>
              <a:t>extraites</a:t>
            </a:r>
            <a:endParaRPr lang="es-ES" sz="1600" dirty="0" smtClean="0"/>
          </a:p>
          <a:p>
            <a:r>
              <a:rPr lang="es-ES" sz="1600" b="1" dirty="0" smtClean="0"/>
              <a:t>OP/ m3 </a:t>
            </a:r>
            <a:r>
              <a:rPr lang="es-ES" sz="1600" dirty="0" err="1" smtClean="0"/>
              <a:t>relatif</a:t>
            </a:r>
            <a:r>
              <a:rPr lang="es-ES" sz="1600" dirty="0" smtClean="0"/>
              <a:t> à </a:t>
            </a:r>
            <a:r>
              <a:rPr lang="es-ES" sz="1600" dirty="0" err="1" smtClean="0"/>
              <a:t>l’exposition</a:t>
            </a:r>
            <a:r>
              <a:rPr lang="es-ES" sz="1600" dirty="0" smtClean="0"/>
              <a:t> </a:t>
            </a:r>
            <a:endParaRPr lang="es-ES" sz="1600" dirty="0"/>
          </a:p>
        </p:txBody>
      </p:sp>
      <p:sp>
        <p:nvSpPr>
          <p:cNvPr id="50" name="Flèche droite 49"/>
          <p:cNvSpPr/>
          <p:nvPr/>
        </p:nvSpPr>
        <p:spPr>
          <a:xfrm>
            <a:off x="6181934" y="3351565"/>
            <a:ext cx="414876" cy="4134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917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 animBg="1"/>
      <p:bldP spid="34" grpId="0"/>
      <p:bldP spid="36" grpId="0" animBg="1"/>
      <p:bldP spid="38" grpId="0"/>
      <p:bldP spid="43" grpId="0" animBg="1"/>
      <p:bldP spid="4" grpId="0"/>
      <p:bldP spid="5" grpId="0"/>
      <p:bldP spid="6" grpId="0"/>
      <p:bldP spid="5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-60911" y="490296"/>
            <a:ext cx="8809375" cy="1046545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342000" indent="-342000" defTabSz="457200">
              <a:lnSpc>
                <a:spcPct val="90000"/>
              </a:lnSpc>
              <a:spcBef>
                <a:spcPts val="1000"/>
              </a:spcBef>
              <a:buClr>
                <a:schemeClr val="accent5"/>
              </a:buClr>
              <a:buSzPct val="100000"/>
              <a:buFont typeface="Wingdings" panose="05000000000000000000" pitchFamily="2" charset="2"/>
              <a:buChar char="Ø"/>
            </a:lvl1pPr>
            <a:lvl2pPr marL="742950" lvl="1" indent="-285750" defTabSz="457200">
              <a:spcBef>
                <a:spcPts val="1000"/>
              </a:spcBef>
              <a:buClr>
                <a:schemeClr val="accent1"/>
              </a:buClr>
              <a:buSzPct val="80000"/>
              <a:buFont typeface="Wingdings 3" charset="2"/>
              <a:buChar char=""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/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/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000"/>
            </a:lvl9pPr>
          </a:lstStyle>
          <a:p>
            <a:pPr lvl="1"/>
            <a:r>
              <a:rPr lang="fr-FR" dirty="0" smtClean="0"/>
              <a:t>Chaque </a:t>
            </a:r>
            <a:r>
              <a:rPr lang="fr-FR" dirty="0"/>
              <a:t>type de particule a une capacité oxydante qui lui est propre= </a:t>
            </a:r>
            <a:r>
              <a:rPr lang="fr-FR" b="1" dirty="0"/>
              <a:t>classement des </a:t>
            </a:r>
            <a:r>
              <a:rPr lang="fr-FR" b="1" dirty="0" smtClean="0"/>
              <a:t>aérosols</a:t>
            </a:r>
          </a:p>
          <a:p>
            <a:pPr lvl="1"/>
            <a:r>
              <a:rPr lang="fr-FR" dirty="0" smtClean="0"/>
              <a:t>PO intègre plusieurs propriétés des PM </a:t>
            </a:r>
            <a:endParaRPr lang="fr-FR" dirty="0"/>
          </a:p>
          <a:p>
            <a:pPr marL="457200" lvl="1" indent="0">
              <a:buNone/>
            </a:pPr>
            <a:endParaRPr lang="fr-FR" dirty="0"/>
          </a:p>
          <a:p>
            <a:pPr lvl="1"/>
            <a:endParaRPr lang="fr-FR" dirty="0" smtClean="0"/>
          </a:p>
          <a:p>
            <a:pPr marL="457200" lvl="1" indent="0">
              <a:buNone/>
            </a:pPr>
            <a:endParaRPr lang="fr-FR" dirty="0"/>
          </a:p>
        </p:txBody>
      </p:sp>
      <p:graphicFrame>
        <p:nvGraphicFramePr>
          <p:cNvPr id="6" name="Espace réservé du contenu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6233743"/>
              </p:ext>
            </p:extLst>
          </p:nvPr>
        </p:nvGraphicFramePr>
        <p:xfrm>
          <a:off x="-396552" y="2559270"/>
          <a:ext cx="4811786" cy="27419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18" descr="P103066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213" y="5075501"/>
            <a:ext cx="1144390" cy="858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07" y="5107968"/>
            <a:ext cx="1086382" cy="86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882" y="5093757"/>
            <a:ext cx="1143759" cy="858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2039885" y="5949799"/>
            <a:ext cx="193346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50" dirty="0" smtClean="0"/>
              <a:t>Uzu et al., in </a:t>
            </a:r>
            <a:r>
              <a:rPr lang="fr-FR" sz="1050" dirty="0" err="1" smtClean="0"/>
              <a:t>prep</a:t>
            </a:r>
            <a:endParaRPr lang="fr-FR" sz="1050" dirty="0"/>
          </a:p>
        </p:txBody>
      </p:sp>
      <p:grpSp>
        <p:nvGrpSpPr>
          <p:cNvPr id="24" name="Groupe 23"/>
          <p:cNvGrpSpPr/>
          <p:nvPr/>
        </p:nvGrpSpPr>
        <p:grpSpPr>
          <a:xfrm>
            <a:off x="3863018" y="1212776"/>
            <a:ext cx="2727264" cy="1280120"/>
            <a:chOff x="515540" y="4037343"/>
            <a:chExt cx="3011685" cy="1263865"/>
          </a:xfrm>
        </p:grpSpPr>
        <p:sp>
          <p:nvSpPr>
            <p:cNvPr id="25" name="Rectangle 24"/>
            <p:cNvSpPr/>
            <p:nvPr/>
          </p:nvSpPr>
          <p:spPr>
            <a:xfrm>
              <a:off x="515540" y="4037343"/>
              <a:ext cx="2977540" cy="1263865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6" name="ZoneTexte 25"/>
            <p:cNvSpPr txBox="1"/>
            <p:nvPr/>
          </p:nvSpPr>
          <p:spPr>
            <a:xfrm>
              <a:off x="702068" y="4299943"/>
              <a:ext cx="66358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/>
                <a:t>Taille</a:t>
              </a:r>
            </a:p>
          </p:txBody>
        </p:sp>
        <p:sp>
          <p:nvSpPr>
            <p:cNvPr id="27" name="ZoneTexte 26"/>
            <p:cNvSpPr txBox="1"/>
            <p:nvPr/>
          </p:nvSpPr>
          <p:spPr>
            <a:xfrm>
              <a:off x="1454222" y="4164731"/>
              <a:ext cx="2073003" cy="8002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800" b="1" dirty="0" smtClean="0"/>
                <a:t>Composition</a:t>
              </a:r>
            </a:p>
            <a:p>
              <a:endParaRPr lang="fr-FR" dirty="0" smtClean="0"/>
            </a:p>
          </p:txBody>
        </p:sp>
        <p:sp>
          <p:nvSpPr>
            <p:cNvPr id="28" name="ZoneTexte 27"/>
            <p:cNvSpPr txBox="1"/>
            <p:nvPr/>
          </p:nvSpPr>
          <p:spPr>
            <a:xfrm>
              <a:off x="1242625" y="4780283"/>
              <a:ext cx="18953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/>
                <a:t>Surface spécifique</a:t>
              </a:r>
            </a:p>
          </p:txBody>
        </p:sp>
        <p:sp>
          <p:nvSpPr>
            <p:cNvPr id="29" name="ZoneTexte 28"/>
            <p:cNvSpPr txBox="1"/>
            <p:nvPr/>
          </p:nvSpPr>
          <p:spPr>
            <a:xfrm>
              <a:off x="515540" y="4407495"/>
              <a:ext cx="186528" cy="4833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fr-FR" sz="2800" b="1" dirty="0" smtClean="0"/>
            </a:p>
          </p:txBody>
        </p:sp>
      </p:grpSp>
      <p:sp>
        <p:nvSpPr>
          <p:cNvPr id="30" name="ZoneTexte 29"/>
          <p:cNvSpPr txBox="1"/>
          <p:nvPr/>
        </p:nvSpPr>
        <p:spPr>
          <a:xfrm>
            <a:off x="5158389" y="2298897"/>
            <a:ext cx="15435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i="1" dirty="0" smtClean="0"/>
              <a:t>Kelly and Fussell,2012</a:t>
            </a:r>
            <a:endParaRPr lang="fr-FR" dirty="0"/>
          </a:p>
        </p:txBody>
      </p:sp>
      <p:sp>
        <p:nvSpPr>
          <p:cNvPr id="31" name="Flèche courbée vers la droite 30"/>
          <p:cNvSpPr/>
          <p:nvPr/>
        </p:nvSpPr>
        <p:spPr>
          <a:xfrm>
            <a:off x="3214945" y="1248809"/>
            <a:ext cx="466519" cy="1212691"/>
          </a:xfrm>
          <a:prstGeom prst="curved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3297" y="2943016"/>
            <a:ext cx="4643199" cy="3044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ZoneTexte 22"/>
          <p:cNvSpPr txBox="1"/>
          <p:nvPr/>
        </p:nvSpPr>
        <p:spPr>
          <a:xfrm>
            <a:off x="1222602" y="2546317"/>
            <a:ext cx="19103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Effet TAILLE</a:t>
            </a:r>
            <a:endParaRPr lang="fr-FR" dirty="0"/>
          </a:p>
        </p:txBody>
      </p:sp>
      <p:sp>
        <p:nvSpPr>
          <p:cNvPr id="68" name="ZoneTexte 67"/>
          <p:cNvSpPr txBox="1"/>
          <p:nvPr/>
        </p:nvSpPr>
        <p:spPr>
          <a:xfrm>
            <a:off x="5746794" y="2643847"/>
            <a:ext cx="24256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Effet COMPOSITION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7164288" y="6002124"/>
            <a:ext cx="1861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Calas et al., 2017 , </a:t>
            </a:r>
          </a:p>
          <a:p>
            <a:r>
              <a:rPr lang="fr-FR" sz="1400" dirty="0" err="1" smtClean="0"/>
              <a:t>Nat.Scient.Rep</a:t>
            </a:r>
            <a:endParaRPr lang="fr-FR" sz="1400" dirty="0"/>
          </a:p>
        </p:txBody>
      </p:sp>
      <p:sp>
        <p:nvSpPr>
          <p:cNvPr id="32" name="Rectangle 31"/>
          <p:cNvSpPr/>
          <p:nvPr/>
        </p:nvSpPr>
        <p:spPr>
          <a:xfrm>
            <a:off x="12203" y="10210"/>
            <a:ext cx="85202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Nouveaux traceurs chimiques de l’impact </a:t>
            </a:r>
            <a:r>
              <a:rPr lang="fr-FR" dirty="0" smtClean="0">
                <a:solidFill>
                  <a:schemeClr val="bg1"/>
                </a:solidFill>
              </a:rPr>
              <a:t>sanitaire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21629" y="3013179"/>
            <a:ext cx="34365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/>
              <a:t>Ville minière Bolivie</a:t>
            </a:r>
            <a:endParaRPr lang="fr-FR" sz="1100" dirty="0"/>
          </a:p>
        </p:txBody>
      </p:sp>
      <p:cxnSp>
        <p:nvCxnSpPr>
          <p:cNvPr id="22" name="Connecteur droit 21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ZoneTexte 32"/>
          <p:cNvSpPr txBox="1"/>
          <p:nvPr/>
        </p:nvSpPr>
        <p:spPr>
          <a:xfrm>
            <a:off x="184916" y="116632"/>
            <a:ext cx="5493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Lien PO et chimie atmosphérique</a:t>
            </a:r>
            <a:endParaRPr lang="fr-FR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231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Graphic spid="6" grpId="0">
        <p:bldAsOne/>
      </p:bldGraphic>
      <p:bldP spid="10" grpId="0"/>
      <p:bldP spid="30" grpId="0"/>
      <p:bldP spid="31" grpId="0" animBg="1"/>
      <p:bldP spid="23" grpId="0"/>
      <p:bldP spid="68" grpId="0"/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ous-titre 5"/>
          <p:cNvSpPr txBox="1">
            <a:spLocks/>
          </p:cNvSpPr>
          <p:nvPr/>
        </p:nvSpPr>
        <p:spPr>
          <a:xfrm>
            <a:off x="539552" y="5085184"/>
            <a:ext cx="8208911" cy="108012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Figure haut : 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an de 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mesures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du PO (test DTT) à Chamonix, avec 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une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reconstruction des contributions des sources de PM au PO (les contributions des sources 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sont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obtenues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 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prétraitement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par 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méthodologie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PMF 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avancée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(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données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chimiques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; 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programme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Primequal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DECOMBIO (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Chevrier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2017) ; 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données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PO : 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programmes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ANSES Exposure 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cours</a:t>
            </a:r>
            <a:r>
              <a:rPr lang="en-US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 </a:t>
            </a:r>
          </a:p>
          <a:p>
            <a:pPr marL="0" indent="0">
              <a:buNone/>
            </a:pPr>
            <a:r>
              <a:rPr lang="fr-F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 au centre en bas : PO intrinsèque des différentes sources. </a:t>
            </a:r>
          </a:p>
          <a:p>
            <a:pPr marL="0" indent="0">
              <a:buNone/>
            </a:pPr>
            <a:r>
              <a:rPr lang="fr-F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 en bas à droite : contribution moyenne des sources sur l’année à l’exposition au PO total. </a:t>
            </a:r>
          </a:p>
          <a:p>
            <a:pPr marL="0" indent="0">
              <a:buNone/>
            </a:pPr>
            <a:r>
              <a:rPr lang="fr-F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(Weber et al., 2017, ACP, </a:t>
            </a:r>
            <a:r>
              <a:rPr lang="fr-FR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submitted</a:t>
            </a:r>
            <a:r>
              <a:rPr lang="fr-FR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fr-FR" sz="1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fr-FR" sz="14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692696"/>
            <a:ext cx="8826390" cy="4425420"/>
          </a:xfrm>
          <a:prstGeom prst="rect">
            <a:avLst/>
          </a:prstGeom>
        </p:spPr>
      </p:pic>
      <p:cxnSp>
        <p:nvCxnSpPr>
          <p:cNvPr id="6" name="Connecteur droit 5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oneTexte 6"/>
          <p:cNvSpPr txBox="1"/>
          <p:nvPr/>
        </p:nvSpPr>
        <p:spPr>
          <a:xfrm>
            <a:off x="184916" y="116632"/>
            <a:ext cx="90676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Jusqu’où on peut aller avec le PO ? Attribuer à chaque source sa part d’impact sanitaire</a:t>
            </a:r>
            <a:endParaRPr lang="fr-FR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300191" y="4442648"/>
            <a:ext cx="2448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err="1" smtClean="0">
                <a:solidFill>
                  <a:schemeClr val="accent2">
                    <a:lumMod val="75000"/>
                  </a:schemeClr>
                </a:solidFill>
              </a:rPr>
              <a:t>Sources</a:t>
            </a:r>
            <a:r>
              <a:rPr lang="es-ES" dirty="0" smtClean="0">
                <a:solidFill>
                  <a:schemeClr val="accent2">
                    <a:lumMod val="75000"/>
                  </a:schemeClr>
                </a:solidFill>
              </a:rPr>
              <a:t> en </a:t>
            </a:r>
            <a:r>
              <a:rPr lang="es-ES" dirty="0" err="1" smtClean="0">
                <a:solidFill>
                  <a:schemeClr val="accent2">
                    <a:lumMod val="75000"/>
                  </a:schemeClr>
                </a:solidFill>
              </a:rPr>
              <a:t>fonction</a:t>
            </a:r>
            <a:r>
              <a:rPr lang="es-ES" dirty="0" smtClean="0">
                <a:solidFill>
                  <a:schemeClr val="accent2">
                    <a:lumMod val="75000"/>
                  </a:schemeClr>
                </a:solidFill>
              </a:rPr>
              <a:t> de </a:t>
            </a:r>
            <a:r>
              <a:rPr lang="es-ES" dirty="0" err="1" smtClean="0">
                <a:solidFill>
                  <a:schemeClr val="accent2">
                    <a:lumMod val="75000"/>
                  </a:schemeClr>
                </a:solidFill>
              </a:rPr>
              <a:t>leur</a:t>
            </a:r>
            <a:r>
              <a:rPr lang="es-ES" dirty="0" smtClean="0">
                <a:solidFill>
                  <a:schemeClr val="accent2">
                    <a:lumMod val="75000"/>
                  </a:schemeClr>
                </a:solidFill>
              </a:rPr>
              <a:t> PO </a:t>
            </a:r>
            <a:r>
              <a:rPr lang="es-ES" dirty="0" err="1" smtClean="0">
                <a:solidFill>
                  <a:schemeClr val="accent2">
                    <a:lumMod val="75000"/>
                  </a:schemeClr>
                </a:solidFill>
              </a:rPr>
              <a:t>moyen</a:t>
            </a:r>
            <a:r>
              <a:rPr lang="es-ES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s-ES" dirty="0" err="1" smtClean="0">
                <a:solidFill>
                  <a:schemeClr val="accent2">
                    <a:lumMod val="75000"/>
                  </a:schemeClr>
                </a:solidFill>
              </a:rPr>
              <a:t>annuel</a:t>
            </a:r>
            <a:endParaRPr lang="es-E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629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3528" y="301352"/>
            <a:ext cx="8229600" cy="1066800"/>
          </a:xfrm>
        </p:spPr>
        <p:txBody>
          <a:bodyPr/>
          <a:lstStyle/>
          <a:p>
            <a:r>
              <a:rPr lang="fr-FR" dirty="0" smtClean="0"/>
              <a:t>1</a:t>
            </a:r>
            <a:r>
              <a:rPr lang="fr-FR" baseline="30000" dirty="0" smtClean="0"/>
              <a:t>er</a:t>
            </a:r>
            <a:r>
              <a:rPr lang="fr-FR" dirty="0" smtClean="0"/>
              <a:t>s résultats EPPI</a:t>
            </a:r>
            <a:endParaRPr lang="fr-FR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0"/>
            <a:ext cx="1368152" cy="1368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52319" y="4797152"/>
            <a:ext cx="87849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C00000"/>
                </a:solidFill>
              </a:rPr>
              <a:t>Les 3 </a:t>
            </a:r>
            <a:r>
              <a:rPr lang="es-ES" dirty="0" err="1" smtClean="0">
                <a:solidFill>
                  <a:srgbClr val="C00000"/>
                </a:solidFill>
              </a:rPr>
              <a:t>tests</a:t>
            </a:r>
            <a:r>
              <a:rPr lang="es-ES" dirty="0" smtClean="0">
                <a:solidFill>
                  <a:srgbClr val="C00000"/>
                </a:solidFill>
              </a:rPr>
              <a:t> PO </a:t>
            </a:r>
            <a:r>
              <a:rPr lang="es-ES" dirty="0" err="1" smtClean="0">
                <a:solidFill>
                  <a:srgbClr val="C00000"/>
                </a:solidFill>
              </a:rPr>
              <a:t>normalisés</a:t>
            </a:r>
            <a:r>
              <a:rPr lang="es-ES" dirty="0" smtClean="0">
                <a:solidFill>
                  <a:srgbClr val="C00000"/>
                </a:solidFill>
              </a:rPr>
              <a:t> par les µg </a:t>
            </a:r>
            <a:r>
              <a:rPr lang="es-ES" dirty="0" err="1" smtClean="0">
                <a:solidFill>
                  <a:srgbClr val="C00000"/>
                </a:solidFill>
              </a:rPr>
              <a:t>n’ont</a:t>
            </a:r>
            <a:r>
              <a:rPr lang="es-ES" dirty="0" smtClean="0">
                <a:solidFill>
                  <a:srgbClr val="C00000"/>
                </a:solidFill>
              </a:rPr>
              <a:t> </a:t>
            </a:r>
            <a:r>
              <a:rPr lang="es-ES" dirty="0" err="1" smtClean="0">
                <a:solidFill>
                  <a:srgbClr val="C00000"/>
                </a:solidFill>
              </a:rPr>
              <a:t>pas</a:t>
            </a:r>
            <a:r>
              <a:rPr lang="es-ES" dirty="0" smtClean="0">
                <a:solidFill>
                  <a:srgbClr val="C00000"/>
                </a:solidFill>
              </a:rPr>
              <a:t> la </a:t>
            </a:r>
            <a:r>
              <a:rPr lang="es-ES" dirty="0" err="1" smtClean="0">
                <a:solidFill>
                  <a:srgbClr val="C00000"/>
                </a:solidFill>
              </a:rPr>
              <a:t>même</a:t>
            </a:r>
            <a:r>
              <a:rPr lang="es-ES" dirty="0" smtClean="0">
                <a:solidFill>
                  <a:srgbClr val="C00000"/>
                </a:solidFill>
              </a:rPr>
              <a:t> </a:t>
            </a:r>
            <a:r>
              <a:rPr lang="es-ES" dirty="0" err="1" smtClean="0">
                <a:solidFill>
                  <a:srgbClr val="C00000"/>
                </a:solidFill>
              </a:rPr>
              <a:t>dynamique</a:t>
            </a:r>
            <a:r>
              <a:rPr lang="es-ES" dirty="0" smtClean="0">
                <a:solidFill>
                  <a:srgbClr val="C00000"/>
                </a:solidFill>
              </a:rPr>
              <a:t> que les PM10 </a:t>
            </a:r>
            <a:r>
              <a:rPr lang="es-ES" dirty="0" err="1" smtClean="0">
                <a:solidFill>
                  <a:srgbClr val="C00000"/>
                </a:solidFill>
              </a:rPr>
              <a:t>pdt</a:t>
            </a:r>
            <a:r>
              <a:rPr lang="es-ES" dirty="0" smtClean="0">
                <a:solidFill>
                  <a:srgbClr val="C00000"/>
                </a:solidFill>
              </a:rPr>
              <a:t> les </a:t>
            </a:r>
            <a:r>
              <a:rPr lang="es-ES" dirty="0" err="1" smtClean="0">
                <a:solidFill>
                  <a:srgbClr val="C00000"/>
                </a:solidFill>
              </a:rPr>
              <a:t>pics</a:t>
            </a:r>
            <a:r>
              <a:rPr lang="es-ES" dirty="0" smtClean="0">
                <a:solidFill>
                  <a:srgbClr val="C00000"/>
                </a:solidFill>
              </a:rPr>
              <a:t> de </a:t>
            </a:r>
            <a:r>
              <a:rPr lang="es-ES" dirty="0" err="1" smtClean="0">
                <a:solidFill>
                  <a:srgbClr val="C00000"/>
                </a:solidFill>
              </a:rPr>
              <a:t>pollution</a:t>
            </a:r>
            <a:endParaRPr lang="es-ES" dirty="0" smtClean="0">
              <a:solidFill>
                <a:srgbClr val="C00000"/>
              </a:solidFill>
            </a:endParaRPr>
          </a:p>
          <a:p>
            <a:r>
              <a:rPr lang="es-ES" b="1" dirty="0" err="1" smtClean="0"/>
              <a:t>Nogent</a:t>
            </a:r>
            <a:r>
              <a:rPr lang="es-ES" b="1" dirty="0"/>
              <a:t>:</a:t>
            </a:r>
            <a:r>
              <a:rPr lang="es-ES" b="1" dirty="0" smtClean="0"/>
              <a:t> </a:t>
            </a:r>
            <a:r>
              <a:rPr lang="es-ES" dirty="0" smtClean="0"/>
              <a:t>PO/ µg </a:t>
            </a:r>
            <a:r>
              <a:rPr lang="es-ES" dirty="0" err="1" smtClean="0"/>
              <a:t>caractéristique</a:t>
            </a:r>
            <a:r>
              <a:rPr lang="es-ES" dirty="0" smtClean="0"/>
              <a:t> de </a:t>
            </a:r>
            <a:r>
              <a:rPr lang="es-ES" dirty="0" err="1" smtClean="0"/>
              <a:t>valeurs</a:t>
            </a:r>
            <a:r>
              <a:rPr lang="es-ES" dirty="0" smtClean="0"/>
              <a:t> </a:t>
            </a:r>
            <a:r>
              <a:rPr lang="es-ES" dirty="0" err="1" smtClean="0"/>
              <a:t>d’un</a:t>
            </a:r>
            <a:r>
              <a:rPr lang="es-ES" dirty="0" smtClean="0"/>
              <a:t> </a:t>
            </a:r>
            <a:r>
              <a:rPr lang="es-ES" dirty="0" err="1" smtClean="0"/>
              <a:t>fond</a:t>
            </a:r>
            <a:r>
              <a:rPr lang="es-ES" dirty="0" smtClean="0"/>
              <a:t> </a:t>
            </a:r>
            <a:r>
              <a:rPr lang="es-ES" dirty="0" err="1" smtClean="0"/>
              <a:t>urbain</a:t>
            </a:r>
            <a:r>
              <a:rPr lang="es-ES" dirty="0" smtClean="0"/>
              <a:t>, </a:t>
            </a:r>
            <a:r>
              <a:rPr lang="es-ES" dirty="0" err="1" smtClean="0"/>
              <a:t>mais</a:t>
            </a:r>
            <a:r>
              <a:rPr lang="es-ES" dirty="0" smtClean="0"/>
              <a:t> </a:t>
            </a:r>
            <a:r>
              <a:rPr lang="es-ES" dirty="0" err="1" smtClean="0"/>
              <a:t>présence</a:t>
            </a:r>
            <a:r>
              <a:rPr lang="es-ES" dirty="0" smtClean="0"/>
              <a:t> de </a:t>
            </a:r>
            <a:r>
              <a:rPr lang="es-ES" dirty="0" err="1" smtClean="0"/>
              <a:t>pics</a:t>
            </a:r>
            <a:r>
              <a:rPr lang="es-ES" dirty="0" smtClean="0"/>
              <a:t> </a:t>
            </a:r>
            <a:r>
              <a:rPr lang="es-ES" dirty="0" err="1" smtClean="0"/>
              <a:t>supérieurs</a:t>
            </a:r>
            <a:r>
              <a:rPr lang="es-ES" dirty="0" smtClean="0"/>
              <a:t> à 0.15 nmolDTT.min-1.µg-1 =&gt; </a:t>
            </a:r>
            <a:r>
              <a:rPr lang="es-ES" dirty="0" err="1" smtClean="0"/>
              <a:t>atmosphère</a:t>
            </a:r>
            <a:r>
              <a:rPr lang="es-ES" dirty="0" smtClean="0"/>
              <a:t> </a:t>
            </a:r>
            <a:r>
              <a:rPr lang="es-ES" dirty="0" err="1" smtClean="0"/>
              <a:t>très</a:t>
            </a:r>
            <a:r>
              <a:rPr lang="es-ES" dirty="0" smtClean="0"/>
              <a:t> </a:t>
            </a:r>
            <a:r>
              <a:rPr lang="es-ES" dirty="0" err="1" smtClean="0"/>
              <a:t>polluée</a:t>
            </a:r>
            <a:r>
              <a:rPr lang="es-ES" dirty="0" smtClean="0"/>
              <a:t>, </a:t>
            </a:r>
            <a:r>
              <a:rPr lang="es-ES" dirty="0" err="1" smtClean="0"/>
              <a:t>forte</a:t>
            </a:r>
            <a:r>
              <a:rPr lang="es-ES" dirty="0" smtClean="0"/>
              <a:t> </a:t>
            </a:r>
            <a:r>
              <a:rPr lang="es-ES" dirty="0" err="1" smtClean="0"/>
              <a:t>nocivité</a:t>
            </a:r>
            <a:r>
              <a:rPr lang="es-ES" dirty="0" smtClean="0"/>
              <a:t> des </a:t>
            </a:r>
            <a:r>
              <a:rPr lang="es-ES" dirty="0" err="1" smtClean="0"/>
              <a:t>particules</a:t>
            </a:r>
            <a:r>
              <a:rPr lang="es-ES" dirty="0" smtClean="0"/>
              <a:t> en </a:t>
            </a:r>
            <a:r>
              <a:rPr lang="es-ES" dirty="0" err="1" smtClean="0"/>
              <a:t>décalage</a:t>
            </a:r>
            <a:r>
              <a:rPr lang="es-ES" dirty="0" smtClean="0"/>
              <a:t> par </a:t>
            </a:r>
            <a:r>
              <a:rPr lang="es-ES" dirty="0" err="1" smtClean="0"/>
              <a:t>rapport</a:t>
            </a:r>
            <a:r>
              <a:rPr lang="es-ES" dirty="0" smtClean="0"/>
              <a:t> </a:t>
            </a:r>
            <a:r>
              <a:rPr lang="es-ES" dirty="0" err="1" smtClean="0"/>
              <a:t>aux</a:t>
            </a:r>
            <a:r>
              <a:rPr lang="es-ES" dirty="0" smtClean="0"/>
              <a:t> </a:t>
            </a:r>
            <a:r>
              <a:rPr lang="es-ES" dirty="0" err="1" smtClean="0"/>
              <a:t>concentrations</a:t>
            </a:r>
            <a:r>
              <a:rPr lang="es-ES" dirty="0" smtClean="0"/>
              <a:t> PM10. </a:t>
            </a:r>
          </a:p>
          <a:p>
            <a:r>
              <a:rPr lang="es-ES" b="1" dirty="0" err="1" smtClean="0"/>
              <a:t>Sirta</a:t>
            </a:r>
            <a:r>
              <a:rPr lang="es-ES" b="1" dirty="0" smtClean="0"/>
              <a:t>: </a:t>
            </a:r>
            <a:r>
              <a:rPr lang="es-ES" dirty="0" smtClean="0"/>
              <a:t>PO/µg </a:t>
            </a:r>
            <a:r>
              <a:rPr lang="es-ES" dirty="0" err="1" smtClean="0"/>
              <a:t>caractéristique</a:t>
            </a:r>
            <a:r>
              <a:rPr lang="es-ES" dirty="0" smtClean="0"/>
              <a:t> </a:t>
            </a:r>
            <a:r>
              <a:rPr lang="es-ES" dirty="0" err="1" smtClean="0"/>
              <a:t>d’un</a:t>
            </a:r>
            <a:r>
              <a:rPr lang="es-ES" dirty="0" smtClean="0"/>
              <a:t> </a:t>
            </a:r>
            <a:r>
              <a:rPr lang="es-ES" dirty="0" err="1" smtClean="0"/>
              <a:t>site</a:t>
            </a:r>
            <a:r>
              <a:rPr lang="es-ES" dirty="0" smtClean="0"/>
              <a:t> rural </a:t>
            </a:r>
            <a:r>
              <a:rPr lang="es-ES" dirty="0" err="1" smtClean="0"/>
              <a:t>mais</a:t>
            </a:r>
            <a:r>
              <a:rPr lang="es-ES" dirty="0" smtClean="0"/>
              <a:t> </a:t>
            </a:r>
            <a:r>
              <a:rPr lang="es-ES" dirty="0" err="1" smtClean="0"/>
              <a:t>avec</a:t>
            </a:r>
            <a:r>
              <a:rPr lang="es-ES" dirty="0" smtClean="0"/>
              <a:t> </a:t>
            </a:r>
            <a:r>
              <a:rPr lang="es-ES" dirty="0" err="1" smtClean="0"/>
              <a:t>qq</a:t>
            </a:r>
            <a:r>
              <a:rPr lang="es-ES" dirty="0" smtClean="0"/>
              <a:t> </a:t>
            </a:r>
            <a:r>
              <a:rPr lang="es-ES" dirty="0" err="1" smtClean="0"/>
              <a:t>pics</a:t>
            </a:r>
            <a:r>
              <a:rPr lang="es-ES" dirty="0" smtClean="0"/>
              <a:t> </a:t>
            </a:r>
            <a:r>
              <a:rPr lang="es-ES" dirty="0" err="1" smtClean="0"/>
              <a:t>atteignant</a:t>
            </a:r>
            <a:r>
              <a:rPr lang="es-ES" dirty="0" smtClean="0"/>
              <a:t> des </a:t>
            </a:r>
            <a:r>
              <a:rPr lang="es-ES" dirty="0" err="1" smtClean="0"/>
              <a:t>valeurs</a:t>
            </a:r>
            <a:r>
              <a:rPr lang="es-ES" dirty="0" smtClean="0"/>
              <a:t> de </a:t>
            </a:r>
            <a:r>
              <a:rPr lang="es-ES" dirty="0" err="1" smtClean="0"/>
              <a:t>fond</a:t>
            </a:r>
            <a:r>
              <a:rPr lang="es-ES" dirty="0" smtClean="0"/>
              <a:t> </a:t>
            </a:r>
            <a:r>
              <a:rPr lang="es-ES" dirty="0" err="1" smtClean="0"/>
              <a:t>urbain</a:t>
            </a:r>
            <a:r>
              <a:rPr lang="es-ES" smtClean="0"/>
              <a:t>.</a:t>
            </a:r>
            <a:endParaRPr lang="es-ES" dirty="0"/>
          </a:p>
        </p:txBody>
      </p:sp>
      <p:graphicFrame>
        <p:nvGraphicFramePr>
          <p:cNvPr id="9" name="Graphique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66243016"/>
              </p:ext>
            </p:extLst>
          </p:nvPr>
        </p:nvGraphicFramePr>
        <p:xfrm>
          <a:off x="45368" y="1484784"/>
          <a:ext cx="4814664" cy="32220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Graphique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1155379"/>
              </p:ext>
            </p:extLst>
          </p:nvPr>
        </p:nvGraphicFramePr>
        <p:xfrm>
          <a:off x="4959102" y="1700808"/>
          <a:ext cx="4184898" cy="31318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927299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571</Words>
  <Application>Microsoft Office PowerPoint</Application>
  <PresentationFormat>Affichage à l'écran (4:3)</PresentationFormat>
  <Paragraphs>79</Paragraphs>
  <Slides>7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1ers résultats EPPI</vt:lpstr>
    </vt:vector>
  </TitlesOfParts>
  <Company>LTHE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uzu</dc:creator>
  <cp:lastModifiedBy>uzu</cp:lastModifiedBy>
  <cp:revision>13</cp:revision>
  <dcterms:created xsi:type="dcterms:W3CDTF">2017-11-07T15:40:57Z</dcterms:created>
  <dcterms:modified xsi:type="dcterms:W3CDTF">2017-11-08T14:53:31Z</dcterms:modified>
</cp:coreProperties>
</file>