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84" r:id="rId3"/>
  </p:sldMasterIdLst>
  <p:notesMasterIdLst>
    <p:notesMasterId r:id="rId13"/>
  </p:notesMasterIdLst>
  <p:sldIdLst>
    <p:sldId id="256" r:id="rId4"/>
    <p:sldId id="284" r:id="rId5"/>
    <p:sldId id="278" r:id="rId6"/>
    <p:sldId id="279" r:id="rId7"/>
    <p:sldId id="280" r:id="rId8"/>
    <p:sldId id="261" r:id="rId9"/>
    <p:sldId id="281" r:id="rId10"/>
    <p:sldId id="267" r:id="rId11"/>
    <p:sldId id="282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970" autoAdjust="0"/>
    <p:restoredTop sz="97285" autoAdjust="0"/>
  </p:normalViewPr>
  <p:slideViewPr>
    <p:cSldViewPr snapToGrid="0" snapToObjects="1">
      <p:cViewPr varScale="1">
        <p:scale>
          <a:sx n="107" d="100"/>
          <a:sy n="107" d="100"/>
        </p:scale>
        <p:origin x="-2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E4CFF8-C53C-439C-A473-E078331E4BC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ADB98C-8277-4D67-85D2-2C4542BB07C1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ECFF"/>
        </a:solidFill>
      </dgm:spPr>
      <dgm:t>
        <a:bodyPr/>
        <a:lstStyle/>
        <a:p>
          <a:r>
            <a:rPr lang="fr-FR" sz="2000" b="0" cap="none" spc="0" dirty="0" smtClean="0">
              <a:ln w="0"/>
              <a:solidFill>
                <a:srgbClr val="3333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Infrastructure informatique </a:t>
          </a:r>
          <a:r>
            <a:rPr lang="fr-FR" sz="2000" b="0" cap="none" spc="0" dirty="0" err="1" smtClean="0">
              <a:ln w="0"/>
              <a:solidFill>
                <a:srgbClr val="3333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Mésocentre</a:t>
          </a:r>
          <a:r>
            <a:rPr lang="fr-FR" sz="2000" b="0" cap="none" spc="0" dirty="0" smtClean="0">
              <a:ln w="0"/>
              <a:solidFill>
                <a:srgbClr val="3333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IPSL</a:t>
          </a:r>
          <a:endParaRPr lang="fr-FR" sz="2000" b="0" cap="none" spc="0" dirty="0">
            <a:ln w="0"/>
            <a:solidFill>
              <a:srgbClr val="3333FF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6F57FC5-0EDC-4C28-8C73-D9F7BE103FCA}" type="parTrans" cxnId="{B783F38D-BEA0-425D-9C54-2645BC878367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43AFDF39-BBD6-4CCD-A669-36F4FD0E3C1A}" type="sibTrans" cxnId="{B783F38D-BEA0-425D-9C54-2645BC878367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26C8D792-A3B8-43D3-BAFD-81F7E3A6C5D7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ECFF"/>
        </a:solidFill>
        <a:ln>
          <a:solidFill>
            <a:srgbClr val="C0C0C0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fr-FR" sz="2400" b="1" dirty="0" smtClean="0">
              <a:solidFill>
                <a:srgbClr val="3333FF"/>
              </a:solidFill>
              <a:latin typeface="Calibri" panose="020F0502020204030204" pitchFamily="34" charset="0"/>
            </a:rPr>
            <a:t>Calcul </a:t>
          </a:r>
        </a:p>
        <a:p>
          <a:pPr>
            <a:spcAft>
              <a:spcPct val="35000"/>
            </a:spcAft>
          </a:pPr>
          <a:r>
            <a:rPr lang="fr-FR" sz="1700" dirty="0" smtClean="0">
              <a:solidFill>
                <a:srgbClr val="3333FF"/>
              </a:solidFill>
              <a:latin typeface="Calibri" panose="020F0502020204030204" pitchFamily="34" charset="0"/>
            </a:rPr>
            <a:t>1060 </a:t>
          </a:r>
          <a:r>
            <a:rPr lang="fr-FR" sz="1700" dirty="0" err="1" smtClean="0">
              <a:solidFill>
                <a:srgbClr val="3333FF"/>
              </a:solidFill>
              <a:latin typeface="Calibri" panose="020F0502020204030204" pitchFamily="34" charset="0"/>
            </a:rPr>
            <a:t>cores</a:t>
          </a:r>
          <a:r>
            <a:rPr lang="fr-FR" sz="1700" dirty="0" smtClean="0">
              <a:solidFill>
                <a:srgbClr val="3333FF"/>
              </a:solidFill>
              <a:latin typeface="Calibri" panose="020F0502020204030204" pitchFamily="34" charset="0"/>
            </a:rPr>
            <a:t>/4 To RAM  </a:t>
          </a:r>
          <a:endParaRPr lang="fr-FR" sz="1700" dirty="0">
            <a:solidFill>
              <a:srgbClr val="3333FF"/>
            </a:solidFill>
            <a:latin typeface="Calibri" panose="020F0502020204030204" pitchFamily="34" charset="0"/>
          </a:endParaRPr>
        </a:p>
      </dgm:t>
    </dgm:pt>
    <dgm:pt modelId="{DA9DDBBA-EA6C-4626-A3CF-C76E9D2C411E}" type="parTrans" cxnId="{0D7328F2-25A7-4530-94E7-A2814FAA1DB4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0FD71A3A-9BB8-4249-A132-784D1A5D94A3}" type="sibTrans" cxnId="{0D7328F2-25A7-4530-94E7-A2814FAA1DB4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4802212E-AAD6-47ED-BC86-70054587603B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ECFF"/>
        </a:solidFill>
      </dgm:spPr>
      <dgm:t>
        <a:bodyPr/>
        <a:lstStyle/>
        <a:p>
          <a:r>
            <a:rPr lang="fr-FR" sz="2400" b="1" dirty="0" smtClean="0">
              <a:solidFill>
                <a:srgbClr val="3333FF"/>
              </a:solidFill>
              <a:latin typeface="Calibri" panose="020F0502020204030204" pitchFamily="34" charset="0"/>
            </a:rPr>
            <a:t>Stockage </a:t>
          </a:r>
          <a:r>
            <a:rPr lang="fr-FR" sz="1800" dirty="0" smtClean="0">
              <a:solidFill>
                <a:srgbClr val="3333FF"/>
              </a:solidFill>
              <a:latin typeface="Calibri" panose="020F0502020204030204" pitchFamily="34" charset="0"/>
            </a:rPr>
            <a:t>2Po</a:t>
          </a:r>
          <a:endParaRPr lang="fr-FR" sz="1800" dirty="0">
            <a:solidFill>
              <a:srgbClr val="3333FF"/>
            </a:solidFill>
            <a:latin typeface="Calibri" panose="020F0502020204030204" pitchFamily="34" charset="0"/>
          </a:endParaRPr>
        </a:p>
      </dgm:t>
    </dgm:pt>
    <dgm:pt modelId="{D21DFA2F-6C95-41DD-86D0-FD45D34CDAFC}" type="parTrans" cxnId="{31C16F8A-9379-46E9-8930-B3DF99E3656F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ACB6EC29-F97A-4772-821E-C917E5FE8BD5}" type="sibTrans" cxnId="{31C16F8A-9379-46E9-8930-B3DF99E3656F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F7A2FB12-4FC9-4C09-BFD6-60D3477D3B45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ECFF"/>
        </a:solidFill>
      </dgm:spPr>
      <dgm:t>
        <a:bodyPr/>
        <a:lstStyle/>
        <a:p>
          <a:pPr>
            <a:spcAft>
              <a:spcPts val="0"/>
            </a:spcAft>
          </a:pPr>
          <a:r>
            <a:rPr lang="fr-FR" sz="2400" b="1" dirty="0" smtClean="0">
              <a:solidFill>
                <a:srgbClr val="3333FF"/>
              </a:solidFill>
              <a:latin typeface="Calibri" panose="020F0502020204030204" pitchFamily="34" charset="0"/>
            </a:rPr>
            <a:t>Distribution</a:t>
          </a:r>
        </a:p>
        <a:p>
          <a:pPr>
            <a:spcAft>
              <a:spcPts val="0"/>
            </a:spcAft>
          </a:pPr>
          <a:r>
            <a:rPr lang="fr-FR" sz="1800" dirty="0" smtClean="0">
              <a:solidFill>
                <a:srgbClr val="3333FF"/>
              </a:solidFill>
              <a:latin typeface="Calibri" panose="020F0502020204030204" pitchFamily="34" charset="0"/>
            </a:rPr>
            <a:t>1 Gbits vers RENATER, ftp, </a:t>
          </a:r>
          <a:r>
            <a:rPr lang="fr-FR" sz="1800" dirty="0" smtClean="0">
              <a:solidFill>
                <a:srgbClr val="3333FF"/>
              </a:solidFill>
            </a:rPr>
            <a:t>http</a:t>
          </a:r>
          <a:endParaRPr lang="fr-FR" sz="1800" dirty="0">
            <a:solidFill>
              <a:srgbClr val="3333FF"/>
            </a:solidFill>
          </a:endParaRPr>
        </a:p>
      </dgm:t>
    </dgm:pt>
    <dgm:pt modelId="{494B750C-6E77-4F40-B2B9-1A4AFBF8F7DA}" type="parTrans" cxnId="{C22474AE-28BF-48D4-9C9E-700D833DEABE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5C6C8370-E04A-4826-BD7A-69E7B455E32E}" type="sibTrans" cxnId="{C22474AE-28BF-48D4-9C9E-700D833DEABE}">
      <dgm:prSet/>
      <dgm:spPr/>
      <dgm:t>
        <a:bodyPr/>
        <a:lstStyle/>
        <a:p>
          <a:endParaRPr lang="fr-FR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F0473B0D-8BAA-4941-85B5-DBF2A74C54C1}" type="pres">
      <dgm:prSet presAssocID="{24E4CFF8-C53C-439C-A473-E078331E4BC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7535732-26A6-4C10-991E-D0D49ED4DB53}" type="pres">
      <dgm:prSet presAssocID="{02ADB98C-8277-4D67-85D2-2C4542BB07C1}" presName="roof" presStyleLbl="dkBgShp" presStyleIdx="0" presStyleCnt="2" custLinFactNeighborY="11208"/>
      <dgm:spPr/>
      <dgm:t>
        <a:bodyPr/>
        <a:lstStyle/>
        <a:p>
          <a:endParaRPr lang="fr-FR"/>
        </a:p>
      </dgm:t>
    </dgm:pt>
    <dgm:pt modelId="{990B19E4-603E-4F2B-808C-828E2A8C4413}" type="pres">
      <dgm:prSet presAssocID="{02ADB98C-8277-4D67-85D2-2C4542BB07C1}" presName="pillars" presStyleCnt="0"/>
      <dgm:spPr/>
    </dgm:pt>
    <dgm:pt modelId="{DED4671B-6AD8-4AF4-8E45-34915DCC76DB}" type="pres">
      <dgm:prSet presAssocID="{02ADB98C-8277-4D67-85D2-2C4542BB07C1}" presName="pillar1" presStyleLbl="node1" presStyleIdx="0" presStyleCnt="3" custLinFactNeighborX="-2311" custLinFactNeighborY="502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04FECB-1505-4A6D-8FE3-EF511BA30683}" type="pres">
      <dgm:prSet presAssocID="{4802212E-AAD6-47ED-BC86-70054587603B}" presName="pillarX" presStyleLbl="node1" presStyleIdx="1" presStyleCnt="3" custScaleX="79025" custScaleY="106303" custLinFactNeighborX="-1151" custLinFactNeighborY="79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99C9E8-CB82-4E4E-8419-D945498B8C74}" type="pres">
      <dgm:prSet presAssocID="{F7A2FB12-4FC9-4C09-BFD6-60D3477D3B45}" presName="pillarX" presStyleLbl="node1" presStyleIdx="2" presStyleCnt="3" custScaleX="94232" custScaleY="94219" custLinFactNeighborX="1474" custLinFactNeighborY="23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0100E5-9044-4254-A612-B7C0857AB8DE}" type="pres">
      <dgm:prSet presAssocID="{02ADB98C-8277-4D67-85D2-2C4542BB07C1}" presName="base" presStyleLbl="dkBgShp" presStyleIdx="1" presStyleCnt="2" custLinFactNeighborX="12081" custLinFactNeighborY="-23044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</dgm:ptLst>
  <dgm:cxnLst>
    <dgm:cxn modelId="{254EFC4F-8D8C-F546-84F4-ABC7C54EC3ED}" type="presOf" srcId="{F7A2FB12-4FC9-4C09-BFD6-60D3477D3B45}" destId="{4699C9E8-CB82-4E4E-8419-D945498B8C74}" srcOrd="0" destOrd="0" presId="urn:microsoft.com/office/officeart/2005/8/layout/hList3"/>
    <dgm:cxn modelId="{B783F38D-BEA0-425D-9C54-2645BC878367}" srcId="{24E4CFF8-C53C-439C-A473-E078331E4BC4}" destId="{02ADB98C-8277-4D67-85D2-2C4542BB07C1}" srcOrd="0" destOrd="0" parTransId="{F6F57FC5-0EDC-4C28-8C73-D9F7BE103FCA}" sibTransId="{43AFDF39-BBD6-4CCD-A669-36F4FD0E3C1A}"/>
    <dgm:cxn modelId="{1D15125D-4C18-8A44-BFBB-C580639FCD18}" type="presOf" srcId="{26C8D792-A3B8-43D3-BAFD-81F7E3A6C5D7}" destId="{DED4671B-6AD8-4AF4-8E45-34915DCC76DB}" srcOrd="0" destOrd="0" presId="urn:microsoft.com/office/officeart/2005/8/layout/hList3"/>
    <dgm:cxn modelId="{685AF9E4-D6E4-4B4E-9E23-26D96C3D4F8A}" type="presOf" srcId="{24E4CFF8-C53C-439C-A473-E078331E4BC4}" destId="{F0473B0D-8BAA-4941-85B5-DBF2A74C54C1}" srcOrd="0" destOrd="0" presId="urn:microsoft.com/office/officeart/2005/8/layout/hList3"/>
    <dgm:cxn modelId="{2806C1CC-14AC-0348-9CBD-20B2D3B6132E}" type="presOf" srcId="{02ADB98C-8277-4D67-85D2-2C4542BB07C1}" destId="{27535732-26A6-4C10-991E-D0D49ED4DB53}" srcOrd="0" destOrd="0" presId="urn:microsoft.com/office/officeart/2005/8/layout/hList3"/>
    <dgm:cxn modelId="{CF6AE4C3-ED0F-6846-9527-4E4270F20186}" type="presOf" srcId="{4802212E-AAD6-47ED-BC86-70054587603B}" destId="{BC04FECB-1505-4A6D-8FE3-EF511BA30683}" srcOrd="0" destOrd="0" presId="urn:microsoft.com/office/officeart/2005/8/layout/hList3"/>
    <dgm:cxn modelId="{0D7328F2-25A7-4530-94E7-A2814FAA1DB4}" srcId="{02ADB98C-8277-4D67-85D2-2C4542BB07C1}" destId="{26C8D792-A3B8-43D3-BAFD-81F7E3A6C5D7}" srcOrd="0" destOrd="0" parTransId="{DA9DDBBA-EA6C-4626-A3CF-C76E9D2C411E}" sibTransId="{0FD71A3A-9BB8-4249-A132-784D1A5D94A3}"/>
    <dgm:cxn modelId="{31C16F8A-9379-46E9-8930-B3DF99E3656F}" srcId="{02ADB98C-8277-4D67-85D2-2C4542BB07C1}" destId="{4802212E-AAD6-47ED-BC86-70054587603B}" srcOrd="1" destOrd="0" parTransId="{D21DFA2F-6C95-41DD-86D0-FD45D34CDAFC}" sibTransId="{ACB6EC29-F97A-4772-821E-C917E5FE8BD5}"/>
    <dgm:cxn modelId="{C22474AE-28BF-48D4-9C9E-700D833DEABE}" srcId="{02ADB98C-8277-4D67-85D2-2C4542BB07C1}" destId="{F7A2FB12-4FC9-4C09-BFD6-60D3477D3B45}" srcOrd="2" destOrd="0" parTransId="{494B750C-6E77-4F40-B2B9-1A4AFBF8F7DA}" sibTransId="{5C6C8370-E04A-4826-BD7A-69E7B455E32E}"/>
    <dgm:cxn modelId="{671F75A1-ED4C-3F4C-BFFA-F42473C32162}" type="presParOf" srcId="{F0473B0D-8BAA-4941-85B5-DBF2A74C54C1}" destId="{27535732-26A6-4C10-991E-D0D49ED4DB53}" srcOrd="0" destOrd="0" presId="urn:microsoft.com/office/officeart/2005/8/layout/hList3"/>
    <dgm:cxn modelId="{6561BE66-C86F-B54D-81DB-B5BF12670B1C}" type="presParOf" srcId="{F0473B0D-8BAA-4941-85B5-DBF2A74C54C1}" destId="{990B19E4-603E-4F2B-808C-828E2A8C4413}" srcOrd="1" destOrd="0" presId="urn:microsoft.com/office/officeart/2005/8/layout/hList3"/>
    <dgm:cxn modelId="{7D754120-F3EC-1A45-910A-7F11DDD63F56}" type="presParOf" srcId="{990B19E4-603E-4F2B-808C-828E2A8C4413}" destId="{DED4671B-6AD8-4AF4-8E45-34915DCC76DB}" srcOrd="0" destOrd="0" presId="urn:microsoft.com/office/officeart/2005/8/layout/hList3"/>
    <dgm:cxn modelId="{C06C045F-5E51-7F42-8C7D-FC2D3CA3D1A0}" type="presParOf" srcId="{990B19E4-603E-4F2B-808C-828E2A8C4413}" destId="{BC04FECB-1505-4A6D-8FE3-EF511BA30683}" srcOrd="1" destOrd="0" presId="urn:microsoft.com/office/officeart/2005/8/layout/hList3"/>
    <dgm:cxn modelId="{BEA3C9D9-676D-DD49-A2CB-D7812F4D82BA}" type="presParOf" srcId="{990B19E4-603E-4F2B-808C-828E2A8C4413}" destId="{4699C9E8-CB82-4E4E-8419-D945498B8C74}" srcOrd="2" destOrd="0" presId="urn:microsoft.com/office/officeart/2005/8/layout/hList3"/>
    <dgm:cxn modelId="{5B73F38E-ED15-9F4F-8311-6AF6B2E09735}" type="presParOf" srcId="{F0473B0D-8BAA-4941-85B5-DBF2A74C54C1}" destId="{720100E5-9044-4254-A612-B7C0857AB8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F17F2-A814-0445-9218-6B2798CD61AE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7D7F6-1688-D84D-BE33-4BDD4E8A32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87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7C57-D2C4-438B-8D31-C2DB78EE61EA}" type="slidenum">
              <a:rPr lang="fr-FR" smtClean="0">
                <a:solidFill>
                  <a:prstClr val="black"/>
                </a:solidFill>
                <a:latin typeface="Calibri"/>
              </a:rPr>
              <a:pPr/>
              <a:t>8</a:t>
            </a:fld>
            <a:endParaRPr lang="fr-FR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1178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66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6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001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5385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360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8730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3515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3292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3250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6042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423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2421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6841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1509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0611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89007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58161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15943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64747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54316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21300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488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4893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2115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37742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28987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476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08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43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10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8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7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00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36C7-6371-134B-90A7-136A3802C904}" type="datetimeFigureOut">
              <a:rPr lang="fr-FR" smtClean="0"/>
              <a:t>09/03/15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3AC9B-B226-AA45-8741-4CA3154BD2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79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7946B6E2-07C8-4661-9535-F8573940DB30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0A71E60-8CC7-4CA9-94EE-5E503F2DF996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99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DFD443B-A717-4F16-AF25-6B41734D989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09/03/15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48DA387-5ACB-4A9F-939A-EC392B1190AA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384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POLE OBSERVATION DE LA TERRE DE L’IPSL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256192"/>
            <a:ext cx="6400800" cy="1752600"/>
          </a:xfrm>
        </p:spPr>
        <p:txBody>
          <a:bodyPr/>
          <a:lstStyle/>
          <a:p>
            <a:r>
              <a:rPr lang="fr-FR" dirty="0" smtClean="0"/>
              <a:t>ORGANISATION DU PÔLE </a:t>
            </a:r>
          </a:p>
          <a:p>
            <a:r>
              <a:rPr lang="fr-FR" dirty="0" smtClean="0"/>
              <a:t>ET EQUIPE ESPRI</a:t>
            </a:r>
          </a:p>
          <a:p>
            <a:r>
              <a:rPr lang="fr-FR" dirty="0" smtClean="0"/>
              <a:t>JAN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4180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1258252"/>
            <a:ext cx="9004300" cy="54991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841217" y="49536"/>
            <a:ext cx="70433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Calibri" charset="0"/>
              </a:rPr>
              <a:t>OBSERVATIONS DE LA TERRE À L’IPSL</a:t>
            </a:r>
          </a:p>
          <a:p>
            <a:r>
              <a:rPr lang="en-GB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</a:rPr>
              <a:t> 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432769" y="2839897"/>
            <a:ext cx="182547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Surfaces</a:t>
            </a:r>
          </a:p>
          <a:p>
            <a:pPr marL="285750" indent="-285750">
              <a:buFont typeface="Wingdings" charset="2"/>
              <a:buChar char="§"/>
            </a:pP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Océans</a:t>
            </a:r>
          </a:p>
          <a:p>
            <a:pPr marL="285750" indent="-285750">
              <a:buFont typeface="Wingdings" charset="2"/>
              <a:buChar char="§"/>
            </a:pP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Couche limite</a:t>
            </a:r>
          </a:p>
          <a:p>
            <a:pPr marL="285750" indent="-285750">
              <a:buFont typeface="Wingdings" charset="2"/>
              <a:buChar char="§"/>
            </a:pP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Troposphère</a:t>
            </a:r>
          </a:p>
          <a:p>
            <a:pPr marL="285750" indent="-285750">
              <a:buFont typeface="Wingdings" charset="2"/>
              <a:buChar char="§"/>
            </a:pP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Stratosphère</a:t>
            </a:r>
          </a:p>
          <a:p>
            <a:pPr marL="285750" indent="-285750">
              <a:buFont typeface="Wingdings" charset="2"/>
              <a:buChar char="§"/>
            </a:pPr>
            <a:r>
              <a:rPr lang="fr-FR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Cryosphère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3645" y="494129"/>
            <a:ext cx="7447799" cy="646331"/>
          </a:xfrm>
          <a:prstGeom prst="rect">
            <a:avLst/>
          </a:prstGeom>
          <a:solidFill>
            <a:schemeClr val="bg1">
              <a:alpha val="49000"/>
            </a:schemeClr>
          </a:solidFill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0"/>
              </a:rPr>
              <a:t>du spatial aux moyens d’observation en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0"/>
              </a:rPr>
              <a:t>mer , aéroportés  </a:t>
            </a: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0"/>
              </a:rPr>
              <a:t>en passant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0"/>
              </a:rPr>
              <a:t>par o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bservations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au sol in-situ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télédétection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mobiles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réseaux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et Observatoires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39823" y="2254743"/>
            <a:ext cx="5959570" cy="2893100"/>
          </a:xfrm>
          <a:prstGeom prst="rect">
            <a:avLst/>
          </a:prstGeom>
          <a:solidFill>
            <a:schemeClr val="bg1"/>
          </a:solidFill>
          <a:ln w="38100" cmpd="sng">
            <a:solidFill>
              <a:srgbClr val="0000FF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/>
            <a:r>
              <a:rPr lang="fr-FR" sz="2000" b="1" cap="small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Un Pole Observation 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Donner plus de visibilité aux projets d’observation de la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Terre,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les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valoriser, renforcer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collectivement les activités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pour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progresser dans la compréhension du système climatique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rgbClr val="0000FF"/>
                </a:solidFill>
              </a:rPr>
              <a:t>Répondre à des questions scientifiques ouvertes </a:t>
            </a:r>
            <a:r>
              <a:rPr lang="fr-FR" b="1" dirty="0" smtClean="0">
                <a:solidFill>
                  <a:srgbClr val="0000FF"/>
                </a:solidFill>
              </a:rPr>
              <a:t> : analyses </a:t>
            </a:r>
            <a:r>
              <a:rPr lang="fr-FR" b="1" dirty="0">
                <a:solidFill>
                  <a:srgbClr val="0000FF"/>
                </a:solidFill>
              </a:rPr>
              <a:t>poussées d’observations (longues séries, multi-paramètres</a:t>
            </a:r>
            <a:r>
              <a:rPr lang="fr-FR" b="1" dirty="0" smtClean="0">
                <a:solidFill>
                  <a:srgbClr val="0000FF"/>
                </a:solidFill>
              </a:rPr>
              <a:t>)</a:t>
            </a:r>
            <a:endParaRPr lang="fr-FR" b="1" dirty="0">
              <a:solidFill>
                <a:srgbClr val="0000FF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b="1" dirty="0" smtClean="0"/>
              <a:t>Développer des outils d’aide à l’exploitation de </a:t>
            </a:r>
            <a:r>
              <a:rPr lang="fr-FR" b="1" dirty="0"/>
              <a:t>jeux de données </a:t>
            </a:r>
            <a:r>
              <a:rPr lang="fr-FR" b="1" dirty="0" smtClean="0"/>
              <a:t>d’observation</a:t>
            </a:r>
            <a:endParaRPr lang="fr-FR" b="1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2750471"/>
            <a:ext cx="151425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rgbClr val="FF0000"/>
                </a:solidFill>
              </a:rPr>
              <a:t>Besoins IPSL</a:t>
            </a:r>
          </a:p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rgbClr val="FF0000"/>
                </a:solidFill>
              </a:rPr>
              <a:t>Besoins Nationaux (Pôle Atmosphère)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725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7487" y="0"/>
            <a:ext cx="715264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Le Pôle Observation</a:t>
            </a: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88292-8F21-AD40-93AA-1C425AEA48E3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4" name="Image 3" descr="CREsw_month_anomaly_evolution1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83773" y="1321884"/>
            <a:ext cx="2639631" cy="143970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404" y="2761586"/>
            <a:ext cx="2540000" cy="20828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724040"/>
            <a:ext cx="6848272" cy="600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400" b="1" cap="all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AXES DE TRAVAIL :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Observatoires et réseaux d’observations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Stratégies autour des missions spatiales (par ex. CEX MT)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Etudes de tendances et variabilités climatiques à partir d’analyses d’observations de la terre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Etudes des processus affectant la composition de l’air en région parisienne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Développement d’observations pour CMIP6 (lien avec Pôle Modélisation)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Coordination des moyens en géochimie analytique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Développement d’outils d’aide à l’exploitation scientifique des mesures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…</a:t>
            </a:r>
            <a:endParaRPr lang="fr-FR" sz="2400" b="1" dirty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243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6498" y="1456009"/>
            <a:ext cx="87238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charset="2"/>
              <a:buChar char="q"/>
            </a:pPr>
            <a:r>
              <a:rPr lang="fr-FR" sz="2400" b="1" dirty="0" smtClean="0">
                <a:solidFill>
                  <a:srgbClr val="FF6600"/>
                </a:solidFill>
              </a:rPr>
              <a:t>TROIS STRUCTURES: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fr-FR" sz="2400" b="1" dirty="0" smtClean="0">
                <a:solidFill>
                  <a:srgbClr val="FF6600"/>
                </a:solidFill>
              </a:rPr>
              <a:t>Groupe d’animation </a:t>
            </a:r>
            <a:r>
              <a:rPr lang="fr-FR" sz="2400" dirty="0" smtClean="0">
                <a:solidFill>
                  <a:srgbClr val="FF6600"/>
                </a:solidFill>
              </a:rPr>
              <a:t>:  Direction </a:t>
            </a:r>
            <a:r>
              <a:rPr lang="fr-FR" sz="2400" dirty="0">
                <a:solidFill>
                  <a:srgbClr val="FF6600"/>
                </a:solidFill>
              </a:rPr>
              <a:t>« Observation » </a:t>
            </a:r>
            <a:r>
              <a:rPr lang="fr-FR" sz="2400" dirty="0" smtClean="0">
                <a:solidFill>
                  <a:srgbClr val="FF6600"/>
                </a:solidFill>
              </a:rPr>
              <a:t>de l’IPSL et OSU, Responsables </a:t>
            </a:r>
            <a:r>
              <a:rPr lang="fr-FR" sz="2400" dirty="0">
                <a:solidFill>
                  <a:srgbClr val="FF6600"/>
                </a:solidFill>
              </a:rPr>
              <a:t>de services </a:t>
            </a:r>
            <a:r>
              <a:rPr lang="fr-FR" sz="2400" dirty="0" smtClean="0">
                <a:solidFill>
                  <a:srgbClr val="FF6600"/>
                </a:solidFill>
              </a:rPr>
              <a:t>d’observation, Responsables </a:t>
            </a:r>
            <a:r>
              <a:rPr lang="fr-FR" sz="2400" dirty="0">
                <a:solidFill>
                  <a:srgbClr val="FF6600"/>
                </a:solidFill>
              </a:rPr>
              <a:t>de missions </a:t>
            </a:r>
            <a:r>
              <a:rPr lang="fr-FR" sz="2400" dirty="0" smtClean="0">
                <a:solidFill>
                  <a:srgbClr val="FF6600"/>
                </a:solidFill>
              </a:rPr>
              <a:t>spatiales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fr-FR" sz="2400" b="1" dirty="0" smtClean="0">
                <a:solidFill>
                  <a:srgbClr val="FF6600"/>
                </a:solidFill>
              </a:rPr>
              <a:t>Groupes de travail </a:t>
            </a:r>
            <a:r>
              <a:rPr lang="fr-FR" sz="2400" dirty="0" smtClean="0">
                <a:solidFill>
                  <a:srgbClr val="FF6600"/>
                </a:solidFill>
              </a:rPr>
              <a:t>ad-hoc pour chaque axe de travail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fr-FR" sz="2400" b="1" dirty="0">
                <a:solidFill>
                  <a:srgbClr val="FF6600"/>
                </a:solidFill>
              </a:rPr>
              <a:t>Equipe </a:t>
            </a:r>
            <a:r>
              <a:rPr lang="fr-FR" sz="2400" b="1" dirty="0" smtClean="0">
                <a:solidFill>
                  <a:srgbClr val="FF6600"/>
                </a:solidFill>
              </a:rPr>
              <a:t>ESPRI </a:t>
            </a:r>
            <a:r>
              <a:rPr lang="fr-FR" sz="2400" dirty="0" smtClean="0">
                <a:solidFill>
                  <a:srgbClr val="FF6600"/>
                </a:solidFill>
              </a:rPr>
              <a:t>: spécialistes </a:t>
            </a:r>
            <a:r>
              <a:rPr lang="fr-FR" sz="2400" dirty="0">
                <a:solidFill>
                  <a:srgbClr val="FF6600"/>
                </a:solidFill>
              </a:rPr>
              <a:t>en gestion, traitement, diffusion de </a:t>
            </a:r>
            <a:r>
              <a:rPr lang="fr-FR" sz="2400" dirty="0" smtClean="0">
                <a:solidFill>
                  <a:srgbClr val="FF6600"/>
                </a:solidFill>
              </a:rPr>
              <a:t>données (bras « armé » du Pôle Observation pour les données).</a:t>
            </a:r>
            <a:endParaRPr lang="fr-FR" sz="2400" dirty="0">
              <a:solidFill>
                <a:srgbClr val="FF66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7487" y="0"/>
            <a:ext cx="715264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Le Pôle Observation</a:t>
            </a: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535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559235"/>
            <a:ext cx="9144000" cy="2374064"/>
          </a:xfrm>
        </p:spPr>
        <p:txBody>
          <a:bodyPr>
            <a:noAutofit/>
          </a:bodyPr>
          <a:lstStyle/>
          <a:p>
            <a:r>
              <a:rPr lang="fr-FR" sz="4000" dirty="0" smtClean="0"/>
              <a:t>EQUIPE ESPRI </a:t>
            </a:r>
          </a:p>
          <a:p>
            <a:r>
              <a:rPr lang="fr-FR" sz="4000" dirty="0" smtClean="0"/>
              <a:t>DE L’IPSL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3571673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charset="2"/>
              <a:buChar char="§"/>
            </a:pPr>
            <a:r>
              <a:rPr lang="fr-FR" sz="2400" b="1" dirty="0" smtClean="0"/>
              <a:t>Soutien pour les actions sur les données des axes de travail du Pôle Observation de l’IPSL (besoins IPSL*)</a:t>
            </a:r>
          </a:p>
          <a:p>
            <a:pPr marL="285750" indent="-285750">
              <a:spcBef>
                <a:spcPts val="1200"/>
              </a:spcBef>
              <a:buFont typeface="Wingdings" charset="2"/>
              <a:buChar char="§"/>
            </a:pPr>
            <a:r>
              <a:rPr lang="fr-FR" sz="2400" b="1" dirty="0"/>
              <a:t>Centre de Données et de Services (CDS) du Pôle de données national Atmosphère (besoins </a:t>
            </a:r>
            <a:r>
              <a:rPr lang="fr-FR" sz="2400" b="1" dirty="0" smtClean="0"/>
              <a:t>nationaux**)</a:t>
            </a:r>
          </a:p>
          <a:p>
            <a:pPr marL="285750" indent="-285750">
              <a:spcBef>
                <a:spcPts val="1200"/>
              </a:spcBef>
              <a:buFont typeface="Wingdings" charset="2"/>
              <a:buChar char="§"/>
            </a:pPr>
            <a:endParaRPr lang="fr-FR" sz="2400" b="1" dirty="0"/>
          </a:p>
          <a:p>
            <a:pPr>
              <a:spcBef>
                <a:spcPts val="1200"/>
              </a:spcBef>
            </a:pPr>
            <a:r>
              <a:rPr lang="fr-FR" sz="2400" b="1" dirty="0" smtClean="0"/>
              <a:t>* Lien avec Pôle Modélisation, Pôle CER, et axes transverses IPSL</a:t>
            </a:r>
          </a:p>
          <a:p>
            <a:pPr>
              <a:spcBef>
                <a:spcPts val="1200"/>
              </a:spcBef>
            </a:pPr>
            <a:r>
              <a:rPr lang="fr-FR" sz="2400" b="1" dirty="0" smtClean="0"/>
              <a:t>** Y compris chantiers régionaux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896025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898680"/>
            <a:ext cx="9144000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Activités: </a:t>
            </a:r>
          </a:p>
          <a:p>
            <a:pPr marL="742950" lvl="1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/>
              <a:t>C</a:t>
            </a:r>
            <a:r>
              <a:rPr lang="fr-FR" sz="2400" dirty="0" smtClean="0"/>
              <a:t>ollecte</a:t>
            </a:r>
            <a:r>
              <a:rPr lang="fr-FR" sz="2400" dirty="0"/>
              <a:t>, traitement, qualité, distribution, conversion, </a:t>
            </a:r>
            <a:r>
              <a:rPr lang="fr-FR" sz="2400" dirty="0" err="1"/>
              <a:t>colocalisation</a:t>
            </a:r>
            <a:r>
              <a:rPr lang="fr-FR" sz="2400" dirty="0"/>
              <a:t>, production, développements d'interface de distribution de données et calculs  via le web,  archivages, aide à la préparation de campagnes ballons, hébergement sites web</a:t>
            </a:r>
            <a:r>
              <a:rPr lang="fr-FR" sz="2400" dirty="0" smtClean="0">
                <a:effectLst/>
              </a:rPr>
              <a:t> 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/>
              <a:t>Types de données : </a:t>
            </a:r>
            <a:endParaRPr lang="fr-FR" sz="2400" dirty="0" smtClean="0"/>
          </a:p>
          <a:p>
            <a:pPr marL="742950" lvl="1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/>
              <a:t>S</a:t>
            </a:r>
            <a:r>
              <a:rPr lang="fr-FR" sz="2400" dirty="0" smtClean="0"/>
              <a:t>atellitaires</a:t>
            </a:r>
            <a:r>
              <a:rPr lang="fr-FR" sz="2400" dirty="0"/>
              <a:t>, </a:t>
            </a:r>
            <a:r>
              <a:rPr lang="fr-FR" sz="2400" dirty="0" smtClean="0"/>
              <a:t>observatoires/SNO, </a:t>
            </a:r>
            <a:r>
              <a:rPr lang="fr-FR" sz="2400" dirty="0"/>
              <a:t>ballons, </a:t>
            </a:r>
            <a:r>
              <a:rPr lang="fr-FR" sz="2400" dirty="0" smtClean="0"/>
              <a:t>grandes campagnes et chantiers régionaux, modèles</a:t>
            </a:r>
            <a:r>
              <a:rPr lang="fr-FR" sz="2400" dirty="0"/>
              <a:t>, </a:t>
            </a:r>
            <a:r>
              <a:rPr lang="fr-FR" sz="2400" dirty="0" smtClean="0"/>
              <a:t>ré-analyses, auxiliaires </a:t>
            </a:r>
            <a:endParaRPr lang="fr-FR" sz="2400" dirty="0" smtClean="0">
              <a:effectLst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Thématiques: Chimie de l’atmosphère &amp; Physique du système climatique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Infrastructures: Méso-centre IPSL (Jussieu + Ecole Polytechnique)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7487" y="0"/>
            <a:ext cx="715264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Rôle de ESPRI</a:t>
            </a: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0" y="585250"/>
            <a:ext cx="91440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sz="2400" dirty="0" smtClean="0">
                <a:solidFill>
                  <a:srgbClr val="0000FF"/>
                </a:solidFill>
              </a:rPr>
              <a:t>Répond aux besoins de l’IPSL (Axes du Pôle </a:t>
            </a:r>
            <a:r>
              <a:rPr lang="fr-FR" sz="2400" dirty="0" err="1" smtClean="0">
                <a:solidFill>
                  <a:srgbClr val="0000FF"/>
                </a:solidFill>
              </a:rPr>
              <a:t>Obs</a:t>
            </a:r>
            <a:r>
              <a:rPr lang="fr-FR" sz="2400" dirty="0" smtClean="0">
                <a:solidFill>
                  <a:srgbClr val="0000FF"/>
                </a:solidFill>
              </a:rPr>
              <a:t> de l’IPSL)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sz="2400" dirty="0" smtClean="0">
                <a:solidFill>
                  <a:srgbClr val="0000FF"/>
                </a:solidFill>
              </a:rPr>
              <a:t>Agit comme CDS du Pôle de données national Atmosphère</a:t>
            </a:r>
          </a:p>
        </p:txBody>
      </p:sp>
    </p:spTree>
    <p:extLst>
      <p:ext uri="{BB962C8B-B14F-4D97-AF65-F5344CB8AC3E}">
        <p14:creationId xmlns:p14="http://schemas.microsoft.com/office/powerpoint/2010/main" val="3111821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020397"/>
            <a:ext cx="4023486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Cathy </a:t>
            </a:r>
            <a:r>
              <a:rPr lang="fr-FR" sz="2400" dirty="0" err="1" smtClean="0"/>
              <a:t>Boonne</a:t>
            </a:r>
            <a:endParaRPr lang="fr-FR" sz="2400" dirty="0" smtClean="0"/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Sophie Cloché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Karim Ramage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Nathalie Poulet-</a:t>
            </a:r>
            <a:r>
              <a:rPr lang="fr-FR" sz="2400" dirty="0" err="1" smtClean="0"/>
              <a:t>Crovisier</a:t>
            </a:r>
            <a:endParaRPr lang="fr-FR" sz="2400" dirty="0" smtClean="0"/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Renaud </a:t>
            </a:r>
            <a:r>
              <a:rPr lang="fr-FR" sz="2400" dirty="0" err="1" smtClean="0"/>
              <a:t>Bodichon</a:t>
            </a:r>
            <a:endParaRPr lang="fr-FR" sz="2400" dirty="0" smtClean="0"/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Christophe </a:t>
            </a:r>
            <a:r>
              <a:rPr lang="fr-FR" sz="2400" dirty="0" err="1" smtClean="0">
                <a:solidFill>
                  <a:schemeClr val="bg1">
                    <a:lumMod val="50000"/>
                  </a:schemeClr>
                </a:solidFill>
              </a:rPr>
              <a:t>Boitel</a:t>
            </a:r>
            <a:endParaRPr lang="fr-FR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Marc-Antoine Drouin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i="1" dirty="0" err="1" smtClean="0"/>
              <a:t>Phong</a:t>
            </a:r>
            <a:r>
              <a:rPr lang="fr-FR" sz="2400" i="1" dirty="0" smtClean="0"/>
              <a:t> Nguyen (IASI)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i="1" dirty="0" smtClean="0"/>
              <a:t>Estelle </a:t>
            </a:r>
            <a:r>
              <a:rPr lang="fr-FR" sz="2400" i="1" dirty="0" err="1" smtClean="0"/>
              <a:t>Lorant</a:t>
            </a:r>
            <a:r>
              <a:rPr lang="fr-FR" sz="2400" i="1" dirty="0" smtClean="0"/>
              <a:t> (M-T)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i="1" dirty="0" smtClean="0"/>
              <a:t>Thomas </a:t>
            </a:r>
            <a:r>
              <a:rPr lang="fr-FR" sz="2400" i="1" dirty="0" err="1" smtClean="0"/>
              <a:t>Delacour</a:t>
            </a:r>
            <a:r>
              <a:rPr lang="fr-FR" sz="2400" i="1" dirty="0" smtClean="0"/>
              <a:t> (</a:t>
            </a:r>
            <a:r>
              <a:rPr lang="fr-FR" sz="2400" i="1" dirty="0" err="1" smtClean="0"/>
              <a:t>Hymex</a:t>
            </a:r>
            <a:r>
              <a:rPr lang="fr-FR" sz="2400" i="1" dirty="0" smtClean="0"/>
              <a:t>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i="1" dirty="0" smtClean="0"/>
              <a:t>Rémy Découpes (Promise)</a:t>
            </a:r>
            <a:endParaRPr lang="fr-FR" sz="2400" i="1" dirty="0"/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i="1" dirty="0" smtClean="0"/>
              <a:t>Julio Lopez (SIRTA </a:t>
            </a:r>
            <a:r>
              <a:rPr lang="fr-FR" sz="2400" i="1" dirty="0" err="1" smtClean="0"/>
              <a:t>ReOBS</a:t>
            </a:r>
            <a:r>
              <a:rPr lang="fr-FR" sz="2400" i="1" dirty="0" smtClean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7487" y="0"/>
            <a:ext cx="715264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ESPRI: Qui, Quoi?</a:t>
            </a: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0" y="585250"/>
            <a:ext cx="347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dirty="0" smtClean="0">
                <a:solidFill>
                  <a:srgbClr val="0000FF"/>
                </a:solidFill>
              </a:rPr>
              <a:t>Personnes impliquées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576715" y="601866"/>
            <a:ext cx="347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dirty="0" smtClean="0">
                <a:solidFill>
                  <a:srgbClr val="0000FF"/>
                </a:solidFill>
              </a:rPr>
              <a:t>Activités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576715" y="1031574"/>
            <a:ext cx="4362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Gestion </a:t>
            </a:r>
            <a:r>
              <a:rPr lang="fr-FR" dirty="0" smtClean="0"/>
              <a:t>de projet: </a:t>
            </a:r>
            <a:endParaRPr lang="fr-FR" dirty="0"/>
          </a:p>
          <a:p>
            <a:pPr lvl="0"/>
            <a:r>
              <a:rPr lang="fr-FR" dirty="0" smtClean="0"/>
              <a:t>Traitement </a:t>
            </a:r>
            <a:r>
              <a:rPr lang="fr-FR" dirty="0"/>
              <a:t>de données</a:t>
            </a:r>
          </a:p>
          <a:p>
            <a:pPr lvl="0"/>
            <a:r>
              <a:rPr lang="fr-FR" dirty="0" smtClean="0"/>
              <a:t>Distribution données et métadonnées</a:t>
            </a:r>
            <a:endParaRPr lang="fr-FR" dirty="0"/>
          </a:p>
          <a:p>
            <a:pPr lvl="0"/>
            <a:r>
              <a:rPr lang="fr-FR" dirty="0" smtClean="0"/>
              <a:t>Système – </a:t>
            </a:r>
            <a:r>
              <a:rPr lang="fr-FR" dirty="0"/>
              <a:t>infrastructure</a:t>
            </a:r>
          </a:p>
          <a:p>
            <a:pPr lvl="0"/>
            <a:r>
              <a:rPr lang="fr-FR" dirty="0" smtClean="0"/>
              <a:t>Web </a:t>
            </a:r>
            <a:r>
              <a:rPr lang="fr-FR" dirty="0"/>
              <a:t>informatif</a:t>
            </a:r>
          </a:p>
          <a:p>
            <a:r>
              <a:rPr lang="fr-FR" dirty="0" smtClean="0"/>
              <a:t>Outils web</a:t>
            </a:r>
            <a:r>
              <a:rPr lang="fr-FR" dirty="0"/>
              <a:t> </a:t>
            </a:r>
          </a:p>
          <a:p>
            <a:pPr lvl="0"/>
            <a:r>
              <a:rPr lang="fr-FR" dirty="0" smtClean="0"/>
              <a:t>Maintenance </a:t>
            </a:r>
            <a:r>
              <a:rPr lang="fr-FR" dirty="0"/>
              <a:t>en conditions opérationnelles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576715" y="3244083"/>
            <a:ext cx="347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dirty="0" smtClean="0">
                <a:solidFill>
                  <a:srgbClr val="0000FF"/>
                </a:solidFill>
              </a:rPr>
              <a:t>Projets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576715" y="3705748"/>
            <a:ext cx="43629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 smtClean="0"/>
              <a:t>Exemples:</a:t>
            </a:r>
          </a:p>
          <a:p>
            <a:pPr lvl="0"/>
            <a:r>
              <a:rPr lang="fr-FR" dirty="0" smtClean="0"/>
              <a:t>SATELLITES: IASI, MEGHA-TROPIQUES</a:t>
            </a:r>
          </a:p>
          <a:p>
            <a:pPr lvl="0"/>
            <a:r>
              <a:rPr lang="fr-FR" dirty="0" smtClean="0"/>
              <a:t>SNO: NDACC, SIRTA, SIRTA-</a:t>
            </a:r>
            <a:r>
              <a:rPr lang="fr-FR" dirty="0" err="1" smtClean="0"/>
              <a:t>ReOBS</a:t>
            </a:r>
            <a:r>
              <a:rPr lang="fr-FR" dirty="0" smtClean="0"/>
              <a:t>, ROSEA</a:t>
            </a:r>
          </a:p>
          <a:p>
            <a:pPr lvl="0"/>
            <a:r>
              <a:rPr lang="fr-FR" dirty="0" smtClean="0"/>
              <a:t>CAMPAGNES: HYMEX</a:t>
            </a:r>
          </a:p>
          <a:p>
            <a:pPr lvl="0"/>
            <a:r>
              <a:rPr lang="fr-FR" dirty="0" smtClean="0"/>
              <a:t>MODÈLES: Mimosa</a:t>
            </a:r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6417122"/>
            <a:ext cx="5318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Temps partiel</a:t>
            </a:r>
            <a:r>
              <a:rPr lang="fr-FR" dirty="0" smtClean="0"/>
              <a:t>; </a:t>
            </a:r>
            <a:r>
              <a:rPr lang="fr-FR" i="1" dirty="0" smtClean="0"/>
              <a:t>CDD sur projet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4190667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/>
          <a:p>
            <a:fld id="{E0D2801C-1B60-4883-A7CC-5F0768234171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</a:rPr>
              <a:pPr/>
              <a:t>8</a:t>
            </a:fld>
            <a:endParaRPr lang="fr-FR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7013406" y="692696"/>
            <a:ext cx="438914" cy="393706"/>
          </a:xfrm>
          <a:prstGeom prst="line">
            <a:avLst/>
          </a:prstGeom>
          <a:ln w="285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à coins arrondis 6"/>
          <p:cNvSpPr/>
          <p:nvPr/>
        </p:nvSpPr>
        <p:spPr>
          <a:xfrm>
            <a:off x="1741375" y="472901"/>
            <a:ext cx="310345" cy="6052443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sz="1600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Offre</a:t>
            </a:r>
          </a:p>
          <a:p>
            <a:pPr algn="ctr" defTabSz="914400"/>
            <a:endParaRPr lang="fr-FR" sz="1600" b="1" cap="small" dirty="0">
              <a:solidFill>
                <a:prstClr val="white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1600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de </a:t>
            </a:r>
          </a:p>
          <a:p>
            <a:pPr algn="ctr" defTabSz="914400"/>
            <a:endParaRPr lang="fr-FR" sz="1600" b="1" cap="small" dirty="0">
              <a:solidFill>
                <a:prstClr val="white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1600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Calcul </a:t>
            </a:r>
          </a:p>
          <a:p>
            <a:pPr algn="ctr" defTabSz="914400"/>
            <a:endParaRPr lang="fr-FR" sz="1600" b="1" cap="small" dirty="0">
              <a:solidFill>
                <a:prstClr val="white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1600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&amp; </a:t>
            </a:r>
          </a:p>
          <a:p>
            <a:pPr algn="ctr" defTabSz="914400"/>
            <a:endParaRPr lang="fr-FR" sz="1600" b="1" cap="small" dirty="0">
              <a:solidFill>
                <a:prstClr val="white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1600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Stockage</a:t>
            </a:r>
            <a:endParaRPr lang="fr-FR" sz="1600" cap="small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602724" y="209376"/>
            <a:ext cx="4608511" cy="2211512"/>
          </a:xfrm>
          <a:prstGeom prst="ellipse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sz="5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ESPRI</a:t>
            </a:r>
            <a:endParaRPr lang="fr-FR" sz="5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 defTabSz="914400"/>
            <a:r>
              <a:rPr lang="fr-F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Gestion </a:t>
            </a:r>
            <a:r>
              <a:rPr lang="fr-FR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de </a:t>
            </a:r>
            <a:r>
              <a:rPr lang="fr-F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données</a:t>
            </a:r>
          </a:p>
          <a:p>
            <a:pPr algn="ctr" defTabSz="914400"/>
            <a:r>
              <a:rPr lang="fr-F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Traitement</a:t>
            </a:r>
            <a:endParaRPr lang="fr-FR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 defTabSz="914400"/>
            <a:r>
              <a:rPr lang="fr-F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Support, Conseil, Expertise </a:t>
            </a:r>
          </a:p>
          <a:p>
            <a:pPr algn="ctr" defTabSz="914400"/>
            <a:r>
              <a:rPr lang="fr-FR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</a:t>
            </a:r>
            <a:r>
              <a:rPr lang="fr-F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estion de  projet</a:t>
            </a:r>
            <a:endParaRPr lang="fr-FR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1648973794"/>
              </p:ext>
            </p:extLst>
          </p:nvPr>
        </p:nvGraphicFramePr>
        <p:xfrm>
          <a:off x="2267744" y="2418332"/>
          <a:ext cx="5640794" cy="128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7798852" y="1412776"/>
            <a:ext cx="1237643" cy="90338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/>
            <a:r>
              <a:rPr lang="fr-FR" sz="1400" u="sng" dirty="0" smtClean="0">
                <a:solidFill>
                  <a:srgbClr val="3333FF"/>
                </a:solidFill>
                <a:latin typeface="Calibri" panose="020F0502020204030204" pitchFamily="34" charset="0"/>
              </a:rPr>
              <a:t>Accès  GENCI</a:t>
            </a:r>
          </a:p>
          <a:p>
            <a:pPr defTabSz="914400"/>
            <a:r>
              <a:rPr lang="fr-FR" sz="14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IDRIS</a:t>
            </a:r>
            <a:endParaRPr lang="fr-FR" sz="1400" dirty="0">
              <a:solidFill>
                <a:srgbClr val="3333FF"/>
              </a:solidFill>
              <a:latin typeface="Calibri" panose="020F0502020204030204" pitchFamily="34" charset="0"/>
            </a:endParaRPr>
          </a:p>
          <a:p>
            <a:pPr defTabSz="914400"/>
            <a:r>
              <a:rPr lang="fr-FR" sz="14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TGCC</a:t>
            </a:r>
          </a:p>
          <a:p>
            <a:pPr defTabSz="914400"/>
            <a:r>
              <a:rPr lang="fr-FR" sz="14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CINES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26596" y="2067416"/>
            <a:ext cx="1510620" cy="10772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fr-FR" sz="1100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07504" y="3376129"/>
            <a:ext cx="1529711" cy="20668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endParaRPr lang="fr-FR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defTabSz="914400"/>
            <a:endParaRPr lang="fr-FR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sz="1600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sz="1600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defTabSz="914400"/>
            <a:endParaRPr lang="fr-FR" sz="1400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>
              <a:spcBef>
                <a:spcPts val="600"/>
              </a:spcBef>
            </a:pPr>
            <a:endParaRPr lang="fr-FR" sz="1600" b="1" u="sng" dirty="0" smtClean="0">
              <a:solidFill>
                <a:srgbClr val="3333FF"/>
              </a:solidFill>
              <a:latin typeface="Calibri" panose="020F0502020204030204" pitchFamily="34" charset="0"/>
            </a:endParaRPr>
          </a:p>
          <a:p>
            <a:pPr algn="ctr" defTabSz="914400">
              <a:spcBef>
                <a:spcPts val="600"/>
              </a:spcBef>
            </a:pPr>
            <a:endParaRPr lang="fr-FR" sz="1600" b="1" u="sng" dirty="0">
              <a:solidFill>
                <a:srgbClr val="3333FF"/>
              </a:solidFill>
              <a:latin typeface="Calibri" panose="020F0502020204030204" pitchFamily="34" charset="0"/>
            </a:endParaRPr>
          </a:p>
          <a:p>
            <a:pPr algn="ctr" defTabSz="914400">
              <a:spcBef>
                <a:spcPts val="600"/>
              </a:spcBef>
            </a:pPr>
            <a:endParaRPr lang="fr-FR" sz="1600" b="1" u="sng" dirty="0" smtClean="0">
              <a:solidFill>
                <a:srgbClr val="3333FF"/>
              </a:solidFill>
              <a:latin typeface="Calibri" panose="020F0502020204030204" pitchFamily="34" charset="0"/>
            </a:endParaRPr>
          </a:p>
          <a:p>
            <a:pPr algn="ctr" defTabSz="914400">
              <a:spcBef>
                <a:spcPts val="600"/>
              </a:spcBef>
            </a:pPr>
            <a:r>
              <a:rPr lang="fr-FR" sz="1600" b="1" u="sng" dirty="0" smtClean="0">
                <a:solidFill>
                  <a:srgbClr val="3333FF"/>
                </a:solidFill>
                <a:latin typeface="Calibri" panose="020F0502020204030204" pitchFamily="34" charset="0"/>
              </a:rPr>
              <a:t>Hébergement </a:t>
            </a:r>
            <a:r>
              <a:rPr lang="fr-FR" sz="1600" b="1" u="sng" dirty="0">
                <a:solidFill>
                  <a:srgbClr val="3333FF"/>
                </a:solidFill>
                <a:latin typeface="Calibri" panose="020F0502020204030204" pitchFamily="34" charset="0"/>
              </a:rPr>
              <a:t>de </a:t>
            </a:r>
            <a:r>
              <a:rPr lang="fr-FR" sz="1600" b="1" u="sng" dirty="0" smtClean="0">
                <a:solidFill>
                  <a:srgbClr val="3333FF"/>
                </a:solidFill>
                <a:latin typeface="Calibri" panose="020F0502020204030204" pitchFamily="34" charset="0"/>
              </a:rPr>
              <a:t>projet</a:t>
            </a:r>
            <a:r>
              <a:rPr lang="fr-FR" sz="1700" b="1" u="sng" dirty="0" smtClean="0">
                <a:solidFill>
                  <a:srgbClr val="3333FF"/>
                </a:solidFill>
                <a:latin typeface="Calibri" panose="020F0502020204030204" pitchFamily="34" charset="0"/>
              </a:rPr>
              <a:t>s</a:t>
            </a: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Espaces travail, échange </a:t>
            </a:r>
            <a:r>
              <a:rPr lang="fr-FR" sz="1400" dirty="0">
                <a:solidFill>
                  <a:srgbClr val="3366FF"/>
                </a:solidFill>
                <a:latin typeface="Calibri" panose="020F0502020204030204" pitchFamily="34" charset="0"/>
              </a:rPr>
              <a:t>de </a:t>
            </a:r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données</a:t>
            </a:r>
            <a:endParaRPr lang="fr-FR" sz="1400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900" dirty="0">
                <a:solidFill>
                  <a:srgbClr val="3366FF"/>
                </a:solidFill>
                <a:latin typeface="Calibri" panose="020F0502020204030204" pitchFamily="34" charset="0"/>
              </a:rPr>
              <a:t> </a:t>
            </a:r>
          </a:p>
          <a:p>
            <a:pPr algn="ctr" defTabSz="914400"/>
            <a:r>
              <a:rPr lang="fr-FR" sz="1200" dirty="0">
                <a:solidFill>
                  <a:srgbClr val="3366FF"/>
                </a:solidFill>
                <a:latin typeface="Calibri" panose="020F0502020204030204" pitchFamily="34" charset="0"/>
              </a:rPr>
              <a:t>CFMIP-</a:t>
            </a:r>
            <a:r>
              <a:rPr lang="fr-FR" sz="1200" dirty="0" err="1">
                <a:solidFill>
                  <a:srgbClr val="3366FF"/>
                </a:solidFill>
                <a:latin typeface="Calibri" panose="020F0502020204030204" pitchFamily="34" charset="0"/>
              </a:rPr>
              <a:t>Obs</a:t>
            </a:r>
            <a:r>
              <a:rPr lang="fr-FR" sz="1200" dirty="0">
                <a:solidFill>
                  <a:srgbClr val="3366FF"/>
                </a:solidFill>
                <a:latin typeface="Calibri" panose="020F0502020204030204" pitchFamily="34" charset="0"/>
              </a:rPr>
              <a:t>, ALMIP, ANR REMEMBER</a:t>
            </a:r>
            <a:r>
              <a:rPr lang="fr-FR" sz="1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,.</a:t>
            </a:r>
          </a:p>
          <a:p>
            <a:pPr algn="ctr" defTabSz="914400"/>
            <a:endParaRPr lang="fr-FR" sz="1200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1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.</a:t>
            </a:r>
            <a:endParaRPr lang="fr-FR" sz="1200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sz="900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defTabSz="914400"/>
            <a:endParaRPr lang="fr-FR" sz="1700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u="sng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u="sng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u="sng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228184" y="4409556"/>
            <a:ext cx="2808312" cy="653777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Production et Outils</a:t>
            </a:r>
            <a:endParaRPr lang="fr-FR" b="1" cap="small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987824" y="3701662"/>
            <a:ext cx="4320480" cy="519426"/>
          </a:xfrm>
          <a:prstGeom prst="roundRect">
            <a:avLst>
              <a:gd name="adj" fmla="val 8314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sz="2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Activités IPSL nationales (CDS)</a:t>
            </a:r>
            <a:endParaRPr lang="fr-FR" sz="2400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107506" y="799452"/>
            <a:ext cx="1548800" cy="9013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sz="2000" b="1" u="sng" dirty="0" smtClean="0">
                <a:solidFill>
                  <a:srgbClr val="3333FF"/>
                </a:solidFill>
                <a:latin typeface="Calibri" panose="020F0502020204030204" pitchFamily="34" charset="0"/>
              </a:rPr>
              <a:t>CES</a:t>
            </a:r>
          </a:p>
          <a:p>
            <a:pPr defTabSz="914400"/>
            <a:r>
              <a:rPr lang="fr-FR" sz="1500" dirty="0" err="1" smtClean="0">
                <a:solidFill>
                  <a:srgbClr val="3333FF"/>
                </a:solidFill>
                <a:latin typeface="Calibri" panose="020F0502020204030204" pitchFamily="34" charset="0"/>
              </a:rPr>
              <a:t>Méghatropique</a:t>
            </a:r>
            <a:r>
              <a:rPr lang="fr-FR" sz="15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 </a:t>
            </a:r>
            <a:r>
              <a:rPr lang="fr-FR" dirty="0" err="1" smtClean="0">
                <a:solidFill>
                  <a:srgbClr val="3333FF"/>
                </a:solidFill>
                <a:latin typeface="Calibri" panose="020F0502020204030204" pitchFamily="34" charset="0"/>
              </a:rPr>
              <a:t>Calipso</a:t>
            </a:r>
            <a:r>
              <a:rPr lang="fr-FR" dirty="0" smtClean="0">
                <a:solidFill>
                  <a:srgbClr val="3333FF"/>
                </a:solidFill>
                <a:latin typeface="Calibri" panose="020F0502020204030204" pitchFamily="34" charset="0"/>
              </a:rPr>
              <a:t>, IASI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061229" y="4409556"/>
            <a:ext cx="4015855" cy="636994"/>
          </a:xfrm>
          <a:prstGeom prst="round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Distribution Données &amp;</a:t>
            </a:r>
          </a:p>
          <a:p>
            <a:pPr algn="ctr" defTabSz="914400"/>
            <a:r>
              <a:rPr lang="fr-FR" b="1" cap="small" dirty="0" smtClean="0">
                <a:solidFill>
                  <a:prstClr val="white"/>
                </a:solidFill>
                <a:latin typeface="Calibri" panose="020F0502020204030204" pitchFamily="34" charset="0"/>
              </a:rPr>
              <a:t>Bases de Données</a:t>
            </a:r>
            <a:endParaRPr lang="fr-FR" b="1" cap="small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 flipH="1">
            <a:off x="2051720" y="3961375"/>
            <a:ext cx="864096" cy="0"/>
          </a:xfrm>
          <a:prstGeom prst="line">
            <a:avLst/>
          </a:prstGeom>
          <a:ln w="38100">
            <a:solidFill>
              <a:srgbClr val="3333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7328257" y="104908"/>
            <a:ext cx="1671736" cy="100063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fr-FR" sz="1600" dirty="0" smtClean="0">
              <a:solidFill>
                <a:prstClr val="white"/>
              </a:solidFill>
              <a:latin typeface="Calibri" panose="020F0502020204030204" pitchFamily="34" charset="0"/>
            </a:endParaRPr>
          </a:p>
          <a:p>
            <a:pPr defTabSz="914400"/>
            <a:r>
              <a:rPr lang="fr-FR" sz="20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ICARE </a:t>
            </a:r>
          </a:p>
          <a:p>
            <a:pPr defTabSz="914400"/>
            <a:r>
              <a:rPr lang="fr-FR" sz="20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SATMOS</a:t>
            </a:r>
          </a:p>
          <a:p>
            <a:pPr defTabSz="914400"/>
            <a:r>
              <a:rPr lang="fr-FR" sz="2000" dirty="0" smtClean="0">
                <a:solidFill>
                  <a:srgbClr val="3333FF"/>
                </a:solidFill>
                <a:latin typeface="Calibri" panose="020F0502020204030204" pitchFamily="34" charset="0"/>
              </a:rPr>
              <a:t>OMP/SEDOO</a:t>
            </a:r>
          </a:p>
          <a:p>
            <a:pPr algn="ctr" defTabSz="914400"/>
            <a:endParaRPr lang="fr-FR" sz="16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necteur droit 18"/>
          <p:cNvCxnSpPr>
            <a:endCxn id="10" idx="1"/>
          </p:cNvCxnSpPr>
          <p:nvPr/>
        </p:nvCxnSpPr>
        <p:spPr>
          <a:xfrm flipV="1">
            <a:off x="7308304" y="1864468"/>
            <a:ext cx="490548" cy="597014"/>
          </a:xfrm>
          <a:prstGeom prst="line">
            <a:avLst/>
          </a:prstGeom>
          <a:ln w="381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à coins arrondis 19"/>
          <p:cNvSpPr/>
          <p:nvPr/>
        </p:nvSpPr>
        <p:spPr>
          <a:xfrm>
            <a:off x="2121701" y="5085184"/>
            <a:ext cx="1298171" cy="1596697"/>
          </a:xfrm>
          <a:prstGeom prst="roundRect">
            <a:avLst/>
          </a:prstGeom>
          <a:gradFill>
            <a:gsLst>
              <a:gs pos="2000">
                <a:schemeClr val="accent6">
                  <a:lumMod val="20000"/>
                  <a:lumOff val="80000"/>
                </a:schemeClr>
              </a:gs>
              <a:gs pos="95000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fr-FR" sz="1400" b="1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>
              <a:spcAft>
                <a:spcPts val="300"/>
              </a:spcAft>
            </a:pPr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Campagnes</a:t>
            </a: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AM</a:t>
            </a:r>
            <a:r>
              <a:rPr lang="fr-FR" sz="1400" dirty="0" smtClean="0">
                <a:solidFill>
                  <a:srgbClr val="3C6CFD"/>
                </a:solidFill>
                <a:latin typeface="Calibri" panose="020F0502020204030204" pitchFamily="34" charset="0"/>
              </a:rPr>
              <a:t>M</a:t>
            </a:r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A, HYMEX</a:t>
            </a: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CHARMEX</a:t>
            </a:r>
          </a:p>
          <a:p>
            <a:pPr algn="ctr" defTabSz="914400"/>
            <a:endParaRPr lang="fr-FR" sz="1400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Observations</a:t>
            </a: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Ballons</a:t>
            </a:r>
          </a:p>
          <a:p>
            <a:pPr algn="ctr" defTabSz="914400"/>
            <a:endParaRPr lang="fr-FR" sz="1400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sz="800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3509070" y="5098128"/>
            <a:ext cx="1350962" cy="1596697"/>
          </a:xfrm>
          <a:prstGeom prst="roundRect">
            <a:avLst/>
          </a:prstGeom>
          <a:gradFill>
            <a:gsLst>
              <a:gs pos="2000">
                <a:schemeClr val="accent6">
                  <a:lumMod val="20000"/>
                  <a:lumOff val="80000"/>
                </a:schemeClr>
              </a:gs>
              <a:gs pos="95000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Spatiales</a:t>
            </a:r>
          </a:p>
          <a:p>
            <a:pPr algn="just" defTabSz="914400"/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IASI, GOSAT</a:t>
            </a:r>
          </a:p>
          <a:p>
            <a:pPr algn="just" defTabSz="914400">
              <a:spcAft>
                <a:spcPts val="1200"/>
              </a:spcAft>
            </a:pPr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GOMOS,…</a:t>
            </a:r>
            <a:endParaRPr lang="fr-FR" sz="1200" b="1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defTabSz="914400"/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Modèles</a:t>
            </a:r>
          </a:p>
          <a:p>
            <a:pPr defTabSz="914400"/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ECMWF</a:t>
            </a:r>
          </a:p>
          <a:p>
            <a:pPr defTabSz="914400"/>
            <a:r>
              <a:rPr lang="fr-FR" sz="1200" b="1" dirty="0" err="1" smtClean="0">
                <a:solidFill>
                  <a:srgbClr val="3366FF"/>
                </a:solidFill>
                <a:latin typeface="Calibri" panose="020F0502020204030204" pitchFamily="34" charset="0"/>
              </a:rPr>
              <a:t>Reprobus</a:t>
            </a:r>
            <a:endParaRPr lang="fr-FR" sz="12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defTabSz="914400"/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Mimosa</a:t>
            </a:r>
          </a:p>
          <a:p>
            <a:pPr algn="just" defTabSz="914400"/>
            <a:endParaRPr lang="fr-FR" sz="12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4924957" y="5063333"/>
            <a:ext cx="1152127" cy="1618548"/>
          </a:xfrm>
          <a:prstGeom prst="roundRect">
            <a:avLst/>
          </a:prstGeom>
          <a:gradFill>
            <a:gsLst>
              <a:gs pos="2000">
                <a:schemeClr val="accent6">
                  <a:lumMod val="20000"/>
                  <a:lumOff val="80000"/>
                </a:schemeClr>
              </a:gs>
              <a:gs pos="95000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spcAft>
                <a:spcPts val="600"/>
              </a:spcAft>
            </a:pPr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Bases Données</a:t>
            </a:r>
          </a:p>
          <a:p>
            <a:pPr algn="just" defTabSz="914400"/>
            <a:r>
              <a:rPr lang="fr-FR" sz="1200" b="1" dirty="0" err="1" smtClean="0">
                <a:solidFill>
                  <a:srgbClr val="3366FF"/>
                </a:solidFill>
                <a:latin typeface="Calibri" panose="020F0502020204030204" pitchFamily="34" charset="0"/>
              </a:rPr>
              <a:t>Megapoli</a:t>
            </a:r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  Geisa </a:t>
            </a:r>
          </a:p>
          <a:p>
            <a:pPr algn="just" defTabSz="914400">
              <a:spcAft>
                <a:spcPts val="300"/>
              </a:spcAft>
            </a:pPr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IUPAC</a:t>
            </a:r>
          </a:p>
          <a:p>
            <a:pPr algn="just" defTabSz="914400"/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CMIP-OBS (ESFG)</a:t>
            </a:r>
          </a:p>
          <a:p>
            <a:pPr algn="just" defTabSz="914400"/>
            <a:r>
              <a:rPr lang="fr-FR" sz="1200" b="1" dirty="0" smtClean="0">
                <a:solidFill>
                  <a:srgbClr val="3366FF"/>
                </a:solidFill>
                <a:latin typeface="Calibri" panose="020F0502020204030204" pitchFamily="34" charset="0"/>
              </a:rPr>
              <a:t>GEWEX - CA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6216846" y="5094610"/>
            <a:ext cx="1477039" cy="1587271"/>
          </a:xfrm>
          <a:prstGeom prst="roundRect">
            <a:avLst/>
          </a:prstGeom>
          <a:gradFill>
            <a:gsLst>
              <a:gs pos="2000">
                <a:schemeClr val="accent6">
                  <a:lumMod val="20000"/>
                  <a:lumOff val="80000"/>
                </a:schemeClr>
              </a:gs>
              <a:gs pos="95000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fr-FR" sz="4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>
              <a:spcBef>
                <a:spcPts val="300"/>
              </a:spcBef>
              <a:spcAft>
                <a:spcPts val="1200"/>
              </a:spcAft>
            </a:pPr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Productions</a:t>
            </a: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Support NRT</a:t>
            </a:r>
            <a:endParaRPr lang="fr-FR" sz="1400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Campagnes et IASI (L2, L3)</a:t>
            </a:r>
          </a:p>
          <a:p>
            <a:pPr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Observatoires</a:t>
            </a:r>
          </a:p>
          <a:p>
            <a:pPr defTabSz="914400"/>
            <a:endParaRPr lang="fr-FR" sz="14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7833873" y="5092948"/>
            <a:ext cx="1202622" cy="1588934"/>
          </a:xfrm>
          <a:prstGeom prst="roundRect">
            <a:avLst/>
          </a:prstGeom>
          <a:gradFill>
            <a:gsLst>
              <a:gs pos="2000">
                <a:schemeClr val="accent6">
                  <a:lumMod val="20000"/>
                  <a:lumOff val="80000"/>
                </a:schemeClr>
              </a:gs>
              <a:gs pos="95000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fr-FR" sz="8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sz="1400" b="1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/>
            <a:endParaRPr lang="fr-FR" sz="1400" b="1" u="sng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ctr" defTabSz="914400">
              <a:spcBef>
                <a:spcPts val="1200"/>
              </a:spcBef>
              <a:spcAft>
                <a:spcPts val="1200"/>
              </a:spcAft>
            </a:pPr>
            <a:r>
              <a:rPr lang="fr-FR" sz="1400" b="1" u="sng" dirty="0" smtClean="0">
                <a:solidFill>
                  <a:srgbClr val="3366FF"/>
                </a:solidFill>
                <a:latin typeface="Calibri" panose="020F0502020204030204" pitchFamily="34" charset="0"/>
              </a:rPr>
              <a:t>Outils</a:t>
            </a:r>
            <a:endParaRPr lang="fr-FR" sz="14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just"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IXION</a:t>
            </a:r>
          </a:p>
          <a:p>
            <a:pPr algn="just"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Arletty</a:t>
            </a:r>
          </a:p>
          <a:p>
            <a:pPr algn="just"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OBR</a:t>
            </a:r>
          </a:p>
          <a:p>
            <a:pPr algn="just" defTabSz="914400"/>
            <a:r>
              <a:rPr lang="fr-FR" sz="14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Tapas</a:t>
            </a:r>
          </a:p>
          <a:p>
            <a:pPr algn="just" defTabSz="914400"/>
            <a:endParaRPr lang="fr-FR" sz="1400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just" defTabSz="914400"/>
            <a:endParaRPr lang="fr-FR" sz="1400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just" defTabSz="914400"/>
            <a:endParaRPr lang="fr-FR" sz="14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just" defTabSz="914400"/>
            <a:endParaRPr lang="fr-FR" sz="1400" b="1" dirty="0">
              <a:solidFill>
                <a:srgbClr val="3366FF"/>
              </a:solidFill>
              <a:latin typeface="Calibri" panose="020F0502020204030204" pitchFamily="34" charset="0"/>
            </a:endParaRPr>
          </a:p>
          <a:p>
            <a:pPr algn="just" defTabSz="914400"/>
            <a:endParaRPr lang="fr-FR" sz="14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15516" y="96887"/>
            <a:ext cx="30603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fr-FR" sz="1400" b="1" dirty="0" smtClean="0">
                <a:solidFill>
                  <a:srgbClr val="3333FF"/>
                </a:solidFill>
                <a:latin typeface="Calibri"/>
              </a:rPr>
              <a:t>CDS  : Centre de Données et Services</a:t>
            </a:r>
            <a:endParaRPr lang="en-GB" sz="1400" b="1" dirty="0">
              <a:solidFill>
                <a:srgbClr val="3333FF"/>
              </a:solidFill>
              <a:latin typeface="Calibri"/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4716016" y="4221088"/>
            <a:ext cx="0" cy="188468"/>
          </a:xfrm>
          <a:prstGeom prst="straightConnector1">
            <a:avLst/>
          </a:prstGeom>
          <a:ln w="28575">
            <a:solidFill>
              <a:srgbClr val="33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6876256" y="4221088"/>
            <a:ext cx="0" cy="188468"/>
          </a:xfrm>
          <a:prstGeom prst="straightConnector1">
            <a:avLst/>
          </a:prstGeom>
          <a:ln w="28575">
            <a:solidFill>
              <a:srgbClr val="33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05970" y="2067416"/>
            <a:ext cx="13327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fr-FR" sz="1600" b="1" u="sng" dirty="0" smtClean="0">
                <a:solidFill>
                  <a:srgbClr val="3333FF"/>
                </a:solidFill>
                <a:latin typeface="Calibri"/>
              </a:rPr>
              <a:t>Observatoire</a:t>
            </a:r>
          </a:p>
          <a:p>
            <a:pPr defTabSz="914400"/>
            <a:r>
              <a:rPr lang="fr-FR" sz="1600" dirty="0" smtClean="0">
                <a:solidFill>
                  <a:srgbClr val="3333FF"/>
                </a:solidFill>
                <a:latin typeface="Calibri"/>
              </a:rPr>
              <a:t>NDACC</a:t>
            </a:r>
          </a:p>
          <a:p>
            <a:pPr defTabSz="914400"/>
            <a:r>
              <a:rPr lang="fr-FR" sz="1600" dirty="0" smtClean="0">
                <a:solidFill>
                  <a:srgbClr val="3333FF"/>
                </a:solidFill>
                <a:latin typeface="Calibri"/>
              </a:rPr>
              <a:t>SIRTA</a:t>
            </a:r>
          </a:p>
          <a:p>
            <a:pPr defTabSz="914400"/>
            <a:r>
              <a:rPr lang="fr-FR" sz="1600" dirty="0" smtClean="0">
                <a:solidFill>
                  <a:srgbClr val="3333FF"/>
                </a:solidFill>
                <a:latin typeface="Calibri"/>
              </a:rPr>
              <a:t>ROSEA</a:t>
            </a:r>
            <a:endParaRPr lang="fr-FR" sz="1600" dirty="0">
              <a:solidFill>
                <a:srgbClr val="3333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9894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315572"/>
            <a:ext cx="9144000" cy="47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Développement capacités de traitement données satellites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>
                <a:effectLst/>
              </a:rPr>
              <a:t>Implication forte dans production données IR ATMO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Soutien aux axes d’activités du Pôle Observation de l’IPSL</a:t>
            </a:r>
          </a:p>
          <a:p>
            <a:pPr marL="742950" lvl="1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>
                <a:effectLst/>
              </a:rPr>
              <a:t>Jeux de données long terme</a:t>
            </a:r>
          </a:p>
          <a:p>
            <a:pPr marL="742950" lvl="1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Jeux de données composition air RP</a:t>
            </a:r>
          </a:p>
          <a:p>
            <a:pPr marL="742950" lvl="1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>
                <a:effectLst/>
              </a:rPr>
              <a:t>Jeux de données pour CMIP-6</a:t>
            </a:r>
          </a:p>
          <a:p>
            <a:pPr marL="742950" lvl="1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…</a:t>
            </a:r>
            <a:endParaRPr lang="fr-FR" sz="2400" dirty="0" smtClean="0">
              <a:effectLst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Renforcer les capacités de développement (applications, </a:t>
            </a:r>
            <a:r>
              <a:rPr lang="fr-FR" sz="2400" dirty="0" err="1" smtClean="0"/>
              <a:t>méta-données</a:t>
            </a:r>
            <a:r>
              <a:rPr lang="fr-FR" sz="2400" dirty="0" smtClean="0"/>
              <a:t>, web…) – </a:t>
            </a:r>
            <a:r>
              <a:rPr lang="fr-FR" sz="2400" i="1" dirty="0" smtClean="0"/>
              <a:t>priorité 1 demande IPSL 2015</a:t>
            </a:r>
            <a:endParaRPr lang="fr-FR" sz="2400" i="1" dirty="0" smtClean="0">
              <a:effectLst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§"/>
            </a:pPr>
            <a:r>
              <a:rPr lang="fr-FR" sz="2400" dirty="0" smtClean="0"/>
              <a:t>Actif dans projets inter-CDS du Pôle Atmosphère (portail commun, outils communs, …)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7487" y="0"/>
            <a:ext cx="715264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ESPRI: vers où?</a:t>
            </a: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0" y="58525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dirty="0" smtClean="0">
                <a:solidFill>
                  <a:srgbClr val="0000FF"/>
                </a:solidFill>
              </a:rPr>
              <a:t>(Réflexion en cours !)</a:t>
            </a:r>
          </a:p>
        </p:txBody>
      </p:sp>
    </p:spTree>
    <p:extLst>
      <p:ext uri="{BB962C8B-B14F-4D97-AF65-F5344CB8AC3E}">
        <p14:creationId xmlns:p14="http://schemas.microsoft.com/office/powerpoint/2010/main" val="3895480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673</Words>
  <Application>Microsoft Macintosh PowerPoint</Application>
  <PresentationFormat>Présentation à l'écran (4:3)</PresentationFormat>
  <Paragraphs>187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Thème Office</vt:lpstr>
      <vt:lpstr>1_Thème Office</vt:lpstr>
      <vt:lpstr>3_Thème Office</vt:lpstr>
      <vt:lpstr>POLE OBSERVATION DE LA TERRE DE L’IPSL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POLE OBSERVATION</dc:title>
  <dc:subject/>
  <dc:creator>LMD CNRS</dc:creator>
  <cp:keywords/>
  <dc:description/>
  <cp:lastModifiedBy>m chiriaco</cp:lastModifiedBy>
  <cp:revision>105</cp:revision>
  <dcterms:created xsi:type="dcterms:W3CDTF">2014-09-24T14:46:14Z</dcterms:created>
  <dcterms:modified xsi:type="dcterms:W3CDTF">2015-03-09T07:52:52Z</dcterms:modified>
  <cp:category/>
</cp:coreProperties>
</file>