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6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67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5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1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9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9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8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4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53D5-7901-234F-B789-A2F1C3619E61}" type="datetimeFigureOut">
              <a:rPr lang="fr-FR" smtClean="0"/>
              <a:t>12/02/15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6F80-71F7-4147-8F02-103FE72076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9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Anomalies des hivers 2009-2010 et 2010-2011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Nuages et circulation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25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095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 (1)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832" y="887395"/>
            <a:ext cx="8654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</a:rPr>
              <a:t>SIRTA-</a:t>
            </a:r>
            <a:r>
              <a:rPr lang="fr-FR" b="1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b="1" i="1" dirty="0" smtClean="0">
                <a:latin typeface="+mj-lt"/>
              </a:rPr>
              <a:t>OBS </a:t>
            </a:r>
            <a:r>
              <a:rPr lang="fr-FR" dirty="0" smtClean="0">
                <a:latin typeface="+mj-lt"/>
              </a:rPr>
              <a:t>: synthèse de 10ans+ d’observations multi-paramètres au SIRTA</a:t>
            </a:r>
          </a:p>
          <a:p>
            <a:r>
              <a:rPr lang="fr-FR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smtClean="0">
                <a:latin typeface="+mj-lt"/>
              </a:rPr>
              <a:t> = </a:t>
            </a:r>
            <a:r>
              <a:rPr lang="fr-FR" i="1" dirty="0" smtClean="0">
                <a:solidFill>
                  <a:srgbClr val="FF0000"/>
                </a:solidFill>
                <a:latin typeface="+mj-lt"/>
              </a:rPr>
              <a:t>Ré</a:t>
            </a:r>
            <a:r>
              <a:rPr lang="fr-FR" dirty="0" smtClean="0">
                <a:latin typeface="+mj-lt"/>
              </a:rPr>
              <a:t>étalonnage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err="1" smtClean="0">
                <a:latin typeface="+mj-lt"/>
              </a:rPr>
              <a:t>contrôle</a:t>
            </a:r>
            <a:r>
              <a:rPr lang="fr-FR" dirty="0" smtClean="0">
                <a:latin typeface="+mj-lt"/>
              </a:rPr>
              <a:t>-qualité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err="1" smtClean="0">
                <a:latin typeface="+mj-lt"/>
              </a:rPr>
              <a:t>moyennage</a:t>
            </a:r>
            <a:endParaRPr lang="fr-FR" dirty="0" smtClean="0">
              <a:latin typeface="+mj-lt"/>
            </a:endParaRP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</a:t>
            </a:r>
            <a:r>
              <a:rPr lang="fr-FR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smtClean="0">
                <a:latin typeface="+mj-lt"/>
              </a:rPr>
              <a:t>traitement</a:t>
            </a: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Ré</a:t>
            </a:r>
            <a:r>
              <a:rPr lang="fr-FR" dirty="0" err="1" smtClean="0">
                <a:latin typeface="+mj-lt"/>
              </a:rPr>
              <a:t>expertise</a:t>
            </a:r>
            <a:endParaRPr lang="fr-FR" dirty="0" smtClean="0">
              <a:latin typeface="+mj-lt"/>
            </a:endParaRP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…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6722" y="3351967"/>
            <a:ext cx="5298303" cy="210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Harmonisation traitement/inversion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Synchronisations et moyennes horaires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Contrôle qualité ++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Nomenclature standardisée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Évaluation incertitudes, représentativité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Documentation</a:t>
            </a:r>
            <a:endParaRPr lang="fr-FR" sz="1800" dirty="0">
              <a:latin typeface="+mj-lt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4862056" y="1416615"/>
            <a:ext cx="1785937" cy="1496218"/>
            <a:chOff x="781842" y="1123157"/>
            <a:chExt cx="1785937" cy="1496218"/>
          </a:xfrm>
        </p:grpSpPr>
        <p:sp>
          <p:nvSpPr>
            <p:cNvPr id="8" name="Ellipse 7"/>
            <p:cNvSpPr/>
            <p:nvPr/>
          </p:nvSpPr>
          <p:spPr>
            <a:xfrm>
              <a:off x="877073" y="1123157"/>
              <a:ext cx="1647033" cy="14962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1842" y="1218407"/>
              <a:ext cx="1785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+mj-lt"/>
                </a:rPr>
                <a:t>SIRTA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Surface, 2m, </a:t>
              </a:r>
              <a:r>
                <a:rPr lang="fr-FR" u="sng" dirty="0" smtClean="0">
                  <a:solidFill>
                    <a:schemeClr val="bg1"/>
                  </a:solidFill>
                  <a:latin typeface="+mj-lt"/>
                </a:rPr>
                <a:t>profils verticaux</a:t>
              </a:r>
              <a:endParaRPr lang="fr-FR" u="sng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2390360" y="1940373"/>
            <a:ext cx="1595437" cy="1079500"/>
            <a:chOff x="357187" y="2579687"/>
            <a:chExt cx="1595437" cy="1079500"/>
          </a:xfrm>
        </p:grpSpPr>
        <p:sp>
          <p:nvSpPr>
            <p:cNvPr id="11" name="Ellipse 10"/>
            <p:cNvSpPr/>
            <p:nvPr/>
          </p:nvSpPr>
          <p:spPr>
            <a:xfrm>
              <a:off x="357187" y="2579687"/>
              <a:ext cx="1595437" cy="1079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7187" y="2595563"/>
              <a:ext cx="15954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FFFF"/>
                  </a:solidFill>
                  <a:latin typeface="+mj-lt"/>
                </a:rPr>
                <a:t>Stations Météo-France proches</a:t>
              </a:r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51245" y="5588715"/>
            <a:ext cx="1341440" cy="1246195"/>
            <a:chOff x="349248" y="3730615"/>
            <a:chExt cx="1341440" cy="1246195"/>
          </a:xfrm>
        </p:grpSpPr>
        <p:sp>
          <p:nvSpPr>
            <p:cNvPr id="14" name="Ellipse 13"/>
            <p:cNvSpPr/>
            <p:nvPr/>
          </p:nvSpPr>
          <p:spPr>
            <a:xfrm>
              <a:off x="349248" y="3730615"/>
              <a:ext cx="1325563" cy="1246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7187" y="3881438"/>
              <a:ext cx="1333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FFFF"/>
                  </a:solidFill>
                  <a:latin typeface="+mj-lt"/>
                </a:rPr>
                <a:t>Extraction mesures satellite</a:t>
              </a:r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882485" y="3311364"/>
            <a:ext cx="4810380" cy="222508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45092" y="3270548"/>
            <a:ext cx="268360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  <a:sym typeface="Wingdings"/>
              </a:rPr>
              <a:t>SIRTA-</a:t>
            </a:r>
            <a:r>
              <a:rPr lang="fr-FR" b="1" i="1" dirty="0" smtClean="0">
                <a:solidFill>
                  <a:srgbClr val="FF0000"/>
                </a:solidFill>
                <a:latin typeface="+mj-lt"/>
                <a:sym typeface="Wingdings"/>
              </a:rPr>
              <a:t>Re</a:t>
            </a:r>
            <a:r>
              <a:rPr lang="fr-FR" b="1" i="1" dirty="0" smtClean="0">
                <a:latin typeface="+mj-lt"/>
                <a:sym typeface="Wingdings"/>
              </a:rPr>
              <a:t>OBS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dirty="0" smtClean="0">
                <a:latin typeface="+mj-lt"/>
                <a:sym typeface="Wingdings"/>
              </a:rPr>
              <a:t>Synthèse décennale d’une quarantaine de paramètres atmosphériques 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dirty="0" smtClean="0">
                <a:latin typeface="+mj-lt"/>
              </a:rPr>
              <a:t>Un jeu de données multi-paramètres unique en Europe</a:t>
            </a:r>
            <a:endParaRPr lang="fr-FR" dirty="0">
              <a:latin typeface="+mj-lt"/>
            </a:endParaRPr>
          </a:p>
        </p:txBody>
      </p:sp>
      <p:cxnSp>
        <p:nvCxnSpPr>
          <p:cNvPr id="18" name="Connecteur droit avec flèche 17"/>
          <p:cNvCxnSpPr>
            <a:stCxn id="8" idx="4"/>
          </p:cNvCxnSpPr>
          <p:nvPr/>
        </p:nvCxnSpPr>
        <p:spPr>
          <a:xfrm flipH="1">
            <a:off x="5461000" y="2912833"/>
            <a:ext cx="319804" cy="439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70757" y="5588715"/>
            <a:ext cx="430335" cy="542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6" idx="0"/>
          </p:cNvCxnSpPr>
          <p:nvPr/>
        </p:nvCxnSpPr>
        <p:spPr>
          <a:xfrm flipH="1">
            <a:off x="3105874" y="3019463"/>
            <a:ext cx="2468" cy="33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3906510" y="5715709"/>
            <a:ext cx="2801438" cy="1074153"/>
            <a:chOff x="766542" y="1136387"/>
            <a:chExt cx="1785937" cy="1587812"/>
          </a:xfrm>
          <a:noFill/>
        </p:grpSpPr>
        <p:sp>
          <p:nvSpPr>
            <p:cNvPr id="22" name="Ellipse 21"/>
            <p:cNvSpPr/>
            <p:nvPr/>
          </p:nvSpPr>
          <p:spPr>
            <a:xfrm>
              <a:off x="768615" y="1136387"/>
              <a:ext cx="1742264" cy="1587812"/>
            </a:xfrm>
            <a:prstGeom prst="ellips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66542" y="1418607"/>
              <a:ext cx="178593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  <a:latin typeface="+mj-lt"/>
                </a:rPr>
                <a:t>Autres mesures continues en région parisienne</a:t>
              </a:r>
              <a:endParaRPr lang="fr-FR" dirty="0">
                <a:solidFill>
                  <a:schemeClr val="tx2"/>
                </a:solidFill>
                <a:latin typeface="+mj-lt"/>
              </a:endParaRPr>
            </a:p>
          </p:txBody>
        </p:sp>
      </p:grpSp>
      <p:cxnSp>
        <p:nvCxnSpPr>
          <p:cNvPr id="24" name="Connecteur droit avec flèche 23"/>
          <p:cNvCxnSpPr>
            <a:stCxn id="22" idx="2"/>
          </p:cNvCxnSpPr>
          <p:nvPr/>
        </p:nvCxnSpPr>
        <p:spPr>
          <a:xfrm flipH="1" flipV="1">
            <a:off x="3313545" y="5588716"/>
            <a:ext cx="596217" cy="6640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èche vers la droite 24"/>
          <p:cNvSpPr/>
          <p:nvPr/>
        </p:nvSpPr>
        <p:spPr>
          <a:xfrm>
            <a:off x="5755025" y="4098636"/>
            <a:ext cx="690067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98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095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 : </a:t>
            </a:r>
            <a:r>
              <a:rPr lang="fr-FR" dirty="0" smtClean="0"/>
              <a:t>contenu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61964" y="1470667"/>
            <a:ext cx="9082036" cy="3630972"/>
            <a:chOff x="61964" y="1470667"/>
            <a:chExt cx="9082036" cy="3630972"/>
          </a:xfrm>
        </p:grpSpPr>
        <p:pic>
          <p:nvPicPr>
            <p:cNvPr id="6" name="Image 5" descr="Bar_numdays_meanhours_groups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" y="1470667"/>
              <a:ext cx="9082036" cy="36309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5508" y="1470667"/>
              <a:ext cx="6755010" cy="23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934959" y="1455085"/>
            <a:ext cx="192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Stations MF</a:t>
            </a:r>
            <a:endParaRPr lang="fr-FR" sz="1400" dirty="0"/>
          </a:p>
        </p:txBody>
      </p:sp>
      <p:sp>
        <p:nvSpPr>
          <p:cNvPr id="9" name="Double flèche horizontale 8"/>
          <p:cNvSpPr/>
          <p:nvPr/>
        </p:nvSpPr>
        <p:spPr>
          <a:xfrm>
            <a:off x="740176" y="1552504"/>
            <a:ext cx="264902" cy="165203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ZoneTexte 9"/>
          <p:cNvSpPr txBox="1"/>
          <p:nvPr/>
        </p:nvSpPr>
        <p:spPr>
          <a:xfrm>
            <a:off x="2313998" y="1455085"/>
            <a:ext cx="3264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Mesures </a:t>
            </a:r>
            <a:r>
              <a:rPr lang="fr-FR" sz="1400" i="1" dirty="0" err="1" smtClean="0"/>
              <a:t>advanced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1535" y="1467304"/>
            <a:ext cx="391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Paramètres restitués à partir des observations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7737" y="5603578"/>
            <a:ext cx="55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2003 – 2014 pour les données les plus anciennes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844503" y="5164980"/>
            <a:ext cx="409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+ 11 ans de profils lidar nuages/aérosols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3-01-29 à 15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6" b="80947"/>
          <a:stretch/>
        </p:blipFill>
        <p:spPr>
          <a:xfrm>
            <a:off x="4357732" y="4262805"/>
            <a:ext cx="4808285" cy="1306635"/>
          </a:xfrm>
          <a:prstGeom prst="rect">
            <a:avLst/>
          </a:prstGeom>
        </p:spPr>
      </p:pic>
      <p:pic>
        <p:nvPicPr>
          <p:cNvPr id="5" name="Image 4" descr="Capture d’écran 2013-01-29 à 15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5" r="4205" b="80947"/>
          <a:stretch/>
        </p:blipFill>
        <p:spPr>
          <a:xfrm>
            <a:off x="4702963" y="5513382"/>
            <a:ext cx="3927378" cy="1306635"/>
          </a:xfrm>
          <a:prstGeom prst="rect">
            <a:avLst/>
          </a:prstGeom>
        </p:spPr>
      </p:pic>
      <p:pic>
        <p:nvPicPr>
          <p:cNvPr id="6" name="Image 5" descr="Capture d’écran 2013-01-29 à 15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 t="81907" r="3715" b="2080"/>
          <a:stretch/>
        </p:blipFill>
        <p:spPr>
          <a:xfrm>
            <a:off x="5088661" y="3245316"/>
            <a:ext cx="3927378" cy="109817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2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Température au SIRTA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088661" y="2914479"/>
            <a:ext cx="39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Comparée aux analogues de circulation</a:t>
            </a:r>
            <a:endParaRPr lang="fr-FR" dirty="0"/>
          </a:p>
        </p:txBody>
      </p:sp>
      <p:pic>
        <p:nvPicPr>
          <p:cNvPr id="3" name="Image 2" descr="Capture d’écran 2015-02-10 à 14.5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" y="1158143"/>
            <a:ext cx="5656806" cy="183259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0973" y="854629"/>
            <a:ext cx="480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Température DJF au SIRTA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682361" y="2396157"/>
            <a:ext cx="247621" cy="23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842111" y="2481883"/>
            <a:ext cx="143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Hiver 2009-2010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4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091"/>
            <a:ext cx="8229600" cy="756979"/>
          </a:xfrm>
        </p:spPr>
        <p:txBody>
          <a:bodyPr>
            <a:noAutofit/>
          </a:bodyPr>
          <a:lstStyle/>
          <a:p>
            <a:r>
              <a:rPr lang="fr-FR" sz="3600" dirty="0" smtClean="0"/>
              <a:t>Anomalie de température en Europe par rapport à 2002-2013 (ERA-I)</a:t>
            </a:r>
            <a:endParaRPr lang="fr-FR" sz="3600" dirty="0"/>
          </a:p>
        </p:txBody>
      </p:sp>
      <p:pic>
        <p:nvPicPr>
          <p:cNvPr id="8" name="Image 7" descr="Capture d’écran 2015-02-03 à 16.1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44" y="1358565"/>
            <a:ext cx="4321034" cy="3525530"/>
          </a:xfrm>
          <a:prstGeom prst="rect">
            <a:avLst/>
          </a:prstGeom>
        </p:spPr>
      </p:pic>
      <p:pic>
        <p:nvPicPr>
          <p:cNvPr id="9" name="Image 8" descr="Capture d’écran 2015-02-03 à 16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" y="1358565"/>
            <a:ext cx="4256858" cy="36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682"/>
            <a:ext cx="8229600" cy="815705"/>
          </a:xfrm>
        </p:spPr>
        <p:txBody>
          <a:bodyPr/>
          <a:lstStyle/>
          <a:p>
            <a:r>
              <a:rPr lang="fr-FR" dirty="0" smtClean="0"/>
              <a:t>Circulation de grande échelle</a:t>
            </a:r>
            <a:endParaRPr lang="fr-FR" dirty="0"/>
          </a:p>
        </p:txBody>
      </p:sp>
      <p:pic>
        <p:nvPicPr>
          <p:cNvPr id="4" name="Image 3" descr="Capture d’écran 2015-02-03 à 17.2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" y="895224"/>
            <a:ext cx="7216098" cy="2305614"/>
          </a:xfrm>
          <a:prstGeom prst="rect">
            <a:avLst/>
          </a:prstGeom>
        </p:spPr>
      </p:pic>
      <p:pic>
        <p:nvPicPr>
          <p:cNvPr id="5" name="Image 4" descr="Capture d’écran 2015-02-03 à 17.2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10" y="3318421"/>
            <a:ext cx="3542899" cy="35395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82860" y="4513348"/>
            <a:ext cx="123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22374" y="6324734"/>
            <a:ext cx="123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NAO+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20893" y="4513348"/>
            <a:ext cx="123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NAO-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60407" y="6324734"/>
            <a:ext cx="123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8000"/>
                </a:solidFill>
              </a:rPr>
              <a:t>Atl</a:t>
            </a:r>
            <a:r>
              <a:rPr lang="fr-FR" dirty="0" smtClean="0">
                <a:solidFill>
                  <a:srgbClr val="008000"/>
                </a:solidFill>
              </a:rPr>
              <a:t>. </a:t>
            </a:r>
            <a:r>
              <a:rPr lang="fr-FR" dirty="0" err="1" smtClean="0">
                <a:solidFill>
                  <a:srgbClr val="008000"/>
                </a:solidFill>
              </a:rPr>
              <a:t>Ridge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1816" y="1008119"/>
            <a:ext cx="176759" cy="23103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99829" y="3259505"/>
            <a:ext cx="126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2009-2010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6469894" y="1747845"/>
            <a:ext cx="176759" cy="15705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63327" y="3259505"/>
            <a:ext cx="126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2010-2011</a:t>
            </a:r>
            <a:endParaRPr lang="fr-FR" sz="1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5512259" y="3567282"/>
            <a:ext cx="170212" cy="2033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561547" y="3567282"/>
            <a:ext cx="170212" cy="2033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145648" y="3770632"/>
            <a:ext cx="132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NAO- très largement majoritaire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471722" y="3770632"/>
            <a:ext cx="19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d’anomalie spécifique de circulation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774124" y="5413737"/>
            <a:ext cx="229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Régimes jour à jour pour ces deux hivers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772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617"/>
          </a:xfrm>
        </p:spPr>
        <p:txBody>
          <a:bodyPr>
            <a:noAutofit/>
          </a:bodyPr>
          <a:lstStyle/>
          <a:p>
            <a:r>
              <a:rPr lang="fr-FR" sz="3200" dirty="0" smtClean="0"/>
              <a:t>Température hiver 2009-2010 – stations en Europe</a:t>
            </a:r>
            <a:endParaRPr lang="fr-FR" sz="3200" dirty="0"/>
          </a:p>
        </p:txBody>
      </p:sp>
      <p:pic>
        <p:nvPicPr>
          <p:cNvPr id="5" name="Image 4" descr="Capture d’écran 2015-02-04 à 13.5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" y="895559"/>
            <a:ext cx="7062317" cy="57201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54460" y="6488668"/>
            <a:ext cx="278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Cattiaux</a:t>
            </a:r>
            <a:r>
              <a:rPr lang="fr-FR" dirty="0" smtClean="0"/>
              <a:t> et al. 2010, GRL</a:t>
            </a:r>
            <a:endParaRPr lang="fr-FR" dirty="0"/>
          </a:p>
        </p:txBody>
      </p:sp>
      <p:sp>
        <p:nvSpPr>
          <p:cNvPr id="7" name="Flèche courbée vers la gauche 6"/>
          <p:cNvSpPr/>
          <p:nvPr/>
        </p:nvSpPr>
        <p:spPr>
          <a:xfrm>
            <a:off x="6453431" y="3507911"/>
            <a:ext cx="165869" cy="82537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19300" y="3661492"/>
            <a:ext cx="21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- 1980-2009 trend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279856" y="3799237"/>
            <a:ext cx="252754" cy="3244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888235" y="3661492"/>
            <a:ext cx="252754" cy="3244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548077" y="4228213"/>
            <a:ext cx="2595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C’est la tendance sur </a:t>
            </a:r>
            <a:r>
              <a:rPr lang="fr-FR" sz="1600" i="1" dirty="0" err="1" smtClean="0"/>
              <a:t>T</a:t>
            </a:r>
            <a:r>
              <a:rPr lang="fr-FR" sz="1600" i="1" dirty="0" smtClean="0"/>
              <a:t> à long terme qui crée la différence avec la dynamique pour l’hiver 2010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59828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apture d’écran 2015-02-04 à 15.4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95" y="3719967"/>
            <a:ext cx="2542997" cy="3138033"/>
          </a:xfrm>
          <a:prstGeom prst="rect">
            <a:avLst/>
          </a:prstGeom>
        </p:spPr>
      </p:pic>
      <p:pic>
        <p:nvPicPr>
          <p:cNvPr id="13" name="Image 12" descr="Capture d’écran 2015-02-04 à 15.4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54"/>
            <a:ext cx="5645147" cy="29810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3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Nuages CALIPSO-GOCCP, Europe N-O continent 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4742217" y="1372701"/>
            <a:ext cx="264272" cy="4118103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25896" y="1196526"/>
            <a:ext cx="341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 nuageuse simulée : </a:t>
            </a:r>
          </a:p>
          <a:p>
            <a:r>
              <a:rPr lang="fr-FR" dirty="0" smtClean="0"/>
              <a:t>Simulation WRF/MED-CORDEX + simulateur lidar (</a:t>
            </a:r>
            <a:r>
              <a:rPr lang="fr-FR" dirty="0" err="1" smtClean="0"/>
              <a:t>eq</a:t>
            </a:r>
            <a:r>
              <a:rPr lang="fr-FR" dirty="0" smtClean="0"/>
              <a:t>. CALIPSO-GOCCP)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1637" y="4433751"/>
            <a:ext cx="303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 nuageuse observée : </a:t>
            </a:r>
          </a:p>
          <a:p>
            <a:r>
              <a:rPr lang="fr-FR" dirty="0" smtClean="0"/>
              <a:t>Observations lidar spatial CALIPSO-GOCCP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606017" y="4037356"/>
            <a:ext cx="2136200" cy="14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79931" y="3853396"/>
            <a:ext cx="205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Hiver 2009-2010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6020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8599"/>
          </a:xfrm>
        </p:spPr>
        <p:txBody>
          <a:bodyPr/>
          <a:lstStyle/>
          <a:p>
            <a:r>
              <a:rPr lang="fr-FR" dirty="0" smtClean="0"/>
              <a:t>Nuages DJF au SIRTA</a:t>
            </a:r>
            <a:endParaRPr lang="fr-FR" dirty="0"/>
          </a:p>
        </p:txBody>
      </p:sp>
      <p:pic>
        <p:nvPicPr>
          <p:cNvPr id="4" name="Image 3" descr="Capture d’écran 2015-02-10 à 15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561"/>
            <a:ext cx="9144000" cy="57178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6947" y="1046324"/>
            <a:ext cx="29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Effet de serre des nuages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6947" y="2677315"/>
            <a:ext cx="29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Albédo des nuages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6947" y="4586897"/>
            <a:ext cx="29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Cumuls de précipitations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6824" y="5458144"/>
            <a:ext cx="29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de chaleur sensible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7231" y="1301912"/>
            <a:ext cx="255609" cy="4525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7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299</Words>
  <Application>Microsoft Macintosh PowerPoint</Application>
  <PresentationFormat>Présentation à l'écran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Anomalies des hivers 2009-2010 et 2010-2011</vt:lpstr>
      <vt:lpstr>SIRTA-ReOBS (1)</vt:lpstr>
      <vt:lpstr>SIRTA-ReOBS : contenu</vt:lpstr>
      <vt:lpstr>Température au SIRTA </vt:lpstr>
      <vt:lpstr>Anomalie de température en Europe par rapport à 2002-2013 (ERA-I)</vt:lpstr>
      <vt:lpstr>Circulation de grande échelle</vt:lpstr>
      <vt:lpstr>Température hiver 2009-2010 – stations en Europe</vt:lpstr>
      <vt:lpstr>Nuages CALIPSO-GOCCP, Europe N-O continent </vt:lpstr>
      <vt:lpstr>Nuages DJF au SIRTA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chiriaco</dc:creator>
  <cp:lastModifiedBy>m chiriaco</cp:lastModifiedBy>
  <cp:revision>64</cp:revision>
  <dcterms:created xsi:type="dcterms:W3CDTF">2015-02-03T14:03:40Z</dcterms:created>
  <dcterms:modified xsi:type="dcterms:W3CDTF">2015-02-12T09:58:17Z</dcterms:modified>
</cp:coreProperties>
</file>