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3" d="100"/>
          <a:sy n="183" d="100"/>
        </p:scale>
        <p:origin x="-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05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92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71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4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35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51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8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17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94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92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55E18-C1C1-DB40-BE63-DA0D09D9C6F4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7E3F-0FDE-E64E-B5AF-86F38DBFA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53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65659"/>
            <a:ext cx="7772400" cy="1470025"/>
          </a:xfrm>
        </p:spPr>
        <p:txBody>
          <a:bodyPr/>
          <a:lstStyle/>
          <a:p>
            <a:r>
              <a:rPr lang="fr-FR" dirty="0" smtClean="0"/>
              <a:t>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421434"/>
            <a:ext cx="9144000" cy="17526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M. Chiriaco</a:t>
            </a:r>
            <a:r>
              <a:rPr lang="fr-FR" baseline="30000" dirty="0" smtClean="0"/>
              <a:t>(1)</a:t>
            </a:r>
            <a:r>
              <a:rPr lang="fr-FR" dirty="0" smtClean="0"/>
              <a:t>, J. </a:t>
            </a:r>
            <a:r>
              <a:rPr lang="fr-FR" dirty="0" err="1" smtClean="0"/>
              <a:t>Badosa</a:t>
            </a:r>
            <a:r>
              <a:rPr lang="fr-FR" baseline="30000" dirty="0" smtClean="0"/>
              <a:t>(2)</a:t>
            </a:r>
            <a:r>
              <a:rPr lang="fr-FR" dirty="0" smtClean="0"/>
              <a:t>, J. Lopez</a:t>
            </a:r>
            <a:r>
              <a:rPr lang="fr-FR" baseline="30000" dirty="0" smtClean="0"/>
              <a:t>(3)</a:t>
            </a:r>
            <a:r>
              <a:rPr lang="fr-FR" dirty="0" smtClean="0"/>
              <a:t>, M. Haeffelin</a:t>
            </a:r>
            <a:r>
              <a:rPr lang="fr-FR" baseline="30000" dirty="0" smtClean="0"/>
              <a:t>(3)</a:t>
            </a:r>
            <a:r>
              <a:rPr lang="fr-FR" dirty="0" smtClean="0"/>
              <a:t>, J.-C. Dupont</a:t>
            </a:r>
            <a:r>
              <a:rPr lang="fr-FR" baseline="30000" dirty="0" smtClean="0"/>
              <a:t>(3)</a:t>
            </a:r>
            <a:r>
              <a:rPr lang="fr-FR" dirty="0" smtClean="0"/>
              <a:t>, M.-A. Drouin</a:t>
            </a:r>
            <a:r>
              <a:rPr lang="fr-FR" baseline="30000" dirty="0" smtClean="0"/>
              <a:t>(2)</a:t>
            </a:r>
            <a:r>
              <a:rPr lang="fr-FR" dirty="0" smtClean="0"/>
              <a:t>, S. Bastin</a:t>
            </a:r>
            <a:r>
              <a:rPr lang="fr-FR" baseline="30000" dirty="0" smtClean="0"/>
              <a:t>(1)</a:t>
            </a:r>
            <a:r>
              <a:rPr lang="fr-FR" dirty="0" smtClean="0"/>
              <a:t>, et al. </a:t>
            </a:r>
          </a:p>
          <a:p>
            <a:pPr marL="514350" indent="-514350">
              <a:buAutoNum type="arabicParenBoth"/>
            </a:pPr>
            <a:r>
              <a:rPr lang="fr-FR" dirty="0" smtClean="0"/>
              <a:t>LATMOS</a:t>
            </a:r>
          </a:p>
          <a:p>
            <a:pPr marL="514350" indent="-514350">
              <a:buAutoNum type="arabicParenBoth"/>
            </a:pPr>
            <a:r>
              <a:rPr lang="fr-FR" dirty="0" smtClean="0"/>
              <a:t>LMD</a:t>
            </a:r>
          </a:p>
          <a:p>
            <a:pPr marL="514350" indent="-514350">
              <a:buAutoNum type="arabicParenBoth"/>
            </a:pPr>
            <a:r>
              <a:rPr lang="fr-FR" dirty="0" smtClean="0"/>
              <a:t>IPSL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544648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 smtClean="0"/>
              <a:t>Financements</a:t>
            </a:r>
            <a:r>
              <a:rPr lang="fr-FR" sz="1600" i="1" dirty="0" smtClean="0"/>
              <a:t> : école polytechnique, puis projet européen EUCLIPSE, puis actuellement LABEX IPSL</a:t>
            </a:r>
          </a:p>
          <a:p>
            <a:r>
              <a:rPr lang="fr-FR" sz="1600" i="1" dirty="0" smtClean="0">
                <a:sym typeface="Wingdings"/>
              </a:rPr>
              <a:t> Projet futur? : CDS Paris-Saclay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39466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53109"/>
            <a:ext cx="8229600" cy="821813"/>
          </a:xfrm>
        </p:spPr>
        <p:txBody>
          <a:bodyPr>
            <a:normAutofit fontScale="90000"/>
          </a:bodyPr>
          <a:lstStyle/>
          <a:p>
            <a:r>
              <a:rPr lang="fr-FR" sz="4800" dirty="0" smtClean="0"/>
              <a:t>Enjeux</a:t>
            </a:r>
            <a:endParaRPr lang="fr-FR" sz="48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566865"/>
            <a:ext cx="9144000" cy="5448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/>
              <a:t>Objectifs</a:t>
            </a:r>
            <a:r>
              <a:rPr lang="fr-FR" sz="1600" dirty="0" smtClean="0"/>
              <a:t> </a:t>
            </a:r>
          </a:p>
          <a:p>
            <a:pPr lvl="1"/>
            <a:r>
              <a:rPr lang="fr-FR" sz="1400" dirty="0" smtClean="0"/>
              <a:t>Etudier la </a:t>
            </a:r>
            <a:r>
              <a:rPr lang="fr-FR" sz="1400" dirty="0" smtClean="0">
                <a:solidFill>
                  <a:srgbClr val="2F5897"/>
                </a:solidFill>
              </a:rPr>
              <a:t>variabilité naturelle de l’atmosphère </a:t>
            </a:r>
            <a:r>
              <a:rPr lang="fr-FR" sz="1400" dirty="0" smtClean="0"/>
              <a:t>et les </a:t>
            </a:r>
            <a:r>
              <a:rPr lang="fr-FR" sz="1400" dirty="0" smtClean="0">
                <a:solidFill>
                  <a:srgbClr val="2F5897"/>
                </a:solidFill>
              </a:rPr>
              <a:t>rétroactions</a:t>
            </a:r>
            <a:r>
              <a:rPr lang="fr-FR" sz="1400" dirty="0" smtClean="0"/>
              <a:t> climatiques </a:t>
            </a:r>
          </a:p>
          <a:p>
            <a:pPr lvl="1"/>
            <a:r>
              <a:rPr lang="fr-FR" sz="1400" dirty="0" smtClean="0"/>
              <a:t>Comprendre les </a:t>
            </a:r>
            <a:r>
              <a:rPr lang="fr-FR" sz="1400" dirty="0" smtClean="0">
                <a:solidFill>
                  <a:srgbClr val="2F5897"/>
                </a:solidFill>
              </a:rPr>
              <a:t>processus atmosphériques </a:t>
            </a:r>
            <a:r>
              <a:rPr lang="fr-FR" sz="1400" dirty="0" smtClean="0"/>
              <a:t>à </a:t>
            </a:r>
            <a:r>
              <a:rPr lang="fr-FR" sz="1400" dirty="0" smtClean="0">
                <a:solidFill>
                  <a:srgbClr val="2F5897"/>
                </a:solidFill>
              </a:rPr>
              <a:t>différentes échelles </a:t>
            </a:r>
            <a:r>
              <a:rPr lang="fr-FR" sz="1400" dirty="0" smtClean="0"/>
              <a:t>spatio-temporelles</a:t>
            </a:r>
          </a:p>
          <a:p>
            <a:pPr marL="0" indent="0">
              <a:buNone/>
            </a:pPr>
            <a:r>
              <a:rPr lang="fr-FR" sz="1600" b="1" dirty="0" smtClean="0"/>
              <a:t>Problématique</a:t>
            </a:r>
            <a:r>
              <a:rPr lang="fr-FR" sz="1600" dirty="0" smtClean="0"/>
              <a:t> </a:t>
            </a:r>
          </a:p>
          <a:p>
            <a:pPr lvl="1"/>
            <a:r>
              <a:rPr lang="fr-FR" sz="1400" dirty="0" smtClean="0"/>
              <a:t>Evolution de notre environnement complexe car contrôlée par de nombreux processus </a:t>
            </a:r>
            <a:r>
              <a:rPr lang="fr-FR" sz="1400" dirty="0" smtClean="0">
                <a:solidFill>
                  <a:schemeClr val="tx2"/>
                </a:solidFill>
              </a:rPr>
              <a:t>physiques</a:t>
            </a:r>
            <a:r>
              <a:rPr lang="fr-FR" sz="1400" dirty="0" smtClean="0"/>
              <a:t>, </a:t>
            </a:r>
            <a:r>
              <a:rPr lang="fr-FR" sz="1400" dirty="0" smtClean="0">
                <a:solidFill>
                  <a:srgbClr val="2F5897"/>
                </a:solidFill>
              </a:rPr>
              <a:t>chimiques</a:t>
            </a:r>
            <a:r>
              <a:rPr lang="fr-FR" sz="1400" dirty="0" smtClean="0"/>
              <a:t>, </a:t>
            </a:r>
            <a:r>
              <a:rPr lang="fr-FR" sz="1400" dirty="0" smtClean="0">
                <a:solidFill>
                  <a:srgbClr val="2F5897"/>
                </a:solidFill>
              </a:rPr>
              <a:t>dynamiques</a:t>
            </a:r>
            <a:r>
              <a:rPr lang="fr-FR" sz="1400" dirty="0" smtClean="0"/>
              <a:t>, </a:t>
            </a:r>
            <a:r>
              <a:rPr lang="fr-FR" sz="1400" dirty="0" smtClean="0">
                <a:solidFill>
                  <a:srgbClr val="2F5897"/>
                </a:solidFill>
              </a:rPr>
              <a:t>radiatifs</a:t>
            </a:r>
            <a:r>
              <a:rPr lang="fr-FR" sz="1400" dirty="0" smtClean="0"/>
              <a:t>, </a:t>
            </a:r>
            <a:r>
              <a:rPr lang="fr-FR" sz="1400" dirty="0" smtClean="0">
                <a:solidFill>
                  <a:srgbClr val="2F5897"/>
                </a:solidFill>
              </a:rPr>
              <a:t>biologiques</a:t>
            </a:r>
            <a:endParaRPr lang="fr-FR" sz="1400" dirty="0" smtClean="0"/>
          </a:p>
          <a:p>
            <a:pPr lvl="1"/>
            <a:r>
              <a:rPr lang="fr-FR" sz="1400" dirty="0" smtClean="0"/>
              <a:t>Ces processus opèrent à des </a:t>
            </a:r>
            <a:r>
              <a:rPr lang="fr-FR" sz="1400" dirty="0" smtClean="0">
                <a:solidFill>
                  <a:srgbClr val="2F5897"/>
                </a:solidFill>
              </a:rPr>
              <a:t>échelles de temps </a:t>
            </a:r>
            <a:r>
              <a:rPr lang="fr-FR" sz="1400" dirty="0" smtClean="0"/>
              <a:t>et </a:t>
            </a:r>
            <a:r>
              <a:rPr lang="fr-FR" sz="1400" dirty="0" smtClean="0">
                <a:solidFill>
                  <a:srgbClr val="2F5897"/>
                </a:solidFill>
              </a:rPr>
              <a:t>d’espace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2F5897"/>
                </a:solidFill>
              </a:rPr>
              <a:t>très diverses </a:t>
            </a:r>
            <a:r>
              <a:rPr lang="fr-FR" sz="1400" dirty="0" smtClean="0"/>
              <a:t>; </a:t>
            </a:r>
          </a:p>
          <a:p>
            <a:pPr lvl="1"/>
            <a:r>
              <a:rPr lang="fr-FR" sz="1400" dirty="0" smtClean="0"/>
              <a:t>Ils impliquent un </a:t>
            </a:r>
            <a:r>
              <a:rPr lang="fr-FR" sz="1400" dirty="0" smtClean="0">
                <a:solidFill>
                  <a:srgbClr val="2F5897"/>
                </a:solidFill>
              </a:rPr>
              <a:t>grand nombre de variables </a:t>
            </a:r>
            <a:r>
              <a:rPr lang="fr-FR" sz="1400" dirty="0" smtClean="0"/>
              <a:t>de la colonne atmosphérique</a:t>
            </a:r>
          </a:p>
          <a:p>
            <a:pPr marL="0" indent="0">
              <a:buNone/>
            </a:pPr>
            <a:r>
              <a:rPr lang="fr-FR" sz="1600" b="1" dirty="0" smtClean="0"/>
              <a:t>Besoins en observations</a:t>
            </a:r>
            <a:endParaRPr lang="fr-FR" sz="1600" dirty="0" smtClean="0"/>
          </a:p>
          <a:p>
            <a:pPr lvl="1"/>
            <a:r>
              <a:rPr lang="fr-FR" sz="1400" dirty="0" smtClean="0"/>
              <a:t>Jeux de données </a:t>
            </a:r>
            <a:r>
              <a:rPr lang="fr-FR" sz="1400" dirty="0" smtClean="0">
                <a:solidFill>
                  <a:srgbClr val="2F5897"/>
                </a:solidFill>
              </a:rPr>
              <a:t>pluriannuels</a:t>
            </a:r>
            <a:r>
              <a:rPr lang="fr-FR" sz="1400" dirty="0" smtClean="0"/>
              <a:t>, </a:t>
            </a:r>
            <a:r>
              <a:rPr lang="fr-FR" sz="1400" dirty="0" smtClean="0">
                <a:solidFill>
                  <a:srgbClr val="2F5897"/>
                </a:solidFill>
              </a:rPr>
              <a:t>multi-paramètres</a:t>
            </a:r>
            <a:r>
              <a:rPr lang="fr-FR" sz="1400" dirty="0" smtClean="0"/>
              <a:t>, </a:t>
            </a:r>
            <a:r>
              <a:rPr lang="fr-FR" sz="1400" dirty="0" smtClean="0">
                <a:solidFill>
                  <a:srgbClr val="2F5897"/>
                </a:solidFill>
              </a:rPr>
              <a:t>multi-compartiments</a:t>
            </a:r>
          </a:p>
          <a:p>
            <a:pPr lvl="1"/>
            <a:r>
              <a:rPr lang="fr-FR" sz="1400" dirty="0" smtClean="0">
                <a:solidFill>
                  <a:srgbClr val="2F5897"/>
                </a:solidFill>
              </a:rPr>
              <a:t>Harmonisés</a:t>
            </a:r>
            <a:r>
              <a:rPr lang="fr-FR" sz="1400" dirty="0" smtClean="0"/>
              <a:t> et </a:t>
            </a:r>
            <a:r>
              <a:rPr lang="fr-FR" sz="1400" dirty="0" smtClean="0">
                <a:solidFill>
                  <a:srgbClr val="2F5897"/>
                </a:solidFill>
              </a:rPr>
              <a:t>standardisés</a:t>
            </a:r>
            <a:r>
              <a:rPr lang="fr-FR" sz="1400" dirty="0" smtClean="0"/>
              <a:t> et dont la qualité et la représentativité sont contrôlés</a:t>
            </a:r>
          </a:p>
          <a:p>
            <a:pPr marL="0" indent="0">
              <a:buNone/>
            </a:pPr>
            <a:r>
              <a:rPr lang="fr-FR" sz="1600" b="1" dirty="0" smtClean="0"/>
              <a:t>Trois freins</a:t>
            </a:r>
            <a:r>
              <a:rPr lang="fr-FR" sz="1600" dirty="0" smtClean="0"/>
              <a:t> : </a:t>
            </a:r>
          </a:p>
          <a:p>
            <a:pPr lvl="1"/>
            <a:r>
              <a:rPr lang="fr-FR" sz="1400" dirty="0" smtClean="0"/>
              <a:t>La très grande </a:t>
            </a:r>
            <a:r>
              <a:rPr lang="fr-FR" sz="1400" dirty="0" smtClean="0">
                <a:solidFill>
                  <a:srgbClr val="2F5897"/>
                </a:solidFill>
              </a:rPr>
              <a:t>disparité</a:t>
            </a:r>
            <a:r>
              <a:rPr lang="fr-FR" sz="1400" dirty="0" smtClean="0"/>
              <a:t> des observations</a:t>
            </a:r>
          </a:p>
          <a:p>
            <a:pPr lvl="1"/>
            <a:r>
              <a:rPr lang="fr-FR" sz="1400" dirty="0" smtClean="0"/>
              <a:t>La </a:t>
            </a:r>
            <a:r>
              <a:rPr lang="fr-FR" sz="1400" dirty="0" smtClean="0">
                <a:solidFill>
                  <a:srgbClr val="2F5897"/>
                </a:solidFill>
              </a:rPr>
              <a:t>faible ampleur </a:t>
            </a:r>
            <a:r>
              <a:rPr lang="fr-FR" sz="1400" dirty="0" smtClean="0"/>
              <a:t>des signaux que l’on cherche à mettre en évidence</a:t>
            </a:r>
          </a:p>
          <a:p>
            <a:pPr lvl="1"/>
            <a:r>
              <a:rPr lang="fr-FR" sz="1400" dirty="0" smtClean="0"/>
              <a:t>Les connexions complexes entre processus à </a:t>
            </a:r>
            <a:r>
              <a:rPr lang="fr-FR" sz="1400" dirty="0" smtClean="0">
                <a:solidFill>
                  <a:srgbClr val="2F5897"/>
                </a:solidFill>
              </a:rPr>
              <a:t>l’échelles locale </a:t>
            </a:r>
            <a:r>
              <a:rPr lang="fr-FR" sz="1400" dirty="0" smtClean="0"/>
              <a:t>et anomalies à l’</a:t>
            </a:r>
            <a:r>
              <a:rPr lang="fr-FR" sz="1400" dirty="0" smtClean="0">
                <a:solidFill>
                  <a:srgbClr val="2F5897"/>
                </a:solidFill>
              </a:rPr>
              <a:t>échelle climatique</a:t>
            </a:r>
          </a:p>
          <a:p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>
                <a:sym typeface="Wingdings"/>
              </a:rPr>
              <a:t> </a:t>
            </a:r>
            <a:r>
              <a:rPr lang="fr-FR" sz="1600" dirty="0" smtClean="0"/>
              <a:t>L’IPSL – SIRTA – peut répondre à ça car dispose d’observations répondant aux critères : </a:t>
            </a:r>
          </a:p>
          <a:p>
            <a:pPr lvl="1"/>
            <a:r>
              <a:rPr lang="fr-FR" sz="1400" dirty="0" smtClean="0"/>
              <a:t>Jusqu’à </a:t>
            </a:r>
            <a:r>
              <a:rPr lang="fr-FR" sz="1400" b="1" dirty="0" smtClean="0">
                <a:solidFill>
                  <a:srgbClr val="2F5897"/>
                </a:solidFill>
              </a:rPr>
              <a:t>12 ans </a:t>
            </a:r>
            <a:r>
              <a:rPr lang="fr-FR" sz="1400" dirty="0" smtClean="0"/>
              <a:t>de mesures </a:t>
            </a:r>
            <a:r>
              <a:rPr lang="fr-FR" sz="1400" b="1" dirty="0" smtClean="0">
                <a:solidFill>
                  <a:srgbClr val="2F5897"/>
                </a:solidFill>
              </a:rPr>
              <a:t>continues</a:t>
            </a:r>
            <a:r>
              <a:rPr lang="fr-FR" sz="1400" dirty="0" smtClean="0"/>
              <a:t> </a:t>
            </a:r>
            <a:r>
              <a:rPr lang="fr-FR" sz="1400" b="1" dirty="0" smtClean="0">
                <a:solidFill>
                  <a:srgbClr val="2F5897"/>
                </a:solidFill>
              </a:rPr>
              <a:t>multi-paramètres</a:t>
            </a:r>
          </a:p>
          <a:p>
            <a:pPr lvl="1"/>
            <a:r>
              <a:rPr lang="fr-FR" sz="1400" dirty="0" smtClean="0"/>
              <a:t>Des méthodes éprouvées pour réaliser jeux de mesures </a:t>
            </a:r>
            <a:r>
              <a:rPr lang="fr-FR" sz="1400" b="1" dirty="0" smtClean="0">
                <a:solidFill>
                  <a:srgbClr val="2F5897"/>
                </a:solidFill>
              </a:rPr>
              <a:t>cohérents sur le long-terme </a:t>
            </a:r>
            <a:r>
              <a:rPr lang="fr-FR" sz="1400" dirty="0" smtClean="0"/>
              <a:t>(calibration, synchronisation, traitements) </a:t>
            </a:r>
            <a:r>
              <a:rPr lang="fr-FR" sz="1400" dirty="0" smtClean="0">
                <a:sym typeface="Wingdings"/>
              </a:rPr>
              <a:t> </a:t>
            </a:r>
            <a:r>
              <a:rPr lang="fr-FR" sz="1400" dirty="0" smtClean="0">
                <a:solidFill>
                  <a:srgbClr val="2F5897"/>
                </a:solidFill>
                <a:sym typeface="Wingdings"/>
              </a:rPr>
              <a:t>passer de l’échelle du cycle diurne à l’échelle de la décennie</a:t>
            </a:r>
            <a:endParaRPr lang="fr-FR" sz="1400" dirty="0" smtClean="0">
              <a:solidFill>
                <a:srgbClr val="2F5897"/>
              </a:solidFill>
            </a:endParaRPr>
          </a:p>
          <a:p>
            <a:pPr marL="0" indent="0">
              <a:buNone/>
            </a:pPr>
            <a:endParaRPr lang="fr-FR" sz="9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682751" y="6326190"/>
            <a:ext cx="592137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Wingdings"/>
              </a:rPr>
              <a:t> Homogénéisation/synthèse d’observations SIRTA-</a:t>
            </a:r>
            <a:r>
              <a:rPr lang="fr-FR" i="1" dirty="0" smtClean="0">
                <a:solidFill>
                  <a:srgbClr val="FF0000"/>
                </a:solidFill>
                <a:sym typeface="Wingdings"/>
              </a:rPr>
              <a:t>Re</a:t>
            </a:r>
            <a:r>
              <a:rPr lang="fr-FR" dirty="0" smtClean="0">
                <a:sym typeface="Wingdings"/>
              </a:rPr>
              <a:t>OBS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98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6095"/>
          </a:xfrm>
        </p:spPr>
        <p:txBody>
          <a:bodyPr/>
          <a:lstStyle/>
          <a:p>
            <a:r>
              <a:rPr lang="fr-FR" dirty="0" smtClean="0"/>
              <a:t>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 (1)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7832" y="887395"/>
            <a:ext cx="8654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j-lt"/>
              </a:rPr>
              <a:t>SIRTA-</a:t>
            </a:r>
            <a:r>
              <a:rPr lang="fr-FR" b="1" i="1" dirty="0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b="1" i="1" dirty="0" smtClean="0">
                <a:latin typeface="+mj-lt"/>
              </a:rPr>
              <a:t>OBS </a:t>
            </a:r>
            <a:r>
              <a:rPr lang="fr-FR" dirty="0" smtClean="0">
                <a:latin typeface="+mj-lt"/>
              </a:rPr>
              <a:t>: synthèse de 10ans+ d’observations multi-paramètres au SIRTA</a:t>
            </a:r>
          </a:p>
          <a:p>
            <a:r>
              <a:rPr lang="fr-FR" i="1" dirty="0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dirty="0" smtClean="0">
                <a:latin typeface="+mj-lt"/>
              </a:rPr>
              <a:t> = </a:t>
            </a:r>
            <a:r>
              <a:rPr lang="fr-FR" i="1" dirty="0" smtClean="0">
                <a:solidFill>
                  <a:srgbClr val="FF0000"/>
                </a:solidFill>
                <a:latin typeface="+mj-lt"/>
              </a:rPr>
              <a:t>Ré</a:t>
            </a:r>
            <a:r>
              <a:rPr lang="fr-FR" dirty="0" smtClean="0">
                <a:latin typeface="+mj-lt"/>
              </a:rPr>
              <a:t>étalonnage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FR" i="1" dirty="0" err="1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dirty="0" err="1" smtClean="0">
                <a:latin typeface="+mj-lt"/>
              </a:rPr>
              <a:t>contrôle</a:t>
            </a:r>
            <a:r>
              <a:rPr lang="fr-FR" dirty="0" smtClean="0">
                <a:latin typeface="+mj-lt"/>
              </a:rPr>
              <a:t>-qualité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FR" i="1" dirty="0" err="1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dirty="0" err="1" smtClean="0">
                <a:latin typeface="+mj-lt"/>
              </a:rPr>
              <a:t>moyennage</a:t>
            </a:r>
            <a:endParaRPr lang="fr-FR" dirty="0" smtClean="0">
              <a:latin typeface="+mj-lt"/>
            </a:endParaRPr>
          </a:p>
          <a:p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      </a:t>
            </a:r>
            <a:r>
              <a:rPr lang="fr-FR" i="1" dirty="0" smtClean="0">
                <a:solidFill>
                  <a:srgbClr val="FF0000"/>
                </a:solidFill>
                <a:latin typeface="+mj-lt"/>
              </a:rPr>
              <a:t>Re</a:t>
            </a:r>
            <a:r>
              <a:rPr lang="fr-FR" dirty="0" smtClean="0">
                <a:latin typeface="+mj-lt"/>
              </a:rPr>
              <a:t>traitement</a:t>
            </a:r>
          </a:p>
          <a:p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      </a:t>
            </a:r>
            <a:r>
              <a:rPr lang="fr-FR" i="1" dirty="0" err="1" smtClean="0">
                <a:solidFill>
                  <a:srgbClr val="FF0000"/>
                </a:solidFill>
                <a:latin typeface="+mj-lt"/>
              </a:rPr>
              <a:t>Ré</a:t>
            </a:r>
            <a:r>
              <a:rPr lang="fr-FR" dirty="0" err="1" smtClean="0">
                <a:latin typeface="+mj-lt"/>
              </a:rPr>
              <a:t>expertise</a:t>
            </a:r>
            <a:endParaRPr lang="fr-FR" dirty="0" smtClean="0">
              <a:latin typeface="+mj-lt"/>
            </a:endParaRPr>
          </a:p>
          <a:p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      …</a:t>
            </a:r>
            <a:endParaRPr lang="fr-FR" dirty="0">
              <a:latin typeface="+mj-lt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6722" y="3351967"/>
            <a:ext cx="5298303" cy="210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Harmonisation traitement/inversion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Synchronisations et moyennes horaires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Contrôle qualité ++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Nomenclature standardisée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Évaluation incertitudes, représentativité</a:t>
            </a:r>
          </a:p>
          <a:p>
            <a:pPr lvl="1">
              <a:buFont typeface="Wingdings" charset="2"/>
              <a:buChar char="Ø"/>
            </a:pPr>
            <a:r>
              <a:rPr lang="fr-FR" sz="1800" smtClean="0">
                <a:latin typeface="+mj-lt"/>
              </a:rPr>
              <a:t>Documentation</a:t>
            </a:r>
            <a:endParaRPr lang="fr-FR" sz="1800" dirty="0">
              <a:latin typeface="+mj-lt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4862056" y="1416615"/>
            <a:ext cx="1785937" cy="1496218"/>
            <a:chOff x="781842" y="1123157"/>
            <a:chExt cx="1785937" cy="1496218"/>
          </a:xfrm>
        </p:grpSpPr>
        <p:sp>
          <p:nvSpPr>
            <p:cNvPr id="8" name="Ellipse 7"/>
            <p:cNvSpPr/>
            <p:nvPr/>
          </p:nvSpPr>
          <p:spPr>
            <a:xfrm>
              <a:off x="877073" y="1123157"/>
              <a:ext cx="1647033" cy="14962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81842" y="1218407"/>
              <a:ext cx="17859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+mj-lt"/>
                </a:rPr>
                <a:t>SIRTA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+mj-lt"/>
                </a:rPr>
                <a:t>Surface, 2m, </a:t>
              </a:r>
              <a:r>
                <a:rPr lang="fr-FR" u="sng" dirty="0" smtClean="0">
                  <a:solidFill>
                    <a:schemeClr val="bg1"/>
                  </a:solidFill>
                  <a:latin typeface="+mj-lt"/>
                </a:rPr>
                <a:t>profils verticaux</a:t>
              </a:r>
              <a:endParaRPr lang="fr-FR" u="sng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2390360" y="1940373"/>
            <a:ext cx="1595437" cy="1079500"/>
            <a:chOff x="357187" y="2579687"/>
            <a:chExt cx="1595437" cy="1079500"/>
          </a:xfrm>
        </p:grpSpPr>
        <p:sp>
          <p:nvSpPr>
            <p:cNvPr id="11" name="Ellipse 10"/>
            <p:cNvSpPr/>
            <p:nvPr/>
          </p:nvSpPr>
          <p:spPr>
            <a:xfrm>
              <a:off x="357187" y="2579687"/>
              <a:ext cx="1595437" cy="1079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57187" y="2595563"/>
              <a:ext cx="15954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FFFF"/>
                  </a:solidFill>
                  <a:latin typeface="+mj-lt"/>
                </a:rPr>
                <a:t>Stations Météo-France proches</a:t>
              </a:r>
              <a:endParaRPr lang="fr-FR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51245" y="5588715"/>
            <a:ext cx="1341440" cy="1246195"/>
            <a:chOff x="349248" y="3730615"/>
            <a:chExt cx="1341440" cy="1246195"/>
          </a:xfrm>
        </p:grpSpPr>
        <p:sp>
          <p:nvSpPr>
            <p:cNvPr id="14" name="Ellipse 13"/>
            <p:cNvSpPr/>
            <p:nvPr/>
          </p:nvSpPr>
          <p:spPr>
            <a:xfrm>
              <a:off x="349248" y="3730615"/>
              <a:ext cx="1325563" cy="12461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57187" y="3881438"/>
              <a:ext cx="13335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FFFF"/>
                  </a:solidFill>
                  <a:latin typeface="+mj-lt"/>
                </a:rPr>
                <a:t>Extraction mesures satellite</a:t>
              </a:r>
              <a:endParaRPr lang="fr-FR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882485" y="3311364"/>
            <a:ext cx="4810380" cy="222508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45092" y="3270548"/>
            <a:ext cx="2683607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j-lt"/>
                <a:sym typeface="Wingdings"/>
              </a:rPr>
              <a:t>SIRTA-</a:t>
            </a:r>
            <a:r>
              <a:rPr lang="fr-FR" b="1" i="1" dirty="0" smtClean="0">
                <a:solidFill>
                  <a:srgbClr val="FF0000"/>
                </a:solidFill>
                <a:latin typeface="+mj-lt"/>
                <a:sym typeface="Wingdings"/>
              </a:rPr>
              <a:t>Re</a:t>
            </a:r>
            <a:r>
              <a:rPr lang="fr-FR" b="1" i="1" dirty="0" smtClean="0">
                <a:latin typeface="+mj-lt"/>
                <a:sym typeface="Wingdings"/>
              </a:rPr>
              <a:t>OBS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fr-FR" dirty="0" smtClean="0">
                <a:latin typeface="+mj-lt"/>
                <a:sym typeface="Wingdings"/>
              </a:rPr>
              <a:t>Synthèse décennale d’une quarantaine de paramètres atmosphériques 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fr-FR" dirty="0" smtClean="0">
                <a:latin typeface="+mj-lt"/>
              </a:rPr>
              <a:t>Un jeu de données multi-paramètres unique en Europe</a:t>
            </a:r>
            <a:endParaRPr lang="fr-FR" dirty="0">
              <a:latin typeface="+mj-lt"/>
            </a:endParaRPr>
          </a:p>
        </p:txBody>
      </p:sp>
      <p:cxnSp>
        <p:nvCxnSpPr>
          <p:cNvPr id="18" name="Connecteur droit avec flèche 17"/>
          <p:cNvCxnSpPr>
            <a:stCxn id="8" idx="4"/>
          </p:cNvCxnSpPr>
          <p:nvPr/>
        </p:nvCxnSpPr>
        <p:spPr>
          <a:xfrm flipH="1">
            <a:off x="5461000" y="2912833"/>
            <a:ext cx="319804" cy="439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370757" y="5588715"/>
            <a:ext cx="430335" cy="542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6" idx="0"/>
          </p:cNvCxnSpPr>
          <p:nvPr/>
        </p:nvCxnSpPr>
        <p:spPr>
          <a:xfrm flipH="1">
            <a:off x="3105874" y="3019463"/>
            <a:ext cx="2468" cy="33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r 20"/>
          <p:cNvGrpSpPr/>
          <p:nvPr/>
        </p:nvGrpSpPr>
        <p:grpSpPr>
          <a:xfrm>
            <a:off x="3906510" y="5715709"/>
            <a:ext cx="2801438" cy="1074153"/>
            <a:chOff x="766542" y="1136387"/>
            <a:chExt cx="1785937" cy="1587812"/>
          </a:xfrm>
          <a:noFill/>
        </p:grpSpPr>
        <p:sp>
          <p:nvSpPr>
            <p:cNvPr id="22" name="Ellipse 21"/>
            <p:cNvSpPr/>
            <p:nvPr/>
          </p:nvSpPr>
          <p:spPr>
            <a:xfrm>
              <a:off x="768615" y="1136387"/>
              <a:ext cx="1742264" cy="1587812"/>
            </a:xfrm>
            <a:prstGeom prst="ellipse">
              <a:avLst/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66542" y="1418607"/>
              <a:ext cx="178593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tx2"/>
                  </a:solidFill>
                  <a:latin typeface="+mj-lt"/>
                </a:rPr>
                <a:t>Autres mesures continues en région parisienne</a:t>
              </a:r>
              <a:endParaRPr lang="fr-FR" dirty="0">
                <a:solidFill>
                  <a:schemeClr val="tx2"/>
                </a:solidFill>
                <a:latin typeface="+mj-lt"/>
              </a:endParaRPr>
            </a:p>
          </p:txBody>
        </p:sp>
      </p:grpSp>
      <p:cxnSp>
        <p:nvCxnSpPr>
          <p:cNvPr id="24" name="Connecteur droit avec flèche 23"/>
          <p:cNvCxnSpPr>
            <a:stCxn id="22" idx="2"/>
          </p:cNvCxnSpPr>
          <p:nvPr/>
        </p:nvCxnSpPr>
        <p:spPr>
          <a:xfrm flipH="1" flipV="1">
            <a:off x="3313545" y="5588716"/>
            <a:ext cx="596217" cy="66407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lèche vers la droite 24"/>
          <p:cNvSpPr/>
          <p:nvPr/>
        </p:nvSpPr>
        <p:spPr>
          <a:xfrm>
            <a:off x="5755025" y="4098636"/>
            <a:ext cx="690067" cy="635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19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1830"/>
            <a:ext cx="9144000" cy="772652"/>
          </a:xfrm>
        </p:spPr>
        <p:txBody>
          <a:bodyPr>
            <a:noAutofit/>
          </a:bodyPr>
          <a:lstStyle/>
          <a:p>
            <a:r>
              <a:rPr lang="fr-FR" sz="3200" dirty="0" smtClean="0"/>
              <a:t>Chemin suivi pour chaque source de SIRTA-</a:t>
            </a:r>
            <a:r>
              <a:rPr lang="fr-FR" sz="3200" i="1" dirty="0" smtClean="0">
                <a:solidFill>
                  <a:srgbClr val="FF0000"/>
                </a:solidFill>
              </a:rPr>
              <a:t>Re</a:t>
            </a:r>
            <a:r>
              <a:rPr lang="fr-FR" sz="3200" dirty="0" smtClean="0"/>
              <a:t>OBS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178291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Une approche </a:t>
            </a:r>
            <a:r>
              <a:rPr lang="fr-FR" b="1" dirty="0" smtClean="0">
                <a:solidFill>
                  <a:srgbClr val="2F5897"/>
                </a:solidFill>
              </a:rPr>
              <a:t>scientifique</a:t>
            </a:r>
            <a:r>
              <a:rPr lang="fr-FR" dirty="0" smtClean="0">
                <a:solidFill>
                  <a:srgbClr val="2F5897"/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le développement de la méthode dans son ensemble</a:t>
            </a:r>
          </a:p>
          <a:p>
            <a:pPr marL="285750" indent="-285750">
              <a:buFont typeface="Wingdings" charset="2"/>
              <a:buChar char="Ø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chaque paramètre complexe (inversion, algorithme, synergies instrumentale)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une </a:t>
            </a:r>
            <a:r>
              <a:rPr lang="fr-FR" b="1" dirty="0" smtClean="0">
                <a:solidFill>
                  <a:srgbClr val="2F5897"/>
                </a:solidFill>
              </a:rPr>
              <a:t>interaction</a:t>
            </a:r>
            <a:r>
              <a:rPr lang="fr-FR" dirty="0" smtClean="0">
                <a:solidFill>
                  <a:srgbClr val="2F5897"/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avec le PI de l’instrument et/ou le développeur de l’algorithme</a:t>
            </a:r>
          </a:p>
          <a:p>
            <a:pPr lvl="1"/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Utilisation des méthodes de référence des </a:t>
            </a:r>
            <a:r>
              <a:rPr lang="fr-FR" b="1" dirty="0" smtClean="0">
                <a:solidFill>
                  <a:srgbClr val="2F5897"/>
                </a:solidFill>
              </a:rPr>
              <a:t>réseaux</a:t>
            </a:r>
            <a:r>
              <a:rPr lang="fr-FR" dirty="0" smtClean="0">
                <a:solidFill>
                  <a:srgbClr val="2F5897"/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internationaux, selon le paramètre et l’algorithme : AERONET,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GRUAN, BSRN,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ACTRIS, ORAURE, ROSEA…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 </a:t>
            </a:r>
            <a:r>
              <a:rPr lang="fr-FR" b="1" dirty="0" smtClean="0">
                <a:solidFill>
                  <a:srgbClr val="2F5897"/>
                </a:solidFill>
              </a:rPr>
              <a:t>développement informatique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traitement, synchronisation, contrôle qualité, nomenclature, et mise en forme des données</a:t>
            </a:r>
          </a:p>
          <a:p>
            <a:pPr marL="285750" indent="-285750">
              <a:buFont typeface="Wingdings" charset="2"/>
              <a:buChar char="Ø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30423" y="4665891"/>
            <a:ext cx="7093140" cy="1477328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Besoins pour finaliser </a:t>
            </a: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SIRTA-</a:t>
            </a:r>
            <a:r>
              <a:rPr lang="fr-FR" i="1" u="sng" dirty="0" smtClean="0">
                <a:solidFill>
                  <a:srgbClr val="FF0000"/>
                </a:solidFill>
              </a:rPr>
              <a:t>Re</a:t>
            </a: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 et </a:t>
            </a:r>
            <a:r>
              <a:rPr lang="fr-F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étendre son exploitation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742950" lvl="1" indent="-285750">
              <a:buFont typeface="Wingdings" charset="2"/>
              <a:buChar char="ü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Intégrer de nouvelles variables importantes dans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Développer les routines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mettre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jour le fichier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automatiquement chaque mois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Créer la documentation pour les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utilisateurs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1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6095"/>
          </a:xfrm>
        </p:spPr>
        <p:txBody>
          <a:bodyPr/>
          <a:lstStyle/>
          <a:p>
            <a:r>
              <a:rPr lang="fr-FR" dirty="0" smtClean="0"/>
              <a:t>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 : contenu (1)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61964" y="1470667"/>
            <a:ext cx="9082036" cy="3630972"/>
            <a:chOff x="61964" y="1470667"/>
            <a:chExt cx="9082036" cy="3630972"/>
          </a:xfrm>
        </p:grpSpPr>
        <p:pic>
          <p:nvPicPr>
            <p:cNvPr id="6" name="Image 5" descr="Bar_numdays_meanhours_groups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4" y="1470667"/>
              <a:ext cx="9082036" cy="36309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5508" y="1470667"/>
              <a:ext cx="6755010" cy="23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934959" y="1455085"/>
            <a:ext cx="192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Stations MF</a:t>
            </a:r>
            <a:endParaRPr lang="fr-FR" sz="1400" dirty="0"/>
          </a:p>
        </p:txBody>
      </p:sp>
      <p:sp>
        <p:nvSpPr>
          <p:cNvPr id="9" name="Double flèche horizontale 8"/>
          <p:cNvSpPr/>
          <p:nvPr/>
        </p:nvSpPr>
        <p:spPr>
          <a:xfrm>
            <a:off x="740176" y="1552504"/>
            <a:ext cx="264902" cy="165203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ZoneTexte 9"/>
          <p:cNvSpPr txBox="1"/>
          <p:nvPr/>
        </p:nvSpPr>
        <p:spPr>
          <a:xfrm>
            <a:off x="2313998" y="1455085"/>
            <a:ext cx="3264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Mesures </a:t>
            </a:r>
            <a:r>
              <a:rPr lang="fr-FR" sz="1400" i="1" dirty="0" err="1" smtClean="0"/>
              <a:t>advanced</a:t>
            </a:r>
            <a:endParaRPr lang="fr-FR" sz="1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421535" y="1467304"/>
            <a:ext cx="391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Paramètres restitués à partir des observations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577737" y="5611369"/>
            <a:ext cx="55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2003 – 2014 pour les données les plus anciennes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844503" y="5164980"/>
            <a:ext cx="409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+ 11 ans de profils lidar nuages/aérosols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0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7867"/>
          </a:xfrm>
        </p:spPr>
        <p:txBody>
          <a:bodyPr/>
          <a:lstStyle/>
          <a:p>
            <a:r>
              <a:rPr lang="fr-FR" dirty="0" smtClean="0"/>
              <a:t>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 : contenu (2)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403"/>
            <a:ext cx="9144000" cy="54891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780071"/>
            <a:ext cx="80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contenu pour le flux LW descendant (page web temporaire </a:t>
            </a:r>
            <a:r>
              <a:rPr lang="fr-FR" i="1" dirty="0" err="1" smtClean="0"/>
              <a:t>google</a:t>
            </a:r>
            <a:r>
              <a:rPr lang="fr-FR" i="1" dirty="0" smtClean="0"/>
              <a:t>-drive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37200" y="6513211"/>
            <a:ext cx="360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©J. </a:t>
            </a:r>
            <a:r>
              <a:rPr lang="fr-FR" sz="1600" i="1" dirty="0" err="1" smtClean="0"/>
              <a:t>Badosa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08054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77780"/>
            <a:ext cx="9144000" cy="852283"/>
          </a:xfrm>
        </p:spPr>
        <p:txBody>
          <a:bodyPr/>
          <a:lstStyle/>
          <a:p>
            <a:r>
              <a:rPr lang="fr-FR" sz="4800" dirty="0" smtClean="0"/>
              <a:t>Etudes basées sur SIRTA-</a:t>
            </a:r>
            <a:r>
              <a:rPr lang="fr-FR" sz="4800" i="1" dirty="0" smtClean="0">
                <a:solidFill>
                  <a:srgbClr val="FF0000"/>
                </a:solidFill>
              </a:rPr>
              <a:t>Re</a:t>
            </a:r>
            <a:r>
              <a:rPr lang="fr-FR" sz="4800" dirty="0" smtClean="0"/>
              <a:t>OBS +…</a:t>
            </a:r>
            <a:endParaRPr lang="fr-FR" sz="48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15682"/>
            <a:ext cx="9144000" cy="543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7F7F7F"/>
                </a:solidFill>
              </a:rPr>
              <a:t>Evaluation modèles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sz="1600" dirty="0" smtClean="0">
                <a:solidFill>
                  <a:schemeClr val="tx2"/>
                </a:solidFill>
              </a:rPr>
              <a:t>2 Etudes sur l’influence combinée de la physique atmosphérique et de l’hydrologie du sol au SIRTA </a:t>
            </a:r>
            <a:r>
              <a:rPr lang="fr-FR" sz="1600" dirty="0" smtClean="0">
                <a:solidFill>
                  <a:srgbClr val="7F7F7F"/>
                </a:solidFill>
              </a:rPr>
              <a:t>: + LMDZ, </a:t>
            </a:r>
            <a:r>
              <a:rPr lang="fr-FR" sz="1600" i="1" dirty="0" smtClean="0">
                <a:solidFill>
                  <a:srgbClr val="7F7F7F"/>
                </a:solidFill>
              </a:rPr>
              <a:t>Cheruy et al. 2012</a:t>
            </a:r>
            <a:r>
              <a:rPr lang="fr-FR" sz="1600" dirty="0" smtClean="0">
                <a:solidFill>
                  <a:srgbClr val="7F7F7F"/>
                </a:solidFill>
              </a:rPr>
              <a:t>, </a:t>
            </a:r>
            <a:r>
              <a:rPr lang="fr-FR" sz="1600" i="1" dirty="0" smtClean="0">
                <a:solidFill>
                  <a:srgbClr val="7F7F7F"/>
                </a:solidFill>
              </a:rPr>
              <a:t>Campoy et al. 2013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sz="1600" dirty="0">
                <a:solidFill>
                  <a:srgbClr val="2F5897"/>
                </a:solidFill>
              </a:rPr>
              <a:t>Développement du simulateur lidar sol, équivalent au simulateur lidar spatial de COSP </a:t>
            </a:r>
            <a:r>
              <a:rPr lang="fr-FR" sz="1600" dirty="0">
                <a:solidFill>
                  <a:srgbClr val="7F7F7F"/>
                </a:solidFill>
              </a:rPr>
              <a:t>(mise à disposition </a:t>
            </a:r>
            <a:r>
              <a:rPr lang="fr-FR" sz="1600" dirty="0" smtClean="0">
                <a:solidFill>
                  <a:srgbClr val="7F7F7F"/>
                </a:solidFill>
              </a:rPr>
              <a:t>possible)</a:t>
            </a:r>
            <a:endParaRPr lang="fr-FR" sz="1600" dirty="0">
              <a:solidFill>
                <a:srgbClr val="7F7F7F"/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sz="1600" dirty="0">
                <a:solidFill>
                  <a:srgbClr val="2F5897"/>
                </a:solidFill>
              </a:rPr>
              <a:t>Evaluation du biais de température dans les modèles en été, et en particulier rôle des nuages et de la surface </a:t>
            </a:r>
            <a:r>
              <a:rPr lang="fr-FR" sz="1600" dirty="0">
                <a:solidFill>
                  <a:srgbClr val="7F7F7F"/>
                </a:solidFill>
              </a:rPr>
              <a:t>: + WRF/MED-CORDEX, </a:t>
            </a:r>
            <a:r>
              <a:rPr lang="fr-FR" sz="1600" i="1" dirty="0">
                <a:solidFill>
                  <a:srgbClr val="7F7F7F"/>
                </a:solidFill>
              </a:rPr>
              <a:t>Bastin et al</a:t>
            </a:r>
            <a:r>
              <a:rPr lang="fr-FR" sz="1600" dirty="0">
                <a:solidFill>
                  <a:srgbClr val="7F7F7F"/>
                </a:solidFill>
              </a:rPr>
              <a:t>. </a:t>
            </a:r>
            <a:endParaRPr lang="fr-FR" sz="160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7F7F7F"/>
                </a:solidFill>
              </a:rPr>
              <a:t>Anomalies climatiques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sz="1600" dirty="0" smtClean="0">
                <a:solidFill>
                  <a:srgbClr val="2F5897"/>
                </a:solidFill>
              </a:rPr>
              <a:t>Etude de la canicule de juillet 2006 eu Europe : comment les processus locaux amplifient des conditions de grande échelle favorables </a:t>
            </a:r>
            <a:r>
              <a:rPr lang="fr-FR" sz="1600" dirty="0" smtClean="0">
                <a:solidFill>
                  <a:srgbClr val="7F7F7F"/>
                </a:solidFill>
              </a:rPr>
              <a:t>: + WRF/MED-CORDEX, </a:t>
            </a:r>
            <a:r>
              <a:rPr lang="fr-FR" sz="1600" i="1" dirty="0" smtClean="0">
                <a:solidFill>
                  <a:srgbClr val="7F7F7F"/>
                </a:solidFill>
              </a:rPr>
              <a:t>Chiriaco et al. 2014.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sz="1600" dirty="0" smtClean="0">
                <a:solidFill>
                  <a:srgbClr val="2F5897"/>
                </a:solidFill>
              </a:rPr>
              <a:t>10 ans de cycle diurne des nuages au SIRTA en régimes de temps </a:t>
            </a:r>
            <a:r>
              <a:rPr lang="fr-FR" sz="1600" dirty="0" smtClean="0">
                <a:solidFill>
                  <a:srgbClr val="7F7F7F"/>
                </a:solidFill>
              </a:rPr>
              <a:t>: </a:t>
            </a:r>
            <a:r>
              <a:rPr lang="fr-FR" sz="1600" i="1" dirty="0" smtClean="0">
                <a:solidFill>
                  <a:srgbClr val="7F7F7F"/>
                </a:solidFill>
              </a:rPr>
              <a:t>Chiriaco et al.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sz="1600" dirty="0" smtClean="0">
                <a:solidFill>
                  <a:srgbClr val="2F5897"/>
                </a:solidFill>
              </a:rPr>
              <a:t>Comparaisons des deux derniers hivers à une climato de 12 ans : </a:t>
            </a:r>
            <a:r>
              <a:rPr lang="fr-FR" sz="1600" i="1" dirty="0" err="1" smtClean="0">
                <a:solidFill>
                  <a:srgbClr val="7F7F7F"/>
                </a:solidFill>
              </a:rPr>
              <a:t>Badosa</a:t>
            </a:r>
            <a:r>
              <a:rPr lang="fr-FR" sz="1600" i="1" dirty="0" smtClean="0">
                <a:solidFill>
                  <a:srgbClr val="7F7F7F"/>
                </a:solidFill>
              </a:rPr>
              <a:t> et al. </a:t>
            </a:r>
          </a:p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7F7F7F"/>
                </a:solidFill>
              </a:rPr>
              <a:t>Comparaisons de sites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sz="1600" dirty="0" smtClean="0">
                <a:solidFill>
                  <a:srgbClr val="2F5897"/>
                </a:solidFill>
              </a:rPr>
              <a:t>Effets de la grande échelle sur les processus locaux : analyse comparée entre le SIRTA, le CRA à Lannemezan, COPDD au Puy de Dôme </a:t>
            </a:r>
            <a:r>
              <a:rPr lang="fr-FR" sz="1600" dirty="0" smtClean="0">
                <a:solidFill>
                  <a:srgbClr val="7F7F7F"/>
                </a:solidFill>
              </a:rPr>
              <a:t>: </a:t>
            </a:r>
            <a:r>
              <a:rPr lang="fr-FR" sz="1600" i="1" dirty="0" smtClean="0">
                <a:solidFill>
                  <a:srgbClr val="7F7F7F"/>
                </a:solidFill>
              </a:rPr>
              <a:t>Dione et al</a:t>
            </a:r>
            <a:r>
              <a:rPr lang="fr-FR" sz="1600" dirty="0" smtClean="0">
                <a:solidFill>
                  <a:srgbClr val="7F7F7F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7F7F7F"/>
                </a:solidFill>
              </a:rPr>
              <a:t>Etude de processus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sz="1600" dirty="0" smtClean="0">
                <a:solidFill>
                  <a:srgbClr val="2F5897"/>
                </a:solidFill>
              </a:rPr>
              <a:t>Caractéristiques saisonnières de la hauteur de couche limite au SIRTA, et lien avec les autres paramètres atmosphériques </a:t>
            </a:r>
            <a:r>
              <a:rPr lang="fr-FR" sz="1600" dirty="0" smtClean="0">
                <a:solidFill>
                  <a:srgbClr val="7F7F7F"/>
                </a:solidFill>
              </a:rPr>
              <a:t>: </a:t>
            </a:r>
            <a:r>
              <a:rPr lang="fr-FR" sz="1600" i="1" dirty="0" smtClean="0">
                <a:solidFill>
                  <a:srgbClr val="7F7F7F"/>
                </a:solidFill>
              </a:rPr>
              <a:t>Pal and Haeffelin, soumis.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6186039"/>
            <a:ext cx="840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cours : approche équivalente pour deux autres sites du réseau ROSEA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25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798</Words>
  <Application>Microsoft Macintosh PowerPoint</Application>
  <PresentationFormat>Présentation à l'écran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SIRTA-ReOBS</vt:lpstr>
      <vt:lpstr>Enjeux</vt:lpstr>
      <vt:lpstr>SIRTA-ReOBS (1)</vt:lpstr>
      <vt:lpstr>Chemin suivi pour chaque source de SIRTA-ReOBS</vt:lpstr>
      <vt:lpstr>SIRTA-ReOBS : contenu (1)</vt:lpstr>
      <vt:lpstr>SIRTA-ReOBS : contenu (2)</vt:lpstr>
      <vt:lpstr>Etudes basées sur SIRTA-ReOBS +…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 chiriaco</dc:creator>
  <cp:lastModifiedBy>m chiriaco</cp:lastModifiedBy>
  <cp:revision>36</cp:revision>
  <dcterms:created xsi:type="dcterms:W3CDTF">2015-02-09T10:17:51Z</dcterms:created>
  <dcterms:modified xsi:type="dcterms:W3CDTF">2015-05-28T06:26:40Z</dcterms:modified>
</cp:coreProperties>
</file>